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95" r:id="rId3"/>
    <p:sldId id="308" r:id="rId4"/>
    <p:sldId id="310" r:id="rId5"/>
    <p:sldId id="334" r:id="rId6"/>
    <p:sldId id="313" r:id="rId7"/>
    <p:sldId id="314" r:id="rId8"/>
    <p:sldId id="315" r:id="rId9"/>
    <p:sldId id="316" r:id="rId10"/>
    <p:sldId id="317" r:id="rId11"/>
    <p:sldId id="318" r:id="rId12"/>
    <p:sldId id="319" r:id="rId13"/>
    <p:sldId id="320" r:id="rId14"/>
    <p:sldId id="321" r:id="rId15"/>
    <p:sldId id="322" r:id="rId16"/>
    <p:sldId id="323" r:id="rId17"/>
    <p:sldId id="325" r:id="rId18"/>
    <p:sldId id="326" r:id="rId19"/>
    <p:sldId id="327" r:id="rId20"/>
    <p:sldId id="328" r:id="rId21"/>
    <p:sldId id="302" r:id="rId22"/>
    <p:sldId id="303" r:id="rId23"/>
    <p:sldId id="337" r:id="rId24"/>
    <p:sldId id="264" r:id="rId25"/>
    <p:sldId id="266" r:id="rId26"/>
    <p:sldId id="340" r:id="rId27"/>
    <p:sldId id="287" r:id="rId28"/>
    <p:sldId id="342" r:id="rId29"/>
    <p:sldId id="335" r:id="rId30"/>
    <p:sldId id="270" r:id="rId31"/>
    <p:sldId id="336" r:id="rId32"/>
    <p:sldId id="272" r:id="rId33"/>
    <p:sldId id="339" r:id="rId34"/>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86F6C9"/>
    <a:srgbClr val="B8FADF"/>
    <a:srgbClr val="D2ECB6"/>
    <a:srgbClr val="B8E08C"/>
    <a:srgbClr val="FEDEF3"/>
    <a:srgbClr val="FE8ACC"/>
    <a:srgbClr val="FECEED"/>
    <a:srgbClr val="FD0B95"/>
    <a:srgbClr val="FDB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5196" autoAdjust="0"/>
  </p:normalViewPr>
  <p:slideViewPr>
    <p:cSldViewPr>
      <p:cViewPr varScale="1">
        <p:scale>
          <a:sx n="78" d="100"/>
          <a:sy n="78" d="100"/>
        </p:scale>
        <p:origin x="872"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939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46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26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9421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80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087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a:t>
            </a:r>
            <a:r>
              <a:rPr lang="en-US" baseline="0"/>
              <a:t> dục bảo vệ ôi trường, bảo vệ động vật hoang dã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198753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0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413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14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28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1689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91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736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33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2428327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空白" type="blank">
  <p:cSld name="1_空白">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extLst>
      <p:ext uri="{BB962C8B-B14F-4D97-AF65-F5344CB8AC3E}">
        <p14:creationId xmlns:p14="http://schemas.microsoft.com/office/powerpoint/2010/main" val="282197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extLst>
      <p:ext uri="{BB962C8B-B14F-4D97-AF65-F5344CB8AC3E}">
        <p14:creationId xmlns:p14="http://schemas.microsoft.com/office/powerpoint/2010/main" val="1088153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489113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681465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513883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213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709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l="135" t="36970" r="-1"/>
          <a:stretch/>
        </p:blipFill>
        <p:spPr>
          <a:xfrm>
            <a:off x="1" y="1828800"/>
            <a:ext cx="9143998" cy="3004238"/>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 y="3432997"/>
            <a:ext cx="9613558" cy="1508031"/>
          </a:xfrm>
          <a:prstGeom prst="rect">
            <a:avLst/>
          </a:prstGeom>
          <a:noFill/>
          <a:ln>
            <a:noFill/>
          </a:ln>
        </p:spPr>
      </p:pic>
      <p:pic>
        <p:nvPicPr>
          <p:cNvPr id="74" name="Google Shape;74;p34"/>
          <p:cNvPicPr preferRelativeResize="0"/>
          <p:nvPr/>
        </p:nvPicPr>
        <p:blipFill rotWithShape="1">
          <a:blip r:embed="rId4">
            <a:alphaModFix/>
          </a:blip>
          <a:srcRect l="1" r="152"/>
          <a:stretch/>
        </p:blipFill>
        <p:spPr>
          <a:xfrm>
            <a:off x="-93027" y="3505218"/>
            <a:ext cx="9130145" cy="1215615"/>
          </a:xfrm>
          <a:prstGeom prst="rect">
            <a:avLst/>
          </a:prstGeom>
          <a:noFill/>
          <a:ln>
            <a:noFill/>
          </a:ln>
        </p:spPr>
      </p:pic>
      <p:pic>
        <p:nvPicPr>
          <p:cNvPr id="75" name="Google Shape;75;p34"/>
          <p:cNvPicPr preferRelativeResize="0"/>
          <p:nvPr/>
        </p:nvPicPr>
        <p:blipFill rotWithShape="1">
          <a:blip r:embed="rId5">
            <a:alphaModFix/>
          </a:blip>
          <a:srcRect/>
          <a:stretch/>
        </p:blipFill>
        <p:spPr>
          <a:xfrm>
            <a:off x="-13856" y="4017444"/>
            <a:ext cx="9157856" cy="1126056"/>
          </a:xfrm>
          <a:prstGeom prst="rect">
            <a:avLst/>
          </a:prstGeom>
          <a:noFill/>
          <a:ln>
            <a:noFill/>
          </a:ln>
        </p:spPr>
      </p:pic>
      <p:grpSp>
        <p:nvGrpSpPr>
          <p:cNvPr id="76" name="Google Shape;76;p34"/>
          <p:cNvGrpSpPr/>
          <p:nvPr/>
        </p:nvGrpSpPr>
        <p:grpSpPr>
          <a:xfrm>
            <a:off x="175605" y="3190604"/>
            <a:ext cx="694959" cy="1329039"/>
            <a:chOff x="181346" y="1761375"/>
            <a:chExt cx="1517253" cy="2901593"/>
          </a:xfrm>
        </p:grpSpPr>
        <p:pic>
          <p:nvPicPr>
            <p:cNvPr id="77" name="Google Shape;77;p34"/>
            <p:cNvPicPr preferRelativeResize="0"/>
            <p:nvPr/>
          </p:nvPicPr>
          <p:blipFill rotWithShape="1">
            <a:blip r:embed="rId6">
              <a:alphaModFix/>
            </a:blip>
            <a:srcRect/>
            <a:stretch/>
          </p:blipFill>
          <p:spPr>
            <a:xfrm>
              <a:off x="622043" y="1761375"/>
              <a:ext cx="885486" cy="2901593"/>
            </a:xfrm>
            <a:prstGeom prst="rect">
              <a:avLst/>
            </a:prstGeom>
            <a:noFill/>
            <a:ln>
              <a:noFill/>
            </a:ln>
          </p:spPr>
        </p:pic>
        <p:pic>
          <p:nvPicPr>
            <p:cNvPr id="78" name="Google Shape;78;p34"/>
            <p:cNvPicPr preferRelativeResize="0"/>
            <p:nvPr/>
          </p:nvPicPr>
          <p:blipFill rotWithShape="1">
            <a:blip r:embed="rId7">
              <a:alphaModFix/>
            </a:blip>
            <a:srcRect/>
            <a:stretch/>
          </p:blipFill>
          <p:spPr>
            <a:xfrm>
              <a:off x="1186323" y="2638386"/>
              <a:ext cx="512276" cy="2024582"/>
            </a:xfrm>
            <a:prstGeom prst="rect">
              <a:avLst/>
            </a:prstGeom>
            <a:noFill/>
            <a:ln>
              <a:noFill/>
            </a:ln>
          </p:spPr>
        </p:pic>
        <p:pic>
          <p:nvPicPr>
            <p:cNvPr id="79" name="Google Shape;79;p34"/>
            <p:cNvPicPr preferRelativeResize="0"/>
            <p:nvPr/>
          </p:nvPicPr>
          <p:blipFill rotWithShape="1">
            <a:blip r:embed="rId8">
              <a:alphaModFix/>
            </a:blip>
            <a:srcRect/>
            <a:stretch/>
          </p:blipFill>
          <p:spPr>
            <a:xfrm>
              <a:off x="181346" y="2373835"/>
              <a:ext cx="711093" cy="2289133"/>
            </a:xfrm>
            <a:prstGeom prst="rect">
              <a:avLst/>
            </a:prstGeom>
            <a:noFill/>
            <a:ln>
              <a:noFill/>
            </a:ln>
          </p:spPr>
        </p:pic>
      </p:grpSp>
      <p:pic>
        <p:nvPicPr>
          <p:cNvPr id="80" name="Google Shape;80;p34"/>
          <p:cNvPicPr preferRelativeResize="0"/>
          <p:nvPr/>
        </p:nvPicPr>
        <p:blipFill rotWithShape="1">
          <a:blip r:embed="rId9">
            <a:alphaModFix/>
          </a:blip>
          <a:srcRect r="45910"/>
          <a:stretch/>
        </p:blipFill>
        <p:spPr>
          <a:xfrm>
            <a:off x="8460597" y="3435861"/>
            <a:ext cx="618427" cy="959575"/>
          </a:xfrm>
          <a:prstGeom prst="rect">
            <a:avLst/>
          </a:prstGeom>
          <a:noFill/>
          <a:ln>
            <a:noFill/>
          </a:ln>
        </p:spPr>
      </p:pic>
      <p:sp>
        <p:nvSpPr>
          <p:cNvPr id="81" name="Google Shape;81;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45557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21822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39089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749509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9546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pPr defTabSz="914400">
                <a:buClr>
                  <a:srgbClr val="000000"/>
                </a:buClr>
                <a:buFont typeface="Arial"/>
                <a:buNone/>
              </a:pPr>
              <a:t>‹#›</a:t>
            </a:fld>
            <a:endParaRPr kern="0"/>
          </a:p>
        </p:txBody>
      </p:sp>
    </p:spTree>
    <p:extLst>
      <p:ext uri="{BB962C8B-B14F-4D97-AF65-F5344CB8AC3E}">
        <p14:creationId xmlns:p14="http://schemas.microsoft.com/office/powerpoint/2010/main" val="1320842641"/>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632060" y="2400233"/>
            <a:ext cx="8435739" cy="1017587"/>
            <a:chOff x="1143000" y="2412173"/>
            <a:chExt cx="7077441" cy="1017587"/>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928069"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438642" y="2642560"/>
              <a:ext cx="6781799" cy="584763"/>
            </a:xfrm>
            <a:prstGeom prst="rect">
              <a:avLst/>
            </a:prstGeom>
            <a:noFill/>
          </p:spPr>
          <p:txBody>
            <a:bodyPr wrap="square" lIns="91428" tIns="45714" rIns="91428" bIns="45714" rtlCol="0">
              <a:spAutoFit/>
            </a:bodyPr>
            <a:lstStyle/>
            <a:p>
              <a:pPr algn="ctr"/>
              <a:r>
                <a:rPr lang="en-US" sz="3200" b="1">
                  <a:solidFill>
                    <a:srgbClr val="00863D"/>
                  </a:solidFill>
                  <a:latin typeface="Arial-Rounded" pitchFamily="34" charset="0"/>
                  <a:ea typeface="Arial-Rounded" pitchFamily="34" charset="0"/>
                  <a:cs typeface="Arial-Rounded" pitchFamily="34" charset="0"/>
                </a:rPr>
                <a:t>CUỘC THI TÀI NĂNG RỪNG XANH</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381000" y="2421929"/>
            <a:ext cx="15240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a:t>
            </a:r>
            <a:r>
              <a:rPr lang="en-US" sz="2600" kern="0">
                <a:solidFill>
                  <a:srgbClr val="FF0000"/>
                </a:solidFill>
                <a:latin typeface="Arial Rounded"/>
                <a:ea typeface="Arial Rounded"/>
                <a:cs typeface="Arial Rounded"/>
                <a:sym typeface="Arial Rounded"/>
              </a:rPr>
              <a:t>yểng</a:t>
            </a:r>
            <a:r>
              <a:rPr lang="en-US" sz="2600" kern="0">
                <a:solidFill>
                  <a:srgbClr val="000000"/>
                </a:solidFill>
                <a:latin typeface="Arial Rounded"/>
                <a:ea typeface="Arial Rounded"/>
                <a:cs typeface="Arial Rounded"/>
                <a:sym typeface="Arial Rounded"/>
              </a:rPr>
              <a:t>.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a:t>
            </a:r>
            <a:r>
              <a:rPr lang="en-US" sz="2600" kern="0">
                <a:solidFill>
                  <a:srgbClr val="00B050"/>
                </a:solidFill>
                <a:latin typeface="Arial Rounded"/>
                <a:ea typeface="Arial Rounded"/>
                <a:cs typeface="Arial Rounded"/>
                <a:sym typeface="Arial Rounded"/>
              </a:rPr>
              <a:t>ngoao </a:t>
            </a:r>
            <a:r>
              <a:rPr lang="en-US" sz="2600" kern="0" dirty="0" err="1">
                <a:solidFill>
                  <a:srgbClr val="00B05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CC"/>
                </a:solidFill>
                <a:latin typeface="Arial Rounded"/>
                <a:ea typeface="Arial Rounded"/>
                <a:cs typeface="Arial Rounded"/>
                <a:sym typeface="Arial Rounded"/>
              </a:rPr>
              <a:t>chuếnh</a:t>
            </a:r>
            <a:r>
              <a:rPr lang="en-US" sz="2600" kern="0" dirty="0">
                <a:solidFill>
                  <a:srgbClr val="0000CC"/>
                </a:solidFill>
                <a:latin typeface="Arial Rounded"/>
                <a:ea typeface="Arial Rounded"/>
                <a:cs typeface="Arial Rounded"/>
                <a:sym typeface="Arial Rounded"/>
              </a:rPr>
              <a:t> </a:t>
            </a:r>
            <a:r>
              <a:rPr lang="en-US" sz="2600" kern="0" dirty="0" err="1">
                <a:solidFill>
                  <a:srgbClr val="0000CC"/>
                </a:solidFill>
                <a:latin typeface="Arial Rounded"/>
                <a:ea typeface="Arial Rounded"/>
                <a:cs typeface="Arial Rounded"/>
                <a:sym typeface="Arial Rounded"/>
              </a:rPr>
              <a:t>choáng</a:t>
            </a:r>
            <a:r>
              <a:rPr lang="en-US" sz="2600" kern="0" dirty="0">
                <a:solidFill>
                  <a:srgbClr val="0000CC"/>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ED7D31"/>
                </a:solidFill>
                <a:latin typeface="Arial Rounded"/>
                <a:ea typeface="Arial Rounded"/>
                <a:cs typeface="Arial Rounded"/>
                <a:sym typeface="Arial Rounded"/>
              </a:rPr>
              <a:t>Voọc</a:t>
            </a:r>
            <a:r>
              <a:rPr lang="en-US" sz="2600" kern="0" dirty="0">
                <a:solidFill>
                  <a:srgbClr val="ED7D31"/>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ED7D31"/>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a:off x="6553200" y="1321377"/>
            <a:ext cx="12192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 name="Straight Connector 3"/>
          <p:cNvCxnSpPr/>
          <p:nvPr/>
        </p:nvCxnSpPr>
        <p:spPr>
          <a:xfrm>
            <a:off x="5943600" y="1733550"/>
            <a:ext cx="6858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flipV="1">
            <a:off x="2971800" y="2495550"/>
            <a:ext cx="1905000" cy="45027"/>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5181600" y="3322558"/>
            <a:ext cx="2286000" cy="11192"/>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flipV="1">
            <a:off x="2743200" y="3714750"/>
            <a:ext cx="762000" cy="1"/>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2100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7150"/>
            <a:ext cx="7848600" cy="2308324"/>
          </a:xfrm>
          <a:prstGeom prst="rect">
            <a:avLst/>
          </a:prstGeom>
          <a:noFill/>
        </p:spPr>
        <p:txBody>
          <a:bodyPr wrap="square" rtlCol="0">
            <a:spAutoFit/>
          </a:bodyPr>
          <a:lstStyle/>
          <a:p>
            <a:pPr defTabSz="914400">
              <a:buClr>
                <a:srgbClr val="000000"/>
              </a:buClr>
              <a:buFont typeface="Arial"/>
              <a:buNone/>
            </a:pPr>
            <a:r>
              <a:rPr lang="en-US" sz="3600" b="1" ker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Arial"/>
              </a:rPr>
              <a:t>- Luyện đọc các từ ngữ:</a:t>
            </a:r>
          </a:p>
          <a:p>
            <a:pPr defTabSz="914400">
              <a:buClr>
                <a:srgbClr val="000000"/>
              </a:buClr>
              <a:buFont typeface="Arial"/>
              <a:buNone/>
            </a:pPr>
            <a:endParaRPr lang="en-US" sz="3600" b="1" ker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Arial"/>
            </a:endParaRPr>
          </a:p>
          <a:p>
            <a:pPr defTabSz="914400">
              <a:buClr>
                <a:srgbClr val="000000"/>
              </a:buClr>
              <a:buFont typeface="Arial"/>
              <a:buNone/>
            </a:pPr>
            <a:r>
              <a:rPr lang="en-US" sz="3600" b="1" ker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Arial"/>
              </a:rPr>
              <a:t>      </a:t>
            </a:r>
            <a:r>
              <a:rPr lang="en-US" sz="3600" b="1" kern="0">
                <a:solidFill>
                  <a:srgbClr val="E20EBA"/>
                </a:solidFill>
                <a:latin typeface="Times New Roman" panose="02020603050405020304" pitchFamily="18" charset="0"/>
                <a:ea typeface="Arial-Rounded" panose="020B0500000000000000" pitchFamily="34" charset="-93"/>
                <a:cs typeface="Times New Roman" panose="02020603050405020304" pitchFamily="18" charset="0"/>
                <a:sym typeface="Arial"/>
              </a:rPr>
              <a:t>niêm yết, yểng, ngoao ngoao,</a:t>
            </a:r>
          </a:p>
          <a:p>
            <a:pPr defTabSz="914400">
              <a:buClr>
                <a:srgbClr val="000000"/>
              </a:buClr>
              <a:buFont typeface="Arial"/>
              <a:buNone/>
            </a:pPr>
            <a:r>
              <a:rPr lang="en-US" sz="3600" b="1" kern="0">
                <a:solidFill>
                  <a:srgbClr val="E20EBA"/>
                </a:solidFill>
                <a:latin typeface="Times New Roman" panose="02020603050405020304" pitchFamily="18" charset="0"/>
                <a:ea typeface="Arial-Rounded" panose="020B0500000000000000" pitchFamily="34" charset="-93"/>
                <a:cs typeface="Times New Roman" panose="02020603050405020304" pitchFamily="18" charset="0"/>
                <a:sym typeface="Arial"/>
              </a:rPr>
              <a:t>      chuếch choáng, voọc. </a:t>
            </a:r>
            <a:endParaRPr lang="en-US" sz="3600" b="1" kern="0" dirty="0">
              <a:solidFill>
                <a:srgbClr val="E20EBA"/>
              </a:solidFill>
              <a:latin typeface="Arial-Rounded" panose="020B0500000000000000" pitchFamily="34" charset="-93"/>
              <a:ea typeface="Arial-Rounded" panose="020B0500000000000000" pitchFamily="34" charset="-93"/>
              <a:cs typeface="Arial-Rounded" panose="020B0500000000000000" pitchFamily="34" charset="-93"/>
              <a:sym typeface="Arial"/>
            </a:endParaRPr>
          </a:p>
        </p:txBody>
      </p:sp>
    </p:spTree>
    <p:extLst>
      <p:ext uri="{BB962C8B-B14F-4D97-AF65-F5344CB8AC3E}">
        <p14:creationId xmlns:p14="http://schemas.microsoft.com/office/powerpoint/2010/main" val="418913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7150"/>
            <a:ext cx="7848600" cy="646331"/>
          </a:xfrm>
          <a:prstGeom prst="rect">
            <a:avLst/>
          </a:prstGeom>
          <a:noFill/>
        </p:spPr>
        <p:txBody>
          <a:bodyPr wrap="square" rtlCol="0">
            <a:spAutoFit/>
          </a:bodyPr>
          <a:lstStyle/>
          <a:p>
            <a:pPr defTabSz="914400">
              <a:buClr>
                <a:srgbClr val="000000"/>
              </a:buClr>
              <a:buFont typeface="Arial"/>
              <a:buNone/>
            </a:pPr>
            <a:r>
              <a:rPr lang="en-US" sz="3600" b="1" ker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Arial"/>
              </a:rPr>
              <a:t>- Luyện đọc câu:</a:t>
            </a:r>
          </a:p>
        </p:txBody>
      </p:sp>
    </p:spTree>
    <p:extLst>
      <p:ext uri="{BB962C8B-B14F-4D97-AF65-F5344CB8AC3E}">
        <p14:creationId xmlns:p14="http://schemas.microsoft.com/office/powerpoint/2010/main" val="382830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niêm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yểng.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“ngoao </a:t>
            </a:r>
            <a:r>
              <a:rPr lang="en-US" sz="2600" kern="0" dirty="0" err="1">
                <a:solidFill>
                  <a:srgbClr val="00000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chuếnh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choáng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Tree>
    <p:extLst>
      <p:ext uri="{BB962C8B-B14F-4D97-AF65-F5344CB8AC3E}">
        <p14:creationId xmlns:p14="http://schemas.microsoft.com/office/powerpoint/2010/main" val="241372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Đúng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như</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trình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mở</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đầu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bằng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chim</a:t>
            </a:r>
            <a:r>
              <a:rPr lang="en-US" sz="2600" kern="0">
                <a:solidFill>
                  <a:srgbClr val="E20EBA"/>
                </a:solidFill>
                <a:latin typeface="Arial Rounded"/>
                <a:ea typeface="Arial Rounded"/>
                <a:cs typeface="Arial Rounded"/>
                <a:sym typeface="Arial Rounded"/>
              </a:rPr>
              <a:t> yểng</a:t>
            </a:r>
            <a:r>
              <a:rPr lang="en-US" sz="2600" kern="0">
                <a:solidFill>
                  <a:srgbClr val="000000"/>
                </a:solidFill>
                <a:latin typeface="Arial Rounded"/>
                <a:ea typeface="Arial Rounded"/>
                <a:cs typeface="Arial Rounded"/>
                <a:sym typeface="Arial Rounded"/>
              </a:rPr>
              <a:t>.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vật</a:t>
            </a:r>
            <a:r>
              <a:rPr lang="en-US" sz="2600" kern="0">
                <a:solidFill>
                  <a:srgbClr val="000000"/>
                </a:solidFill>
                <a:latin typeface="Arial Rounded"/>
                <a:ea typeface="Arial Rounded"/>
                <a:cs typeface="Arial Rounded"/>
                <a:sym typeface="Arial Rounded"/>
              </a:rPr>
              <a:t>. </a:t>
            </a:r>
            <a:r>
              <a:rPr lang="en-US" sz="2600" kern="0">
                <a:solidFill>
                  <a:srgbClr val="E20EBA"/>
                </a:solidFill>
                <a:latin typeface="Arial Rounded"/>
                <a:ea typeface="Arial Rounded"/>
                <a:cs typeface="Arial Rounded"/>
                <a:sym typeface="Arial Rounded"/>
              </a:rPr>
              <a:t>Tiếp </a:t>
            </a:r>
            <a:r>
              <a:rPr lang="en-US" sz="2600" kern="0" dirty="0" err="1">
                <a:solidFill>
                  <a:srgbClr val="E20EBA"/>
                </a:solidFill>
                <a:latin typeface="Arial Rounded"/>
                <a:ea typeface="Arial Rounded"/>
                <a:cs typeface="Arial Rounded"/>
                <a:sym typeface="Arial Rounded"/>
              </a:rPr>
              <a:t>theo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khúc</a:t>
            </a:r>
            <a:r>
              <a:rPr lang="en-US" sz="2600" kern="0">
                <a:solidFill>
                  <a:srgbClr val="E20EBA"/>
                </a:solidFill>
                <a:latin typeface="Arial Rounded"/>
                <a:ea typeface="Arial Rounded"/>
                <a:cs typeface="Arial Rounded"/>
                <a:sym typeface="Arial Rounded"/>
              </a:rPr>
              <a:t> “ngoao </a:t>
            </a:r>
            <a:r>
              <a:rPr lang="en-US" sz="2600" kern="0" dirty="0" err="1">
                <a:solidFill>
                  <a:srgbClr val="E20EBA"/>
                </a:solidFill>
                <a:latin typeface="Arial Rounded"/>
                <a:ea typeface="Arial Rounded"/>
                <a:cs typeface="Arial Rounded"/>
                <a:sym typeface="Arial Rounded"/>
              </a:rPr>
              <a:t>ngoao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mèo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Chim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công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khiến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khán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giả</a:t>
            </a:r>
            <a:r>
              <a:rPr lang="en-US" sz="2600" kern="0" dirty="0">
                <a:solidFill>
                  <a:srgbClr val="E20EBA"/>
                </a:solidFill>
                <a:latin typeface="Arial Rounded"/>
                <a:ea typeface="Arial Rounded"/>
                <a:cs typeface="Arial Rounded"/>
                <a:sym typeface="Arial Rounded"/>
              </a:rPr>
              <a:t> say </a:t>
            </a:r>
            <a:r>
              <a:rPr lang="en-US" sz="2600" kern="0" dirty="0" err="1">
                <a:solidFill>
                  <a:srgbClr val="E20EBA"/>
                </a:solidFill>
                <a:latin typeface="Arial Rounded"/>
                <a:ea typeface="Arial Rounded"/>
                <a:cs typeface="Arial Rounded"/>
                <a:sym typeface="Arial Rounded"/>
              </a:rPr>
              <a:t>mê</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chuếnh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choáng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vì</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điệu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múa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tuyệt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E20EBA"/>
                </a:solidFill>
                <a:latin typeface="Arial Rounded"/>
                <a:cs typeface="Arial"/>
                <a:sym typeface="Arial Rounded"/>
              </a:rPr>
              <a:t>Các</a:t>
            </a:r>
            <a:r>
              <a:rPr lang="en-US" sz="2600" kern="0" dirty="0">
                <a:solidFill>
                  <a:srgbClr val="E20EBA"/>
                </a:solidFill>
                <a:latin typeface="Arial Rounded"/>
                <a:cs typeface="Arial"/>
                <a:sym typeface="Arial Rounded"/>
              </a:rPr>
              <a:t> con </a:t>
            </a:r>
            <a:r>
              <a:rPr lang="en-US" sz="2600" kern="0" dirty="0" err="1">
                <a:solidFill>
                  <a:srgbClr val="E20EBA"/>
                </a:solidFill>
                <a:latin typeface="Arial Rounded"/>
                <a:cs typeface="Arial"/>
                <a:sym typeface="Arial Rounded"/>
              </a:rPr>
              <a:t>vật</a:t>
            </a:r>
            <a:r>
              <a:rPr lang="en-US" sz="2600" kern="0" dirty="0">
                <a:solidFill>
                  <a:srgbClr val="E20EBA"/>
                </a:solidFill>
                <a:latin typeface="Arial Rounded"/>
                <a:cs typeface="Arial"/>
                <a:sym typeface="Arial Rounded"/>
              </a:rPr>
              <a:t> </a:t>
            </a:r>
            <a:r>
              <a:rPr lang="en-US" sz="2600" kern="0" dirty="0" err="1">
                <a:solidFill>
                  <a:srgbClr val="E20EBA"/>
                </a:solidFill>
                <a:latin typeface="Arial Rounded"/>
                <a:cs typeface="Arial"/>
                <a:sym typeface="Arial Rounded"/>
              </a:rPr>
              <a:t>đều</a:t>
            </a:r>
            <a:r>
              <a:rPr lang="en-US" sz="2600" kern="0" dirty="0">
                <a:solidFill>
                  <a:srgbClr val="E20EBA"/>
                </a:solidFill>
                <a:latin typeface="Arial Rounded"/>
                <a:cs typeface="Arial"/>
                <a:sym typeface="Arial Rounded"/>
              </a:rPr>
              <a:t> </a:t>
            </a:r>
            <a:r>
              <a:rPr lang="en-US" sz="2600" kern="0" dirty="0" err="1">
                <a:solidFill>
                  <a:srgbClr val="E20EBA"/>
                </a:solidFill>
                <a:latin typeface="Arial Rounded"/>
                <a:cs typeface="Arial"/>
                <a:sym typeface="Arial Rounded"/>
              </a:rPr>
              <a:t>xứng</a:t>
            </a:r>
            <a:r>
              <a:rPr lang="en-US" sz="2600" kern="0" dirty="0">
                <a:solidFill>
                  <a:srgbClr val="E20EBA"/>
                </a:solidFill>
                <a:latin typeface="Arial Rounded"/>
                <a:cs typeface="Arial"/>
                <a:sym typeface="Arial Rounded"/>
              </a:rPr>
              <a:t> </a:t>
            </a:r>
            <a:r>
              <a:rPr lang="en-US" sz="2600" kern="0" dirty="0" err="1">
                <a:solidFill>
                  <a:srgbClr val="E20EBA"/>
                </a:solidFill>
                <a:latin typeface="Arial Rounded"/>
                <a:cs typeface="Arial"/>
                <a:sym typeface="Arial Rounded"/>
              </a:rPr>
              <a:t>đáng</a:t>
            </a:r>
            <a:r>
              <a:rPr lang="en-US" sz="2600" kern="0" dirty="0">
                <a:solidFill>
                  <a:srgbClr val="E20EBA"/>
                </a:solidFill>
                <a:latin typeface="Arial Rounded"/>
                <a:cs typeface="Arial"/>
                <a:sym typeface="Arial Rounded"/>
              </a:rPr>
              <a:t> </a:t>
            </a:r>
            <a:r>
              <a:rPr lang="en-US" sz="2600" kern="0" dirty="0" err="1">
                <a:solidFill>
                  <a:srgbClr val="E20EBA"/>
                </a:solidFill>
                <a:latin typeface="Arial Rounded"/>
                <a:cs typeface="Arial"/>
                <a:sym typeface="Arial Rounded"/>
              </a:rPr>
              <a:t>nhận</a:t>
            </a:r>
            <a:r>
              <a:rPr lang="en-US" sz="2600" kern="0" dirty="0">
                <a:solidFill>
                  <a:srgbClr val="E20EBA"/>
                </a:solidFill>
                <a:latin typeface="Arial Rounded"/>
                <a:cs typeface="Arial"/>
                <a:sym typeface="Arial Rounded"/>
              </a:rPr>
              <a:t> </a:t>
            </a:r>
            <a:r>
              <a:rPr lang="en-US" sz="2600" kern="0" dirty="0" err="1">
                <a:solidFill>
                  <a:srgbClr val="E20EBA"/>
                </a:solidFill>
                <a:latin typeface="Arial Rounded"/>
                <a:cs typeface="Arial"/>
                <a:sym typeface="Arial Rounded"/>
              </a:rPr>
              <a:t>phần</a:t>
            </a:r>
            <a:r>
              <a:rPr lang="en-US" sz="2600" kern="0" dirty="0">
                <a:solidFill>
                  <a:srgbClr val="E20EBA"/>
                </a:solidFill>
                <a:latin typeface="Arial Rounded"/>
                <a:cs typeface="Arial"/>
                <a:sym typeface="Arial Rounded"/>
              </a:rPr>
              <a:t> </a:t>
            </a:r>
            <a:r>
              <a:rPr lang="en-US" sz="2600" kern="0" dirty="0" err="1">
                <a:solidFill>
                  <a:srgbClr val="E20EBA"/>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
        <p:nvSpPr>
          <p:cNvPr id="4" name="Google Shape;241;p6"/>
          <p:cNvSpPr/>
          <p:nvPr/>
        </p:nvSpPr>
        <p:spPr>
          <a:xfrm>
            <a:off x="609600" y="5143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1</a:t>
            </a:r>
            <a:endParaRPr sz="2400" b="1" kern="0" dirty="0">
              <a:solidFill>
                <a:srgbClr val="FFFFFF"/>
              </a:solidFill>
              <a:latin typeface="Times New Roman"/>
              <a:ea typeface="Times New Roman"/>
              <a:cs typeface="Times New Roman"/>
              <a:sym typeface="Times New Roman"/>
            </a:endParaRPr>
          </a:p>
        </p:txBody>
      </p:sp>
      <p:sp>
        <p:nvSpPr>
          <p:cNvPr id="5" name="Google Shape;241;p6"/>
          <p:cNvSpPr/>
          <p:nvPr/>
        </p:nvSpPr>
        <p:spPr>
          <a:xfrm>
            <a:off x="2057400" y="8191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2</a:t>
            </a:r>
            <a:endParaRPr sz="2400" b="1" kern="0" dirty="0">
              <a:solidFill>
                <a:srgbClr val="FFFFFF"/>
              </a:solidFill>
              <a:latin typeface="Times New Roman"/>
              <a:ea typeface="Times New Roman"/>
              <a:cs typeface="Times New Roman"/>
              <a:sym typeface="Times New Roman"/>
            </a:endParaRPr>
          </a:p>
        </p:txBody>
      </p:sp>
      <p:sp>
        <p:nvSpPr>
          <p:cNvPr id="6" name="Google Shape;241;p6"/>
          <p:cNvSpPr/>
          <p:nvPr/>
        </p:nvSpPr>
        <p:spPr>
          <a:xfrm>
            <a:off x="6705600" y="12001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3</a:t>
            </a:r>
            <a:endParaRPr sz="2400" b="1" kern="0" dirty="0">
              <a:solidFill>
                <a:srgbClr val="FFFFFF"/>
              </a:solidFill>
              <a:latin typeface="Times New Roman"/>
              <a:ea typeface="Times New Roman"/>
              <a:cs typeface="Times New Roman"/>
              <a:sym typeface="Times New Roman"/>
            </a:endParaRPr>
          </a:p>
        </p:txBody>
      </p:sp>
      <p:sp>
        <p:nvSpPr>
          <p:cNvPr id="7" name="Google Shape;241;p6"/>
          <p:cNvSpPr/>
          <p:nvPr/>
        </p:nvSpPr>
        <p:spPr>
          <a:xfrm>
            <a:off x="7904018" y="15811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4</a:t>
            </a:r>
            <a:endParaRPr sz="2400" b="1" kern="0" dirty="0">
              <a:solidFill>
                <a:srgbClr val="FFFFFF"/>
              </a:solidFill>
              <a:latin typeface="Times New Roman"/>
              <a:ea typeface="Times New Roman"/>
              <a:cs typeface="Times New Roman"/>
              <a:sym typeface="Times New Roman"/>
            </a:endParaRPr>
          </a:p>
        </p:txBody>
      </p:sp>
      <p:sp>
        <p:nvSpPr>
          <p:cNvPr id="8" name="Google Shape;241;p6"/>
          <p:cNvSpPr/>
          <p:nvPr/>
        </p:nvSpPr>
        <p:spPr>
          <a:xfrm>
            <a:off x="7391400" y="19621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5</a:t>
            </a:r>
            <a:endParaRPr sz="2400" b="1" kern="0" dirty="0">
              <a:solidFill>
                <a:srgbClr val="FFFFFF"/>
              </a:solidFill>
              <a:latin typeface="Times New Roman"/>
              <a:ea typeface="Times New Roman"/>
              <a:cs typeface="Times New Roman"/>
              <a:sym typeface="Times New Roman"/>
            </a:endParaRPr>
          </a:p>
        </p:txBody>
      </p:sp>
      <p:sp>
        <p:nvSpPr>
          <p:cNvPr id="9" name="Google Shape;241;p6"/>
          <p:cNvSpPr/>
          <p:nvPr/>
        </p:nvSpPr>
        <p:spPr>
          <a:xfrm>
            <a:off x="7789718" y="2407227"/>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6</a:t>
            </a:r>
            <a:endParaRPr sz="2400" b="1" kern="0" dirty="0">
              <a:solidFill>
                <a:srgbClr val="FFFFFF"/>
              </a:solidFill>
              <a:latin typeface="Times New Roman"/>
              <a:ea typeface="Times New Roman"/>
              <a:cs typeface="Times New Roman"/>
              <a:sym typeface="Times New Roman"/>
            </a:endParaRPr>
          </a:p>
        </p:txBody>
      </p:sp>
      <p:sp>
        <p:nvSpPr>
          <p:cNvPr id="10" name="Google Shape;241;p6"/>
          <p:cNvSpPr/>
          <p:nvPr/>
        </p:nvSpPr>
        <p:spPr>
          <a:xfrm>
            <a:off x="2514600" y="3205595"/>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7</a:t>
            </a:r>
            <a:endParaRPr sz="2400" b="1" kern="0" dirty="0">
              <a:solidFill>
                <a:srgbClr val="FFFFFF"/>
              </a:solidFill>
              <a:latin typeface="Times New Roman"/>
              <a:ea typeface="Times New Roman"/>
              <a:cs typeface="Times New Roman"/>
              <a:sym typeface="Times New Roman"/>
            </a:endParaRPr>
          </a:p>
        </p:txBody>
      </p:sp>
      <p:sp>
        <p:nvSpPr>
          <p:cNvPr id="11" name="Google Shape;241;p6"/>
          <p:cNvSpPr/>
          <p:nvPr/>
        </p:nvSpPr>
        <p:spPr>
          <a:xfrm>
            <a:off x="495300" y="40957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a:solidFill>
                  <a:srgbClr val="FFFFFF"/>
                </a:solidFill>
                <a:latin typeface="Times New Roman"/>
                <a:ea typeface="Times New Roman"/>
                <a:cs typeface="Times New Roman"/>
                <a:sym typeface="Times New Roman"/>
              </a:rPr>
              <a:t>8</a:t>
            </a:r>
            <a:endParaRPr sz="2400" b="1" kern="0"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8657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4971529"/>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a:solidFill>
                  <a:srgbClr val="FF0000"/>
                </a:solidFill>
                <a:latin typeface="Arial Rounded"/>
                <a:ea typeface="Arial Rounded"/>
                <a:cs typeface="Arial Rounded"/>
                <a:sym typeface="Arial Rounded"/>
              </a:rPr>
              <a:t>Luyện đọc câu dài</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a:solidFill>
                  <a:srgbClr val="000000"/>
                </a:solidFill>
                <a:latin typeface="Arial Rounded"/>
                <a:ea typeface="Arial Rounded"/>
                <a:cs typeface="Arial Rounded"/>
                <a:sym typeface="Arial Rounded"/>
              </a:rPr>
              <a:t>. </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vật</a:t>
            </a:r>
            <a:r>
              <a:rPr lang="en-US" sz="2600" kern="0">
                <a:solidFill>
                  <a:srgbClr val="000000"/>
                </a:solidFill>
                <a:latin typeface="Arial Rounded"/>
                <a:ea typeface="Arial Rounded"/>
                <a:cs typeface="Arial Rounded"/>
                <a:sym typeface="Arial Rounded"/>
              </a:rPr>
              <a:t>. </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Gõ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a:solidFill>
                  <a:srgbClr val="000000"/>
                </a:solidFill>
                <a:latin typeface="Arial Rounded"/>
                <a:ea typeface="Arial Rounded"/>
                <a:cs typeface="Arial Rounded"/>
                <a:sym typeface="Arial Rounded"/>
              </a:rPr>
              <a:t>. </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Voọc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
        <p:nvSpPr>
          <p:cNvPr id="4" name="Google Shape;241;p6"/>
          <p:cNvSpPr/>
          <p:nvPr/>
        </p:nvSpPr>
        <p:spPr>
          <a:xfrm>
            <a:off x="533400" y="4381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1</a:t>
            </a:r>
            <a:endParaRPr sz="2400" b="1" kern="0" dirty="0">
              <a:solidFill>
                <a:srgbClr val="FFFFFF"/>
              </a:solidFill>
              <a:latin typeface="Times New Roman"/>
              <a:ea typeface="Times New Roman"/>
              <a:cs typeface="Times New Roman"/>
              <a:sym typeface="Times New Roman"/>
            </a:endParaRPr>
          </a:p>
        </p:txBody>
      </p:sp>
      <p:sp>
        <p:nvSpPr>
          <p:cNvPr id="6" name="Google Shape;241;p6"/>
          <p:cNvSpPr/>
          <p:nvPr/>
        </p:nvSpPr>
        <p:spPr>
          <a:xfrm>
            <a:off x="533400" y="1283613"/>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3</a:t>
            </a:r>
            <a:endParaRPr sz="2400" b="1" kern="0" dirty="0">
              <a:solidFill>
                <a:srgbClr val="FFFFFF"/>
              </a:solidFill>
              <a:latin typeface="Times New Roman"/>
              <a:ea typeface="Times New Roman"/>
              <a:cs typeface="Times New Roman"/>
              <a:sym typeface="Times New Roman"/>
            </a:endParaRPr>
          </a:p>
        </p:txBody>
      </p:sp>
      <p:sp>
        <p:nvSpPr>
          <p:cNvPr id="8" name="Google Shape;241;p6"/>
          <p:cNvSpPr/>
          <p:nvPr/>
        </p:nvSpPr>
        <p:spPr>
          <a:xfrm>
            <a:off x="533400" y="20383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5</a:t>
            </a:r>
            <a:endParaRPr sz="2400" b="1" kern="0" dirty="0">
              <a:solidFill>
                <a:srgbClr val="FFFFFF"/>
              </a:solidFill>
              <a:latin typeface="Times New Roman"/>
              <a:ea typeface="Times New Roman"/>
              <a:cs typeface="Times New Roman"/>
              <a:sym typeface="Times New Roman"/>
            </a:endParaRPr>
          </a:p>
        </p:txBody>
      </p:sp>
      <p:sp>
        <p:nvSpPr>
          <p:cNvPr id="10" name="Google Shape;241;p6"/>
          <p:cNvSpPr/>
          <p:nvPr/>
        </p:nvSpPr>
        <p:spPr>
          <a:xfrm>
            <a:off x="533400" y="2800350"/>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7</a:t>
            </a:r>
            <a:endParaRPr sz="2400" b="1" kern="0" dirty="0">
              <a:solidFill>
                <a:srgbClr val="FFFFFF"/>
              </a:solidFill>
              <a:latin typeface="Times New Roman"/>
              <a:ea typeface="Times New Roman"/>
              <a:cs typeface="Times New Roman"/>
              <a:sym typeface="Times New Roman"/>
            </a:endParaRPr>
          </a:p>
        </p:txBody>
      </p:sp>
      <p:cxnSp>
        <p:nvCxnSpPr>
          <p:cNvPr id="3" name="Straight Connector 2"/>
          <p:cNvCxnSpPr/>
          <p:nvPr/>
        </p:nvCxnSpPr>
        <p:spPr>
          <a:xfrm flipH="1">
            <a:off x="6116782" y="448541"/>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flipH="1">
            <a:off x="4468091" y="1200150"/>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flipH="1">
            <a:off x="4914900" y="1991927"/>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flipH="1">
            <a:off x="7162800" y="2777836"/>
            <a:ext cx="76200" cy="38826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65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7150"/>
            <a:ext cx="7848600" cy="646331"/>
          </a:xfrm>
          <a:prstGeom prst="rect">
            <a:avLst/>
          </a:prstGeom>
          <a:noFill/>
        </p:spPr>
        <p:txBody>
          <a:bodyPr wrap="square" rtlCol="0">
            <a:spAutoFit/>
          </a:bodyPr>
          <a:lstStyle/>
          <a:p>
            <a:pPr defTabSz="914400">
              <a:buClr>
                <a:srgbClr val="000000"/>
              </a:buClr>
              <a:buFont typeface="Arial"/>
              <a:buNone/>
            </a:pPr>
            <a:r>
              <a:rPr lang="en-US" sz="3600" b="1" kern="0">
                <a:solidFill>
                  <a:srgbClr val="0070C0"/>
                </a:solidFill>
                <a:latin typeface="Times New Roman" panose="02020603050405020304" pitchFamily="18" charset="0"/>
                <a:ea typeface="Arial-Rounded" panose="020B0500000000000000" pitchFamily="34" charset="-93"/>
                <a:cs typeface="Times New Roman" panose="02020603050405020304" pitchFamily="18" charset="0"/>
                <a:sym typeface="Arial"/>
              </a:rPr>
              <a:t>- Luyện đọc đoạn:</a:t>
            </a:r>
          </a:p>
        </p:txBody>
      </p:sp>
    </p:spTree>
    <p:extLst>
      <p:ext uri="{BB962C8B-B14F-4D97-AF65-F5344CB8AC3E}">
        <p14:creationId xmlns:p14="http://schemas.microsoft.com/office/powerpoint/2010/main" val="48652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niêm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yểng.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“ngoao </a:t>
            </a:r>
            <a:r>
              <a:rPr lang="en-US" sz="2600" kern="0" dirty="0" err="1">
                <a:solidFill>
                  <a:srgbClr val="00000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chuếnh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choáng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flipH="1">
            <a:off x="6096000" y="514350"/>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Straight Connector 3"/>
          <p:cNvCxnSpPr/>
          <p:nvPr/>
        </p:nvCxnSpPr>
        <p:spPr>
          <a:xfrm flipH="1">
            <a:off x="2133600" y="1657350"/>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H="1">
            <a:off x="3200400" y="2495550"/>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flipH="1">
            <a:off x="8763000" y="3333750"/>
            <a:ext cx="76200" cy="38826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733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Mừng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xuân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các</a:t>
            </a:r>
            <a:r>
              <a:rPr lang="en-US" sz="2600" kern="0" dirty="0">
                <a:solidFill>
                  <a:srgbClr val="E20EBA"/>
                </a:solidFill>
                <a:latin typeface="Arial Rounded"/>
                <a:ea typeface="Arial Rounded"/>
                <a:cs typeface="Arial Rounded"/>
                <a:sym typeface="Arial Rounded"/>
              </a:rPr>
              <a:t> con </a:t>
            </a:r>
            <a:r>
              <a:rPr lang="en-US" sz="2600" kern="0" dirty="0" err="1">
                <a:solidFill>
                  <a:srgbClr val="E20EBA"/>
                </a:solidFill>
                <a:latin typeface="Arial Rounded"/>
                <a:ea typeface="Arial Rounded"/>
                <a:cs typeface="Arial Rounded"/>
                <a:sym typeface="Arial Rounded"/>
              </a:rPr>
              <a:t>vật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trong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tổ</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chức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một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tài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năng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Đúng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như</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trình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mở</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đầu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bằng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chim</a:t>
            </a:r>
            <a:r>
              <a:rPr lang="en-US" sz="2600" kern="0">
                <a:solidFill>
                  <a:srgbClr val="E20EBA"/>
                </a:solidFill>
                <a:latin typeface="Arial Rounded"/>
                <a:ea typeface="Arial Rounded"/>
                <a:cs typeface="Arial Rounded"/>
                <a:sym typeface="Arial Rounded"/>
              </a:rPr>
              <a:t> yểng. Yểng </a:t>
            </a:r>
            <a:r>
              <a:rPr lang="en-US" sz="2600" kern="0" dirty="0" err="1">
                <a:solidFill>
                  <a:srgbClr val="E20EBA"/>
                </a:solidFill>
                <a:latin typeface="Arial Rounded"/>
                <a:ea typeface="Arial Rounded"/>
                <a:cs typeface="Arial Rounded"/>
                <a:sym typeface="Arial Rounded"/>
              </a:rPr>
              <a:t>nhoẻn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miệng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cười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rồi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bắt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chước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một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số</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loài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vật.Tiếp</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theo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khúc</a:t>
            </a:r>
            <a:r>
              <a:rPr lang="en-US" sz="2600" kern="0">
                <a:solidFill>
                  <a:srgbClr val="E20EBA"/>
                </a:solidFill>
                <a:latin typeface="Arial Rounded"/>
                <a:ea typeface="Arial Rounded"/>
                <a:cs typeface="Arial Rounded"/>
                <a:sym typeface="Arial Rounded"/>
              </a:rPr>
              <a:t> “ngoao </a:t>
            </a:r>
            <a:r>
              <a:rPr lang="en-US" sz="2600" kern="0" dirty="0" err="1">
                <a:solidFill>
                  <a:srgbClr val="E20EBA"/>
                </a:solidFill>
                <a:latin typeface="Arial Rounded"/>
                <a:ea typeface="Arial Rounded"/>
                <a:cs typeface="Arial Rounded"/>
                <a:sym typeface="Arial Rounded"/>
              </a:rPr>
              <a:t>ngoao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mèo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Gõ</a:t>
            </a:r>
            <a:r>
              <a:rPr lang="en-US" sz="2600" kern="0">
                <a:solidFill>
                  <a:srgbClr val="E20EBA"/>
                </a:solidFill>
                <a:latin typeface="Arial Rounded"/>
                <a:ea typeface="Arial Rounded"/>
                <a:cs typeface="Arial Rounded"/>
                <a:sym typeface="Arial Rounded"/>
              </a:rPr>
              <a:t> kiến chỉ </a:t>
            </a:r>
            <a:r>
              <a:rPr lang="en-US" sz="2600" kern="0" dirty="0" err="1">
                <a:solidFill>
                  <a:srgbClr val="E20EBA"/>
                </a:solidFill>
                <a:latin typeface="Arial Rounded"/>
                <a:ea typeface="Arial Rounded"/>
                <a:cs typeface="Arial Rounded"/>
                <a:sym typeface="Arial Rounded"/>
              </a:rPr>
              <a:t>trong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nháy</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mắt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khoét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được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cái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tổ</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xinh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xắn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Chim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công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khiến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khán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giả</a:t>
            </a:r>
            <a:r>
              <a:rPr lang="en-US" sz="2600" kern="0" dirty="0">
                <a:solidFill>
                  <a:srgbClr val="E20EBA"/>
                </a:solidFill>
                <a:latin typeface="Arial Rounded"/>
                <a:ea typeface="Arial Rounded"/>
                <a:cs typeface="Arial Rounded"/>
                <a:sym typeface="Arial Rounded"/>
              </a:rPr>
              <a:t> say </a:t>
            </a:r>
            <a:r>
              <a:rPr lang="en-US" sz="2600" kern="0" dirty="0" err="1">
                <a:solidFill>
                  <a:srgbClr val="E20EBA"/>
                </a:solidFill>
                <a:latin typeface="Arial Rounded"/>
                <a:ea typeface="Arial Rounded"/>
                <a:cs typeface="Arial Rounded"/>
                <a:sym typeface="Arial Rounded"/>
              </a:rPr>
              <a:t>mê</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chuếnh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choáng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vì</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điệu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múa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tuyệt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đẹp</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Voọc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xám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với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đu</a:t>
            </a:r>
            <a:r>
              <a:rPr lang="en-US" sz="2600" kern="0">
                <a:solidFill>
                  <a:srgbClr val="E20EBA"/>
                </a:solidFill>
                <a:latin typeface="Arial Rounded"/>
                <a:ea typeface="Arial Rounded"/>
                <a:cs typeface="Arial Rounded"/>
                <a:sym typeface="Arial Rounded"/>
              </a:rPr>
              <a:t> cây </a:t>
            </a:r>
            <a:r>
              <a:rPr lang="en-US" sz="2600" kern="0" dirty="0" err="1">
                <a:solidFill>
                  <a:srgbClr val="E20EBA"/>
                </a:solidFill>
                <a:latin typeface="Arial Rounded"/>
                <a:ea typeface="Arial Rounded"/>
                <a:cs typeface="Arial Rounded"/>
                <a:sym typeface="Arial Rounded"/>
              </a:rPr>
              <a:t>điêu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luyện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tất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trầm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trồ</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thích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thú</a:t>
            </a:r>
            <a:r>
              <a:rPr lang="en-US" sz="2600" kern="0" dirty="0">
                <a:solidFill>
                  <a:srgbClr val="E20EBA"/>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
        <p:nvSpPr>
          <p:cNvPr id="7" name="Google Shape;241;p6"/>
          <p:cNvSpPr/>
          <p:nvPr/>
        </p:nvSpPr>
        <p:spPr>
          <a:xfrm>
            <a:off x="457200" y="533044"/>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1</a:t>
            </a:r>
            <a:endParaRPr sz="2400" b="1" kern="0"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98428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Mừng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xuân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các</a:t>
            </a:r>
            <a:r>
              <a:rPr lang="en-US" sz="2600" kern="0" dirty="0">
                <a:solidFill>
                  <a:srgbClr val="E20EBA"/>
                </a:solidFill>
                <a:latin typeface="Arial Rounded"/>
                <a:ea typeface="Arial Rounded"/>
                <a:cs typeface="Arial Rounded"/>
                <a:sym typeface="Arial Rounded"/>
              </a:rPr>
              <a:t> con </a:t>
            </a:r>
            <a:r>
              <a:rPr lang="en-US" sz="2600" kern="0" dirty="0" err="1">
                <a:solidFill>
                  <a:srgbClr val="E20EBA"/>
                </a:solidFill>
                <a:latin typeface="Arial Rounded"/>
                <a:ea typeface="Arial Rounded"/>
                <a:cs typeface="Arial Rounded"/>
                <a:sym typeface="Arial Rounded"/>
              </a:rPr>
              <a:t>vật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trong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tổ</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chức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một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tài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năng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Đúng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như</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trình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mở</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đầu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bằng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chim</a:t>
            </a:r>
            <a:r>
              <a:rPr lang="en-US" sz="2600" kern="0">
                <a:solidFill>
                  <a:srgbClr val="E20EBA"/>
                </a:solidFill>
                <a:latin typeface="Arial Rounded"/>
                <a:ea typeface="Arial Rounded"/>
                <a:cs typeface="Arial Rounded"/>
                <a:sym typeface="Arial Rounded"/>
              </a:rPr>
              <a:t> yểng. Yểng </a:t>
            </a:r>
            <a:r>
              <a:rPr lang="en-US" sz="2600" kern="0" dirty="0" err="1">
                <a:solidFill>
                  <a:srgbClr val="E20EBA"/>
                </a:solidFill>
                <a:latin typeface="Arial Rounded"/>
                <a:ea typeface="Arial Rounded"/>
                <a:cs typeface="Arial Rounded"/>
                <a:sym typeface="Arial Rounded"/>
              </a:rPr>
              <a:t>nhoẻn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miệng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cười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rồi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bắt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chước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một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số</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loài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vật.Tiếp</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theo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khúc</a:t>
            </a:r>
            <a:r>
              <a:rPr lang="en-US" sz="2600" kern="0">
                <a:solidFill>
                  <a:srgbClr val="E20EBA"/>
                </a:solidFill>
                <a:latin typeface="Arial Rounded"/>
                <a:ea typeface="Arial Rounded"/>
                <a:cs typeface="Arial Rounded"/>
                <a:sym typeface="Arial Rounded"/>
              </a:rPr>
              <a:t> “ngoao </a:t>
            </a:r>
            <a:r>
              <a:rPr lang="en-US" sz="2600" kern="0" dirty="0" err="1">
                <a:solidFill>
                  <a:srgbClr val="E20EBA"/>
                </a:solidFill>
                <a:latin typeface="Arial Rounded"/>
                <a:ea typeface="Arial Rounded"/>
                <a:cs typeface="Arial Rounded"/>
                <a:sym typeface="Arial Rounded"/>
              </a:rPr>
              <a:t>ngoao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mèo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Gõ</a:t>
            </a:r>
            <a:r>
              <a:rPr lang="en-US" sz="2600" kern="0">
                <a:solidFill>
                  <a:srgbClr val="E20EBA"/>
                </a:solidFill>
                <a:latin typeface="Arial Rounded"/>
                <a:ea typeface="Arial Rounded"/>
                <a:cs typeface="Arial Rounded"/>
                <a:sym typeface="Arial Rounded"/>
              </a:rPr>
              <a:t> kiến chỉ </a:t>
            </a:r>
            <a:r>
              <a:rPr lang="en-US" sz="2600" kern="0" dirty="0" err="1">
                <a:solidFill>
                  <a:srgbClr val="E20EBA"/>
                </a:solidFill>
                <a:latin typeface="Arial Rounded"/>
                <a:ea typeface="Arial Rounded"/>
                <a:cs typeface="Arial Rounded"/>
                <a:sym typeface="Arial Rounded"/>
              </a:rPr>
              <a:t>trong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nháy</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mắt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khoét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được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cái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tổ</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xinh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xắn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Chim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công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khiến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khán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giả</a:t>
            </a:r>
            <a:r>
              <a:rPr lang="en-US" sz="2600" kern="0" dirty="0">
                <a:solidFill>
                  <a:srgbClr val="E20EBA"/>
                </a:solidFill>
                <a:latin typeface="Arial Rounded"/>
                <a:ea typeface="Arial Rounded"/>
                <a:cs typeface="Arial Rounded"/>
                <a:sym typeface="Arial Rounded"/>
              </a:rPr>
              <a:t> say </a:t>
            </a:r>
            <a:r>
              <a:rPr lang="en-US" sz="2600" kern="0" dirty="0" err="1">
                <a:solidFill>
                  <a:srgbClr val="E20EBA"/>
                </a:solidFill>
                <a:latin typeface="Arial Rounded"/>
                <a:ea typeface="Arial Rounded"/>
                <a:cs typeface="Arial Rounded"/>
                <a:sym typeface="Arial Rounded"/>
              </a:rPr>
              <a:t>mê</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chuếnh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choáng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vì</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điệu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múa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tuyệt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đẹp</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Voọc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xám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với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đu</a:t>
            </a:r>
            <a:r>
              <a:rPr lang="en-US" sz="2600" kern="0">
                <a:solidFill>
                  <a:srgbClr val="E20EBA"/>
                </a:solidFill>
                <a:latin typeface="Arial Rounded"/>
                <a:ea typeface="Arial Rounded"/>
                <a:cs typeface="Arial Rounded"/>
                <a:sym typeface="Arial Rounded"/>
              </a:rPr>
              <a:t> cây </a:t>
            </a:r>
            <a:r>
              <a:rPr lang="en-US" sz="2600" kern="0" dirty="0" err="1">
                <a:solidFill>
                  <a:srgbClr val="E20EBA"/>
                </a:solidFill>
                <a:latin typeface="Arial Rounded"/>
                <a:ea typeface="Arial Rounded"/>
                <a:cs typeface="Arial Rounded"/>
                <a:sym typeface="Arial Rounded"/>
              </a:rPr>
              <a:t>điêu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luyện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tất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trầm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trồ</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thích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thú</a:t>
            </a:r>
            <a:r>
              <a:rPr lang="en-US" sz="2600" kern="0" dirty="0">
                <a:solidFill>
                  <a:srgbClr val="E20EBA"/>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70C0"/>
                </a:solidFill>
                <a:latin typeface="Arial Rounded"/>
                <a:cs typeface="Arial"/>
                <a:sym typeface="Arial Rounded"/>
              </a:rPr>
              <a:t>Các</a:t>
            </a:r>
            <a:r>
              <a:rPr lang="en-US" sz="2600" kern="0" dirty="0">
                <a:solidFill>
                  <a:srgbClr val="0070C0"/>
                </a:solidFill>
                <a:latin typeface="Arial Rounded"/>
                <a:cs typeface="Arial"/>
                <a:sym typeface="Arial Rounded"/>
              </a:rPr>
              <a:t> con </a:t>
            </a:r>
            <a:r>
              <a:rPr lang="en-US" sz="2600" kern="0" dirty="0" err="1">
                <a:solidFill>
                  <a:srgbClr val="0070C0"/>
                </a:solidFill>
                <a:latin typeface="Arial Rounded"/>
                <a:cs typeface="Arial"/>
                <a:sym typeface="Arial Rounded"/>
              </a:rPr>
              <a:t>vật</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đều</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xứng</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đáng</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nhận</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phần</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thưởng</a:t>
            </a:r>
            <a:r>
              <a:rPr lang="en-US" sz="2600" kern="0" dirty="0">
                <a:solidFill>
                  <a:srgbClr val="0070C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
        <p:nvSpPr>
          <p:cNvPr id="7" name="Google Shape;241;p6"/>
          <p:cNvSpPr/>
          <p:nvPr/>
        </p:nvSpPr>
        <p:spPr>
          <a:xfrm>
            <a:off x="457200" y="533044"/>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1</a:t>
            </a:r>
            <a:endParaRPr sz="2400" b="1" kern="0" dirty="0">
              <a:solidFill>
                <a:srgbClr val="FFFFFF"/>
              </a:solidFill>
              <a:latin typeface="Times New Roman"/>
              <a:ea typeface="Times New Roman"/>
              <a:cs typeface="Times New Roman"/>
              <a:sym typeface="Times New Roman"/>
            </a:endParaRPr>
          </a:p>
        </p:txBody>
      </p:sp>
      <p:sp>
        <p:nvSpPr>
          <p:cNvPr id="8" name="Google Shape;247;p6"/>
          <p:cNvSpPr/>
          <p:nvPr/>
        </p:nvSpPr>
        <p:spPr>
          <a:xfrm>
            <a:off x="381000" y="4095750"/>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2</a:t>
            </a:r>
            <a:endParaRPr sz="2400" b="1" kern="0"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2722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TV 2 - KN-CHU ĐỀ 6- Bài4  - Cuộc thi tài năng rừng xanh\CD6 BAI 4.1.png"/>
          <p:cNvPicPr/>
          <p:nvPr/>
        </p:nvPicPr>
        <p:blipFill rotWithShape="1">
          <a:blip r:embed="rId2">
            <a:extLst>
              <a:ext uri="{28A0092B-C50C-407E-A947-70E740481C1C}">
                <a14:useLocalDpi xmlns:a14="http://schemas.microsoft.com/office/drawing/2010/main" val="0"/>
              </a:ext>
            </a:extLst>
          </a:blip>
          <a:srcRect t="22619" b="15953"/>
          <a:stretch/>
        </p:blipFill>
        <p:spPr bwMode="auto">
          <a:xfrm>
            <a:off x="990600" y="1200150"/>
            <a:ext cx="7086600" cy="34290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304800" y="372130"/>
            <a:ext cx="8001000" cy="461665"/>
          </a:xfrm>
          <a:prstGeom prst="rect">
            <a:avLst/>
          </a:prstGeom>
          <a:noFill/>
        </p:spPr>
        <p:txBody>
          <a:bodyPr wrap="square" rtlCol="0">
            <a:spAutoFit/>
          </a:bodyPr>
          <a:lstStyle/>
          <a:p>
            <a:pPr defTabSz="914400">
              <a:buClr>
                <a:srgbClr val="000000"/>
              </a:buClr>
              <a:buFont typeface="Arial"/>
              <a:buNone/>
            </a:pPr>
            <a:r>
              <a:rPr lang="en-US" sz="2400" kern="0">
                <a:solidFill>
                  <a:srgbClr val="002060"/>
                </a:solidFill>
                <a:latin typeface="Arial Rounded"/>
                <a:cs typeface="Arial"/>
                <a:sym typeface="Arial"/>
              </a:rPr>
              <a:t>a) Em </a:t>
            </a:r>
            <a:r>
              <a:rPr lang="en-US" sz="2400" kern="0" err="1">
                <a:solidFill>
                  <a:srgbClr val="002060"/>
                </a:solidFill>
                <a:latin typeface="Arial Rounded"/>
                <a:cs typeface="Arial"/>
                <a:sym typeface="Arial"/>
              </a:rPr>
              <a:t>biết</a:t>
            </a:r>
            <a:r>
              <a:rPr lang="en-US" sz="2400" kern="0">
                <a:solidFill>
                  <a:srgbClr val="002060"/>
                </a:solidFill>
                <a:latin typeface="Arial Rounded"/>
                <a:cs typeface="Arial"/>
                <a:sym typeface="Arial"/>
              </a:rPr>
              <a:t> những </a:t>
            </a:r>
            <a:r>
              <a:rPr lang="en-US" sz="2400" kern="0" dirty="0">
                <a:solidFill>
                  <a:srgbClr val="002060"/>
                </a:solidFill>
                <a:latin typeface="Arial Rounded"/>
                <a:cs typeface="Arial"/>
                <a:sym typeface="Arial"/>
              </a:rPr>
              <a:t>con </a:t>
            </a:r>
            <a:r>
              <a:rPr lang="en-US" sz="2400" kern="0" dirty="0" err="1">
                <a:solidFill>
                  <a:srgbClr val="002060"/>
                </a:solidFill>
                <a:latin typeface="Arial Rounded"/>
                <a:cs typeface="Arial"/>
                <a:sym typeface="Arial"/>
              </a:rPr>
              <a:t>vật</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nào</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trong</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tranh</a:t>
            </a:r>
            <a:r>
              <a:rPr lang="en-US" sz="2400" kern="0" dirty="0">
                <a:solidFill>
                  <a:srgbClr val="002060"/>
                </a:solidFill>
                <a:latin typeface="Arial Rounded"/>
                <a:cs typeface="Arial"/>
                <a:sym typeface="Arial"/>
              </a:rPr>
              <a:t>?</a:t>
            </a:r>
          </a:p>
        </p:txBody>
      </p:sp>
      <p:sp>
        <p:nvSpPr>
          <p:cNvPr id="5" name="TextBox 4"/>
          <p:cNvSpPr txBox="1"/>
          <p:nvPr/>
        </p:nvSpPr>
        <p:spPr>
          <a:xfrm>
            <a:off x="304800" y="750057"/>
            <a:ext cx="7848600" cy="461665"/>
          </a:xfrm>
          <a:prstGeom prst="rect">
            <a:avLst/>
          </a:prstGeom>
          <a:noFill/>
        </p:spPr>
        <p:txBody>
          <a:bodyPr wrap="square" rtlCol="0">
            <a:spAutoFit/>
          </a:bodyPr>
          <a:lstStyle/>
          <a:p>
            <a:pPr defTabSz="914400">
              <a:buClr>
                <a:srgbClr val="000000"/>
              </a:buClr>
              <a:buFont typeface="Arial"/>
              <a:buNone/>
            </a:pPr>
            <a:r>
              <a:rPr lang="en-US" sz="2400" kern="0">
                <a:solidFill>
                  <a:srgbClr val="002060"/>
                </a:solidFill>
                <a:latin typeface="Arial Rounded"/>
                <a:cs typeface="Arial"/>
                <a:sym typeface="Arial"/>
              </a:rPr>
              <a:t>b) Mỗi </a:t>
            </a:r>
            <a:r>
              <a:rPr lang="en-US" sz="2400" kern="0" dirty="0">
                <a:solidFill>
                  <a:srgbClr val="002060"/>
                </a:solidFill>
                <a:latin typeface="Arial Rounded"/>
                <a:cs typeface="Arial"/>
                <a:sym typeface="Arial"/>
              </a:rPr>
              <a:t>con </a:t>
            </a:r>
            <a:r>
              <a:rPr lang="en-US" sz="2400" kern="0" dirty="0" err="1">
                <a:solidFill>
                  <a:srgbClr val="002060"/>
                </a:solidFill>
                <a:latin typeface="Arial Rounded"/>
                <a:cs typeface="Arial"/>
                <a:sym typeface="Arial"/>
              </a:rPr>
              <a:t>vật</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có</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khả</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năng</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gì</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đặc</a:t>
            </a:r>
            <a:r>
              <a:rPr lang="en-US" sz="2400" kern="0" dirty="0">
                <a:solidFill>
                  <a:srgbClr val="002060"/>
                </a:solidFill>
                <a:latin typeface="Arial Rounded"/>
                <a:cs typeface="Arial"/>
                <a:sym typeface="Arial"/>
              </a:rPr>
              <a:t> </a:t>
            </a:r>
            <a:r>
              <a:rPr lang="en-US" sz="2400" kern="0" dirty="0" err="1">
                <a:solidFill>
                  <a:srgbClr val="002060"/>
                </a:solidFill>
                <a:latin typeface="Arial Rounded"/>
                <a:cs typeface="Arial"/>
                <a:sym typeface="Arial"/>
              </a:rPr>
              <a:t>biệt</a:t>
            </a:r>
            <a:r>
              <a:rPr lang="en-US" sz="2400" kern="0" dirty="0">
                <a:solidFill>
                  <a:srgbClr val="002060"/>
                </a:solidFill>
                <a:latin typeface="Arial Rounded"/>
                <a:cs typeface="Arial"/>
                <a:sym typeface="Arial"/>
              </a:rPr>
              <a:t>?</a:t>
            </a:r>
          </a:p>
        </p:txBody>
      </p:sp>
      <p:sp>
        <p:nvSpPr>
          <p:cNvPr id="6" name="TextBox 5"/>
          <p:cNvSpPr txBox="1"/>
          <p:nvPr/>
        </p:nvSpPr>
        <p:spPr>
          <a:xfrm>
            <a:off x="105784" y="0"/>
            <a:ext cx="8001000" cy="523220"/>
          </a:xfrm>
          <a:prstGeom prst="rect">
            <a:avLst/>
          </a:prstGeom>
          <a:noFill/>
        </p:spPr>
        <p:txBody>
          <a:bodyPr wrap="square" rtlCol="0">
            <a:spAutoFit/>
          </a:bodyPr>
          <a:lstStyle/>
          <a:p>
            <a:pPr defTabSz="914400">
              <a:buClr>
                <a:srgbClr val="000000"/>
              </a:buClr>
              <a:buFont typeface="Arial"/>
              <a:buNone/>
            </a:pPr>
            <a:r>
              <a:rPr lang="en-US" sz="2800" kern="0">
                <a:solidFill>
                  <a:srgbClr val="000000"/>
                </a:solidFill>
                <a:latin typeface="Arial Rounded"/>
                <a:cs typeface="Arial"/>
                <a:sym typeface="Arial"/>
              </a:rPr>
              <a:t>1. Quan sát các con vật trong tranh</a:t>
            </a:r>
            <a:endParaRPr lang="en-US" sz="2800" kern="0" dirty="0">
              <a:solidFill>
                <a:srgbClr val="000000"/>
              </a:solidFill>
              <a:latin typeface="Arial Rounded"/>
              <a:cs typeface="Arial"/>
              <a:sym typeface="Arial"/>
            </a:endParaRPr>
          </a:p>
        </p:txBody>
      </p:sp>
    </p:spTree>
    <p:extLst>
      <p:ext uri="{BB962C8B-B14F-4D97-AF65-F5344CB8AC3E}">
        <p14:creationId xmlns:p14="http://schemas.microsoft.com/office/powerpoint/2010/main" val="39015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4381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Niêm yết	:</a:t>
            </a:r>
            <a:endParaRPr lang="en-US" sz="3600">
              <a:latin typeface="Arial" pitchFamily="34" charset="0"/>
              <a:cs typeface="Arial" pitchFamily="34" charset="0"/>
            </a:endParaRPr>
          </a:p>
        </p:txBody>
      </p:sp>
      <p:sp>
        <p:nvSpPr>
          <p:cNvPr id="4" name="Title 1"/>
          <p:cNvSpPr txBox="1">
            <a:spLocks/>
          </p:cNvSpPr>
          <p:nvPr/>
        </p:nvSpPr>
        <p:spPr>
          <a:xfrm>
            <a:off x="2341685" y="713248"/>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công bố chương trình cuộc thi để mọi người cùng biết.</a:t>
            </a:r>
          </a:p>
        </p:txBody>
      </p:sp>
      <p:sp>
        <p:nvSpPr>
          <p:cNvPr id="5" name="Title 1"/>
          <p:cNvSpPr txBox="1">
            <a:spLocks/>
          </p:cNvSpPr>
          <p:nvPr/>
        </p:nvSpPr>
        <p:spPr>
          <a:xfrm>
            <a:off x="362438" y="1668002"/>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Chuếnh choáng:</a:t>
            </a:r>
            <a:endParaRPr lang="en-US" sz="3600">
              <a:latin typeface="Arial" pitchFamily="34" charset="0"/>
              <a:cs typeface="Arial" pitchFamily="34" charset="0"/>
            </a:endParaRPr>
          </a:p>
        </p:txBody>
      </p:sp>
      <p:sp>
        <p:nvSpPr>
          <p:cNvPr id="6" name="Title 1"/>
          <p:cNvSpPr txBox="1">
            <a:spLocks/>
          </p:cNvSpPr>
          <p:nvPr/>
        </p:nvSpPr>
        <p:spPr>
          <a:xfrm>
            <a:off x="3886201" y="1668002"/>
            <a:ext cx="5105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cảm giác không còn </a:t>
            </a:r>
          </a:p>
        </p:txBody>
      </p:sp>
      <p:sp>
        <p:nvSpPr>
          <p:cNvPr id="7" name="Title 1"/>
          <p:cNvSpPr txBox="1">
            <a:spLocks/>
          </p:cNvSpPr>
          <p:nvPr/>
        </p:nvSpPr>
        <p:spPr>
          <a:xfrm>
            <a:off x="2341684" y="2249026"/>
            <a:ext cx="6649917"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tỉnh táo giống như khi say của khán giả trước điệu múa tuyệt đẹp của chim công.</a:t>
            </a:r>
          </a:p>
        </p:txBody>
      </p:sp>
    </p:spTree>
    <p:extLst>
      <p:ext uri="{BB962C8B-B14F-4D97-AF65-F5344CB8AC3E}">
        <p14:creationId xmlns:p14="http://schemas.microsoft.com/office/powerpoint/2010/main" val="7217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877427"/>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Trầm trồ	:</a:t>
            </a:r>
            <a:endParaRPr lang="en-US" sz="3600">
              <a:latin typeface="Arial" pitchFamily="34" charset="0"/>
              <a:cs typeface="Arial" pitchFamily="34" charset="0"/>
            </a:endParaRPr>
          </a:p>
        </p:txBody>
      </p:sp>
      <p:sp>
        <p:nvSpPr>
          <p:cNvPr id="4" name="Title 1"/>
          <p:cNvSpPr txBox="1">
            <a:spLocks/>
          </p:cNvSpPr>
          <p:nvPr/>
        </p:nvSpPr>
        <p:spPr>
          <a:xfrm>
            <a:off x="2341685" y="1152525"/>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thốt ra lời khen với vẻ ngạc nhiên, thán phục.</a:t>
            </a:r>
          </a:p>
        </p:txBody>
      </p:sp>
      <p:sp>
        <p:nvSpPr>
          <p:cNvPr id="5" name="Title 1"/>
          <p:cNvSpPr txBox="1">
            <a:spLocks/>
          </p:cNvSpPr>
          <p:nvPr/>
        </p:nvSpPr>
        <p:spPr>
          <a:xfrm>
            <a:off x="362438" y="2107279"/>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Điêu luyện:</a:t>
            </a:r>
            <a:endParaRPr lang="en-US" sz="3600">
              <a:latin typeface="Arial" pitchFamily="34" charset="0"/>
              <a:cs typeface="Arial" pitchFamily="34" charset="0"/>
            </a:endParaRPr>
          </a:p>
        </p:txBody>
      </p:sp>
      <p:sp>
        <p:nvSpPr>
          <p:cNvPr id="7" name="Title 1"/>
          <p:cNvSpPr txBox="1">
            <a:spLocks/>
          </p:cNvSpPr>
          <p:nvPr/>
        </p:nvSpPr>
        <p:spPr>
          <a:xfrm>
            <a:off x="2819400" y="1868027"/>
            <a:ext cx="6172201"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đạt đến trình độ cao do trau dồi, luyện tập nhiều.</a:t>
            </a:r>
          </a:p>
        </p:txBody>
      </p:sp>
    </p:spTree>
    <p:extLst>
      <p:ext uri="{BB962C8B-B14F-4D97-AF65-F5344CB8AC3E}">
        <p14:creationId xmlns:p14="http://schemas.microsoft.com/office/powerpoint/2010/main" val="31573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Mừng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xuân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các</a:t>
            </a:r>
            <a:r>
              <a:rPr lang="en-US" sz="2600" kern="0" dirty="0">
                <a:solidFill>
                  <a:srgbClr val="E20EBA"/>
                </a:solidFill>
                <a:latin typeface="Arial Rounded"/>
                <a:ea typeface="Arial Rounded"/>
                <a:cs typeface="Arial Rounded"/>
                <a:sym typeface="Arial Rounded"/>
              </a:rPr>
              <a:t> con </a:t>
            </a:r>
            <a:r>
              <a:rPr lang="en-US" sz="2600" kern="0" dirty="0" err="1">
                <a:solidFill>
                  <a:srgbClr val="E20EBA"/>
                </a:solidFill>
                <a:latin typeface="Arial Rounded"/>
                <a:ea typeface="Arial Rounded"/>
                <a:cs typeface="Arial Rounded"/>
                <a:sym typeface="Arial Rounded"/>
              </a:rPr>
              <a:t>vật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trong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tổ</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chức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một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tài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năng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Đúng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như</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trình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cuộc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mở</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đầu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bằng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chim</a:t>
            </a:r>
            <a:r>
              <a:rPr lang="en-US" sz="2600" kern="0">
                <a:solidFill>
                  <a:srgbClr val="E20EBA"/>
                </a:solidFill>
                <a:latin typeface="Arial Rounded"/>
                <a:ea typeface="Arial Rounded"/>
                <a:cs typeface="Arial Rounded"/>
                <a:sym typeface="Arial Rounded"/>
              </a:rPr>
              <a:t> yểng. Yểng </a:t>
            </a:r>
            <a:r>
              <a:rPr lang="en-US" sz="2600" kern="0" dirty="0" err="1">
                <a:solidFill>
                  <a:srgbClr val="E20EBA"/>
                </a:solidFill>
                <a:latin typeface="Arial Rounded"/>
                <a:ea typeface="Arial Rounded"/>
                <a:cs typeface="Arial Rounded"/>
                <a:sym typeface="Arial Rounded"/>
              </a:rPr>
              <a:t>nhoẻn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miệng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cười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rồi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bắt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chước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một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số</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loài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vật.Tiếp</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theo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ca</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khúc</a:t>
            </a:r>
            <a:r>
              <a:rPr lang="en-US" sz="2600" kern="0">
                <a:solidFill>
                  <a:srgbClr val="E20EBA"/>
                </a:solidFill>
                <a:latin typeface="Arial Rounded"/>
                <a:ea typeface="Arial Rounded"/>
                <a:cs typeface="Arial Rounded"/>
                <a:sym typeface="Arial Rounded"/>
              </a:rPr>
              <a:t> “ngoao </a:t>
            </a:r>
            <a:r>
              <a:rPr lang="en-US" sz="2600" kern="0" dirty="0" err="1">
                <a:solidFill>
                  <a:srgbClr val="E20EBA"/>
                </a:solidFill>
                <a:latin typeface="Arial Rounded"/>
                <a:ea typeface="Arial Rounded"/>
                <a:cs typeface="Arial Rounded"/>
                <a:sym typeface="Arial Rounded"/>
              </a:rPr>
              <a:t>ngoao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của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mèo</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rừng</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Gõ</a:t>
            </a:r>
            <a:r>
              <a:rPr lang="en-US" sz="2600" kern="0">
                <a:solidFill>
                  <a:srgbClr val="E20EBA"/>
                </a:solidFill>
                <a:latin typeface="Arial Rounded"/>
                <a:ea typeface="Arial Rounded"/>
                <a:cs typeface="Arial Rounded"/>
                <a:sym typeface="Arial Rounded"/>
              </a:rPr>
              <a:t> kiến chỉ </a:t>
            </a:r>
            <a:r>
              <a:rPr lang="en-US" sz="2600" kern="0" dirty="0" err="1">
                <a:solidFill>
                  <a:srgbClr val="E20EBA"/>
                </a:solidFill>
                <a:latin typeface="Arial Rounded"/>
                <a:ea typeface="Arial Rounded"/>
                <a:cs typeface="Arial Rounded"/>
                <a:sym typeface="Arial Rounded"/>
              </a:rPr>
              <a:t>trong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nháy</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mắt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khoét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được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cái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tổ</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xinh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xắn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Chim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công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khiến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khán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giả</a:t>
            </a:r>
            <a:r>
              <a:rPr lang="en-US" sz="2600" kern="0" dirty="0">
                <a:solidFill>
                  <a:srgbClr val="E20EBA"/>
                </a:solidFill>
                <a:latin typeface="Arial Rounded"/>
                <a:ea typeface="Arial Rounded"/>
                <a:cs typeface="Arial Rounded"/>
                <a:sym typeface="Arial Rounded"/>
              </a:rPr>
              <a:t> say </a:t>
            </a:r>
            <a:r>
              <a:rPr lang="en-US" sz="2600" kern="0" dirty="0" err="1">
                <a:solidFill>
                  <a:srgbClr val="E20EBA"/>
                </a:solidFill>
                <a:latin typeface="Arial Rounded"/>
                <a:ea typeface="Arial Rounded"/>
                <a:cs typeface="Arial Rounded"/>
                <a:sym typeface="Arial Rounded"/>
              </a:rPr>
              <a:t>mê</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chuếnh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choáng</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vì</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điệu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múa</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tuyệt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đẹp</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Voọc</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xám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với</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tiết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mục</a:t>
            </a:r>
            <a:r>
              <a:rPr lang="en-US" sz="2600" kern="0" dirty="0">
                <a:solidFill>
                  <a:srgbClr val="E20EBA"/>
                </a:solidFill>
                <a:latin typeface="Arial Rounded"/>
                <a:ea typeface="Arial Rounded"/>
                <a:cs typeface="Arial Rounded"/>
                <a:sym typeface="Arial Rounded"/>
              </a:rPr>
              <a:t> </a:t>
            </a:r>
            <a:r>
              <a:rPr lang="en-US" sz="2600" kern="0" err="1">
                <a:solidFill>
                  <a:srgbClr val="E20EBA"/>
                </a:solidFill>
                <a:latin typeface="Arial Rounded"/>
                <a:ea typeface="Arial Rounded"/>
                <a:cs typeface="Arial Rounded"/>
                <a:sym typeface="Arial Rounded"/>
              </a:rPr>
              <a:t>đu</a:t>
            </a:r>
            <a:r>
              <a:rPr lang="en-US" sz="2600" kern="0">
                <a:solidFill>
                  <a:srgbClr val="E20EBA"/>
                </a:solidFill>
                <a:latin typeface="Arial Rounded"/>
                <a:ea typeface="Arial Rounded"/>
                <a:cs typeface="Arial Rounded"/>
                <a:sym typeface="Arial Rounded"/>
              </a:rPr>
              <a:t> cây </a:t>
            </a:r>
            <a:r>
              <a:rPr lang="en-US" sz="2600" kern="0" dirty="0" err="1">
                <a:solidFill>
                  <a:srgbClr val="E20EBA"/>
                </a:solidFill>
                <a:latin typeface="Arial Rounded"/>
                <a:ea typeface="Arial Rounded"/>
                <a:cs typeface="Arial Rounded"/>
                <a:sym typeface="Arial Rounded"/>
              </a:rPr>
              <a:t>điêu</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luyện</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làm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tất</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cả</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trầm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trồ</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thích</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thú</a:t>
            </a:r>
            <a:r>
              <a:rPr lang="en-US" sz="2600" kern="0" dirty="0">
                <a:solidFill>
                  <a:srgbClr val="E20EBA"/>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70C0"/>
                </a:solidFill>
                <a:latin typeface="Arial Rounded"/>
                <a:cs typeface="Arial"/>
                <a:sym typeface="Arial Rounded"/>
              </a:rPr>
              <a:t>Các</a:t>
            </a:r>
            <a:r>
              <a:rPr lang="en-US" sz="2600" kern="0" dirty="0">
                <a:solidFill>
                  <a:srgbClr val="0070C0"/>
                </a:solidFill>
                <a:latin typeface="Arial Rounded"/>
                <a:cs typeface="Arial"/>
                <a:sym typeface="Arial Rounded"/>
              </a:rPr>
              <a:t> con </a:t>
            </a:r>
            <a:r>
              <a:rPr lang="en-US" sz="2600" kern="0" dirty="0" err="1">
                <a:solidFill>
                  <a:srgbClr val="0070C0"/>
                </a:solidFill>
                <a:latin typeface="Arial Rounded"/>
                <a:cs typeface="Arial"/>
                <a:sym typeface="Arial Rounded"/>
              </a:rPr>
              <a:t>vật</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đều</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xứng</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đáng</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nhận</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phần</a:t>
            </a:r>
            <a:r>
              <a:rPr lang="en-US" sz="2600" kern="0" dirty="0">
                <a:solidFill>
                  <a:srgbClr val="0070C0"/>
                </a:solidFill>
                <a:latin typeface="Arial Rounded"/>
                <a:cs typeface="Arial"/>
                <a:sym typeface="Arial Rounded"/>
              </a:rPr>
              <a:t> </a:t>
            </a:r>
            <a:r>
              <a:rPr lang="en-US" sz="2600" kern="0" dirty="0" err="1">
                <a:solidFill>
                  <a:srgbClr val="0070C0"/>
                </a:solidFill>
                <a:latin typeface="Arial Rounded"/>
                <a:cs typeface="Arial"/>
                <a:sym typeface="Arial Rounded"/>
              </a:rPr>
              <a:t>thưởng</a:t>
            </a:r>
            <a:r>
              <a:rPr lang="en-US" sz="2600" kern="0" dirty="0">
                <a:solidFill>
                  <a:srgbClr val="0070C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
        <p:nvSpPr>
          <p:cNvPr id="7" name="Google Shape;241;p6"/>
          <p:cNvSpPr/>
          <p:nvPr/>
        </p:nvSpPr>
        <p:spPr>
          <a:xfrm>
            <a:off x="457200" y="533044"/>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1</a:t>
            </a:r>
            <a:endParaRPr sz="2400" b="1" kern="0" dirty="0">
              <a:solidFill>
                <a:srgbClr val="FFFFFF"/>
              </a:solidFill>
              <a:latin typeface="Times New Roman"/>
              <a:ea typeface="Times New Roman"/>
              <a:cs typeface="Times New Roman"/>
              <a:sym typeface="Times New Roman"/>
            </a:endParaRPr>
          </a:p>
        </p:txBody>
      </p:sp>
      <p:sp>
        <p:nvSpPr>
          <p:cNvPr id="8" name="Google Shape;247;p6"/>
          <p:cNvSpPr/>
          <p:nvPr/>
        </p:nvSpPr>
        <p:spPr>
          <a:xfrm>
            <a:off x="381000" y="4095750"/>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2</a:t>
            </a:r>
            <a:endParaRPr sz="2400" b="1" kern="0"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71218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79188"/>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7" name="TextBox 6"/>
          <p:cNvSpPr txBox="1"/>
          <p:nvPr/>
        </p:nvSpPr>
        <p:spPr>
          <a:xfrm>
            <a:off x="166256" y="514350"/>
            <a:ext cx="8853054" cy="4647293"/>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p>
          <a:p>
            <a:pPr algn="r"/>
            <a:r>
              <a:rPr lang="en-US" sz="2600">
                <a:latin typeface="Arial" pitchFamily="34" charset="0"/>
                <a:ea typeface="Arial-Rounded" pitchFamily="34" charset="0"/>
                <a:cs typeface="Arial" pitchFamily="34" charset="0"/>
              </a:rPr>
              <a:t>(Lâm Anh)</a:t>
            </a:r>
          </a:p>
        </p:txBody>
      </p:sp>
    </p:spTree>
    <p:extLst>
      <p:ext uri="{BB962C8B-B14F-4D97-AF65-F5344CB8AC3E}">
        <p14:creationId xmlns:p14="http://schemas.microsoft.com/office/powerpoint/2010/main" val="421372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84614" y="480949"/>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10" name="TextBox 9"/>
          <p:cNvSpPr txBox="1"/>
          <p:nvPr/>
        </p:nvSpPr>
        <p:spPr>
          <a:xfrm>
            <a:off x="166256" y="916111"/>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Các con vật đều xứng đáng nhận phần thưởng.</a:t>
            </a:r>
          </a:p>
        </p:txBody>
      </p:sp>
    </p:spTree>
    <p:extLst>
      <p:ext uri="{BB962C8B-B14F-4D97-AF65-F5344CB8AC3E}">
        <p14:creationId xmlns:p14="http://schemas.microsoft.com/office/powerpoint/2010/main" val="2182740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37F9-057C-4490-A175-5540C9F2AD1A}"/>
              </a:ext>
            </a:extLst>
          </p:cNvPr>
          <p:cNvSpPr>
            <a:spLocks noGrp="1"/>
          </p:cNvSpPr>
          <p:nvPr>
            <p:ph type="title"/>
          </p:nvPr>
        </p:nvSpPr>
        <p:spPr/>
        <p:txBody>
          <a:bodyPr/>
          <a:lstStyle/>
          <a:p>
            <a:endParaRPr lang="vi-VN"/>
          </a:p>
        </p:txBody>
      </p:sp>
      <p:sp>
        <p:nvSpPr>
          <p:cNvPr id="3" name="Rectangle 2">
            <a:extLst>
              <a:ext uri="{FF2B5EF4-FFF2-40B4-BE49-F238E27FC236}">
                <a16:creationId xmlns:a16="http://schemas.microsoft.com/office/drawing/2014/main" id="{E7191886-2CF2-40A8-825C-D6F5145E4B28}"/>
              </a:ext>
            </a:extLst>
          </p:cNvPr>
          <p:cNvSpPr/>
          <p:nvPr/>
        </p:nvSpPr>
        <p:spPr>
          <a:xfrm>
            <a:off x="152400" y="895350"/>
            <a:ext cx="8991600" cy="523099"/>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 1.Cuộc </a:t>
            </a:r>
            <a:r>
              <a:rPr lang="en-US" sz="2800" dirty="0" err="1">
                <a:solidFill>
                  <a:srgbClr val="FF0000"/>
                </a:solidFill>
                <a:latin typeface="Arial" pitchFamily="34" charset="0"/>
                <a:ea typeface="Arial-Rounded" pitchFamily="34" charset="0"/>
                <a:cs typeface="Arial" pitchFamily="34" charset="0"/>
              </a:rPr>
              <a:t>thi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có</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sự</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tham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gia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của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những</a:t>
            </a:r>
            <a:r>
              <a:rPr lang="en-US" sz="2800" dirty="0">
                <a:solidFill>
                  <a:srgbClr val="FF0000"/>
                </a:solidFill>
                <a:latin typeface="Arial" pitchFamily="34" charset="0"/>
                <a:ea typeface="Arial-Rounded" pitchFamily="34" charset="0"/>
                <a:cs typeface="Arial" pitchFamily="34" charset="0"/>
              </a:rPr>
              <a:t> con </a:t>
            </a:r>
            <a:r>
              <a:rPr lang="en-US" sz="2800" dirty="0" err="1">
                <a:solidFill>
                  <a:srgbClr val="FF0000"/>
                </a:solidFill>
                <a:latin typeface="Arial" pitchFamily="34" charset="0"/>
                <a:ea typeface="Arial-Rounded" pitchFamily="34" charset="0"/>
                <a:cs typeface="Arial" pitchFamily="34" charset="0"/>
              </a:rPr>
              <a:t>vật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nào</a:t>
            </a:r>
            <a:r>
              <a:rPr lang="en-US" sz="2800" dirty="0">
                <a:solidFill>
                  <a:srgbClr val="FF0000"/>
                </a:solidFill>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119765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m Yểng biết nói tiếng người không? Cách huấn luyện như thế nà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350" y="228314"/>
            <a:ext cx="2519202" cy="21148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èo rừng – Loài động vật nhỏ nhưng quý hiếm trên thế giớ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2419350"/>
            <a:ext cx="2493802" cy="1909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ì sao chim gõ kiến gõ mãi mà không… nhức đầu? - Tuổi Trẻ Onl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42760"/>
            <a:ext cx="3086136" cy="19479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im công - đặc điểm sinh học - Thiên Đường Ch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147793"/>
            <a:ext cx="2590800" cy="4085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oọc xám Đông Dương – Wikipedia tiếng Việ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599" y="2343149"/>
            <a:ext cx="1547273" cy="1961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hayre's leaf monkey, Trachypithecus phayrei | Animals wild, Animals, Monk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2343149"/>
            <a:ext cx="1485936" cy="19499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1C95035-0C5B-478B-85F4-6A5F3A08F75F}"/>
              </a:ext>
            </a:extLst>
          </p:cNvPr>
          <p:cNvSpPr/>
          <p:nvPr/>
        </p:nvSpPr>
        <p:spPr>
          <a:xfrm>
            <a:off x="285750" y="4200010"/>
            <a:ext cx="8991600" cy="953986"/>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Cuộc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có</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sự</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tham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gia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của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yểng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mèo</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rừng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gõ</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kiến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chim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công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voọc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xám</a:t>
            </a:r>
            <a:r>
              <a:rPr lang="en-US" sz="2800" dirty="0">
                <a:solidFill>
                  <a:srgbClr val="FF0000"/>
                </a:solidFill>
                <a:latin typeface="Arial" pitchFamily="34" charset="0"/>
                <a:ea typeface="Arial-Rounded" pitchFamily="34" charset="0"/>
                <a:cs typeface="Arial" pitchFamily="34" charset="0"/>
              </a:rPr>
              <a:t>. </a:t>
            </a:r>
          </a:p>
        </p:txBody>
      </p:sp>
    </p:spTree>
    <p:extLst>
      <p:ext uri="{BB962C8B-B14F-4D97-AF65-F5344CB8AC3E}">
        <p14:creationId xmlns:p14="http://schemas.microsoft.com/office/powerpoint/2010/main" val="772359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55A0-D2B8-4BBF-B533-49225164D7A0}"/>
              </a:ext>
            </a:extLst>
          </p:cNvPr>
          <p:cNvSpPr>
            <a:spLocks noGrp="1"/>
          </p:cNvSpPr>
          <p:nvPr>
            <p:ph type="title"/>
          </p:nvPr>
        </p:nvSpPr>
        <p:spPr/>
        <p:txBody>
          <a:bodyPr/>
          <a:lstStyle/>
          <a:p>
            <a:endParaRPr lang="vi-VN"/>
          </a:p>
        </p:txBody>
      </p:sp>
      <p:sp>
        <p:nvSpPr>
          <p:cNvPr id="3" name="Rectangle 2">
            <a:extLst>
              <a:ext uri="{FF2B5EF4-FFF2-40B4-BE49-F238E27FC236}">
                <a16:creationId xmlns:a16="http://schemas.microsoft.com/office/drawing/2014/main" id="{D2F28A06-E292-44AF-8536-B1A37503F8CA}"/>
              </a:ext>
            </a:extLst>
          </p:cNvPr>
          <p:cNvSpPr/>
          <p:nvPr/>
        </p:nvSpPr>
        <p:spPr>
          <a:xfrm>
            <a:off x="161731" y="1617764"/>
            <a:ext cx="8991600" cy="953986"/>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2.Mỗi con </a:t>
            </a:r>
            <a:r>
              <a:rPr lang="en-US" sz="2800" dirty="0" err="1">
                <a:solidFill>
                  <a:srgbClr val="FF0000"/>
                </a:solidFill>
                <a:latin typeface="Arial" pitchFamily="34" charset="0"/>
                <a:ea typeface="Arial-Rounded" pitchFamily="34" charset="0"/>
                <a:cs typeface="Arial" pitchFamily="34" charset="0"/>
              </a:rPr>
              <a:t>vật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biểu</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diễn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tiết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mục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gì</a:t>
            </a:r>
            <a:r>
              <a:rPr lang="en-US" sz="2800" dirty="0">
                <a:solidFill>
                  <a:srgbClr val="FF0000"/>
                </a:solidFill>
                <a:latin typeface="Arial" pitchFamily="34" charset="0"/>
                <a:ea typeface="Arial-Rounded" pitchFamily="34" charset="0"/>
                <a:cs typeface="Arial" pitchFamily="34" charset="0"/>
              </a:rPr>
              <a:t>?</a:t>
            </a:r>
          </a:p>
          <a:p>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Em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thích</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tiết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mục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nào</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nhất</a:t>
            </a:r>
            <a:r>
              <a:rPr lang="en-US" sz="2800" dirty="0">
                <a:solidFill>
                  <a:srgbClr val="FF0000"/>
                </a:solidFill>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63644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solidFill>
                  <a:prstClr val="black"/>
                </a:solidFill>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prstClr val="white"/>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84614" y="480949"/>
            <a:ext cx="5947064" cy="523087"/>
          </a:xfrm>
          <a:prstGeom prst="rect">
            <a:avLst/>
          </a:prstGeom>
          <a:noFill/>
        </p:spPr>
        <p:txBody>
          <a:bodyPr wrap="square" lIns="91305" tIns="45654" rIns="91305" bIns="45654" rtlCol="0">
            <a:spAutoFit/>
          </a:bodyPr>
          <a:lstStyle/>
          <a:p>
            <a:pPr algn="ctr"/>
            <a:r>
              <a:rPr lang="en-US" sz="2800" b="1">
                <a:solidFill>
                  <a:prstClr val="black"/>
                </a:solidFill>
                <a:latin typeface="Arial" pitchFamily="34" charset="0"/>
                <a:ea typeface="Arial-Rounded" pitchFamily="34" charset="0"/>
                <a:cs typeface="Arial" pitchFamily="34" charset="0"/>
              </a:rPr>
              <a:t>Cuộc thi tài năng rừng xanh</a:t>
            </a:r>
          </a:p>
        </p:txBody>
      </p:sp>
      <p:sp>
        <p:nvSpPr>
          <p:cNvPr id="10" name="TextBox 9"/>
          <p:cNvSpPr txBox="1"/>
          <p:nvPr/>
        </p:nvSpPr>
        <p:spPr>
          <a:xfrm>
            <a:off x="166256" y="916111"/>
            <a:ext cx="8853054" cy="4170239"/>
          </a:xfrm>
          <a:prstGeom prst="rect">
            <a:avLst/>
          </a:prstGeom>
          <a:noFill/>
        </p:spPr>
        <p:txBody>
          <a:bodyPr wrap="square" lIns="91305" tIns="45654" rIns="91305" bIns="45654" rtlCol="0">
            <a:spAutoFit/>
          </a:bodyPr>
          <a:lstStyle/>
          <a:p>
            <a:pPr algn="just">
              <a:spcAft>
                <a:spcPts val="600"/>
              </a:spcAft>
            </a:pPr>
            <a:r>
              <a:rPr lang="en-US" sz="2600">
                <a:solidFill>
                  <a:prstClr val="black"/>
                </a:solidFill>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solidFill>
                  <a:prstClr val="black"/>
                </a:solidFill>
                <a:latin typeface="Arial" pitchFamily="34" charset="0"/>
                <a:ea typeface="Arial-Rounded" pitchFamily="34" charset="0"/>
                <a:cs typeface="Arial" pitchFamily="34" charset="0"/>
              </a:rPr>
              <a:t>	Các con vật đều xứng đáng nhận phần thưởng.</a:t>
            </a:r>
          </a:p>
        </p:txBody>
      </p:sp>
      <p:cxnSp>
        <p:nvCxnSpPr>
          <p:cNvPr id="3" name="Straight Connector 2"/>
          <p:cNvCxnSpPr/>
          <p:nvPr/>
        </p:nvCxnSpPr>
        <p:spPr>
          <a:xfrm>
            <a:off x="7162800" y="2114550"/>
            <a:ext cx="167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2571750"/>
            <a:ext cx="7772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62600" y="295275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6800" y="2952750"/>
            <a:ext cx="3657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2800" y="2952750"/>
            <a:ext cx="1219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3333750"/>
            <a:ext cx="685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91400" y="333375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1000" y="3790950"/>
            <a:ext cx="8458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8600" y="4171950"/>
            <a:ext cx="533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066800" y="4095750"/>
            <a:ext cx="6248400" cy="368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9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3"/>
                                        </p:tgtEl>
                                      </p:cBhvr>
                                    </p:animEffect>
                                    <p:anim calcmode="lin" valueType="num">
                                      <p:cBhvr>
                                        <p:cTn id="17" dur="1000"/>
                                        <p:tgtEl>
                                          <p:spTgt spid="3"/>
                                        </p:tgtEl>
                                        <p:attrNameLst>
                                          <p:attrName>ppt_x</p:attrName>
                                        </p:attrNameLst>
                                      </p:cBhvr>
                                      <p:tavLst>
                                        <p:tav tm="0">
                                          <p:val>
                                            <p:strVal val="ppt_x"/>
                                          </p:val>
                                        </p:tav>
                                        <p:tav tm="100000">
                                          <p:val>
                                            <p:strVal val="ppt_x"/>
                                          </p:val>
                                        </p:tav>
                                      </p:tavLst>
                                    </p:anim>
                                    <p:anim calcmode="lin" valueType="num">
                                      <p:cBhvr>
                                        <p:cTn id="18" dur="1000"/>
                                        <p:tgtEl>
                                          <p:spTgt spid="3"/>
                                        </p:tgtEl>
                                        <p:attrNameLst>
                                          <p:attrName>ppt_y</p:attrName>
                                        </p:attrNameLst>
                                      </p:cBhvr>
                                      <p:tavLst>
                                        <p:tav tm="0">
                                          <p:val>
                                            <p:strVal val="ppt_y"/>
                                          </p:val>
                                        </p:tav>
                                        <p:tav tm="100000">
                                          <p:val>
                                            <p:strVal val="ppt_y+.1"/>
                                          </p:val>
                                        </p:tav>
                                      </p:tavLst>
                                    </p:anim>
                                    <p:set>
                                      <p:cBhvr>
                                        <p:cTn id="19" dur="1" fill="hold">
                                          <p:stCondLst>
                                            <p:cond delay="999"/>
                                          </p:stCondLst>
                                        </p:cTn>
                                        <p:tgtEl>
                                          <p:spTgt spid="3"/>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11"/>
                                        </p:tgtEl>
                                      </p:cBhvr>
                                    </p:animEffect>
                                    <p:anim calcmode="lin" valueType="num">
                                      <p:cBhvr>
                                        <p:cTn id="22" dur="1000"/>
                                        <p:tgtEl>
                                          <p:spTgt spid="11"/>
                                        </p:tgtEl>
                                        <p:attrNameLst>
                                          <p:attrName>ppt_x</p:attrName>
                                        </p:attrNameLst>
                                      </p:cBhvr>
                                      <p:tavLst>
                                        <p:tav tm="0">
                                          <p:val>
                                            <p:strVal val="ppt_x"/>
                                          </p:val>
                                        </p:tav>
                                        <p:tav tm="100000">
                                          <p:val>
                                            <p:strVal val="ppt_x"/>
                                          </p:val>
                                        </p:tav>
                                      </p:tavLst>
                                    </p:anim>
                                    <p:anim calcmode="lin" valueType="num">
                                      <p:cBhvr>
                                        <p:cTn id="23" dur="1000"/>
                                        <p:tgtEl>
                                          <p:spTgt spid="11"/>
                                        </p:tgtEl>
                                        <p:attrNameLst>
                                          <p:attrName>ppt_y</p:attrName>
                                        </p:attrNameLst>
                                      </p:cBhvr>
                                      <p:tavLst>
                                        <p:tav tm="0">
                                          <p:val>
                                            <p:strVal val="ppt_y"/>
                                          </p:val>
                                        </p:tav>
                                        <p:tav tm="100000">
                                          <p:val>
                                            <p:strVal val="ppt_y+.1"/>
                                          </p:val>
                                        </p:tav>
                                      </p:tavLst>
                                    </p:anim>
                                    <p:set>
                                      <p:cBhvr>
                                        <p:cTn id="24" dur="1" fill="hold">
                                          <p:stCondLst>
                                            <p:cond delay="9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nodeType="clickEffect">
                                  <p:stCondLst>
                                    <p:cond delay="0"/>
                                  </p:stCondLst>
                                  <p:childTnLst>
                                    <p:animEffect transition="out" filter="barn(inVertical)">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6" presetClass="exit" presetSubtype="21" fill="hold" nodeType="withEffect">
                                  <p:stCondLst>
                                    <p:cond delay="0"/>
                                  </p:stCondLst>
                                  <p:childTnLst>
                                    <p:animEffect transition="out" filter="barn(inVertical)">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2000"/>
                                        <p:tgtEl>
                                          <p:spTgt spid="18"/>
                                        </p:tgtEl>
                                      </p:cBhvr>
                                    </p:animEffect>
                                  </p:childTnLst>
                                </p:cTn>
                              </p:par>
                              <p:par>
                                <p:cTn id="50" presetID="6" presetClass="entr" presetSubtype="16"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xit" presetSubtype="1" fill="hold" nodeType="clickEffect">
                                  <p:stCondLst>
                                    <p:cond delay="0"/>
                                  </p:stCondLst>
                                  <p:childTnLst>
                                    <p:animEffect transition="out" filter="wheel(1)">
                                      <p:cBhvr>
                                        <p:cTn id="56" dur="2000"/>
                                        <p:tgtEl>
                                          <p:spTgt spid="18"/>
                                        </p:tgtEl>
                                      </p:cBhvr>
                                    </p:animEffect>
                                    <p:set>
                                      <p:cBhvr>
                                        <p:cTn id="57" dur="1" fill="hold">
                                          <p:stCondLst>
                                            <p:cond delay="1999"/>
                                          </p:stCondLst>
                                        </p:cTn>
                                        <p:tgtEl>
                                          <p:spTgt spid="18"/>
                                        </p:tgtEl>
                                        <p:attrNameLst>
                                          <p:attrName>style.visibility</p:attrName>
                                        </p:attrNameLst>
                                      </p:cBhvr>
                                      <p:to>
                                        <p:strVal val="hidden"/>
                                      </p:to>
                                    </p:set>
                                  </p:childTnLst>
                                </p:cTn>
                              </p:par>
                              <p:par>
                                <p:cTn id="58" presetID="21" presetClass="exit" presetSubtype="1" fill="hold" nodeType="withEffect">
                                  <p:stCondLst>
                                    <p:cond delay="0"/>
                                  </p:stCondLst>
                                  <p:childTnLst>
                                    <p:animEffect transition="out" filter="wheel(1)">
                                      <p:cBhvr>
                                        <p:cTn id="59" dur="2000"/>
                                        <p:tgtEl>
                                          <p:spTgt spid="20"/>
                                        </p:tgtEl>
                                      </p:cBhvr>
                                    </p:animEffect>
                                    <p:set>
                                      <p:cBhvr>
                                        <p:cTn id="60" dur="1" fill="hold">
                                          <p:stCondLst>
                                            <p:cond delay="1999"/>
                                          </p:stCondLst>
                                        </p:cTn>
                                        <p:tgtEl>
                                          <p:spTgt spid="2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22"/>
                                        </p:tgtEl>
                                      </p:cBhvr>
                                    </p:animEffect>
                                    <p:anim calcmode="lin" valueType="num">
                                      <p:cBhvr>
                                        <p:cTn id="82" dur="1000"/>
                                        <p:tgtEl>
                                          <p:spTgt spid="22"/>
                                        </p:tgtEl>
                                        <p:attrNameLst>
                                          <p:attrName>ppt_x</p:attrName>
                                        </p:attrNameLst>
                                      </p:cBhvr>
                                      <p:tavLst>
                                        <p:tav tm="0">
                                          <p:val>
                                            <p:strVal val="ppt_x"/>
                                          </p:val>
                                        </p:tav>
                                        <p:tav tm="100000">
                                          <p:val>
                                            <p:strVal val="ppt_x"/>
                                          </p:val>
                                        </p:tav>
                                      </p:tavLst>
                                    </p:anim>
                                    <p:anim calcmode="lin" valueType="num">
                                      <p:cBhvr>
                                        <p:cTn id="83" dur="1000"/>
                                        <p:tgtEl>
                                          <p:spTgt spid="22"/>
                                        </p:tgtEl>
                                        <p:attrNameLst>
                                          <p:attrName>ppt_y</p:attrName>
                                        </p:attrNameLst>
                                      </p:cBhvr>
                                      <p:tavLst>
                                        <p:tav tm="0">
                                          <p:val>
                                            <p:strVal val="ppt_y"/>
                                          </p:val>
                                        </p:tav>
                                        <p:tav tm="100000">
                                          <p:val>
                                            <p:strVal val="ppt_y+.1"/>
                                          </p:val>
                                        </p:tav>
                                      </p:tavLst>
                                    </p:anim>
                                    <p:set>
                                      <p:cBhvr>
                                        <p:cTn id="84" dur="1" fill="hold">
                                          <p:stCondLst>
                                            <p:cond delay="999"/>
                                          </p:stCondLst>
                                        </p:cTn>
                                        <p:tgtEl>
                                          <p:spTgt spid="22"/>
                                        </p:tgtEl>
                                        <p:attrNameLst>
                                          <p:attrName>style.visibility</p:attrName>
                                        </p:attrNameLst>
                                      </p:cBhvr>
                                      <p:to>
                                        <p:strVal val="hidden"/>
                                      </p:to>
                                    </p:set>
                                  </p:childTnLst>
                                </p:cTn>
                              </p:par>
                              <p:par>
                                <p:cTn id="85" presetID="42" presetClass="exit" presetSubtype="0" fill="hold" nodeType="withEffect">
                                  <p:stCondLst>
                                    <p:cond delay="0"/>
                                  </p:stCondLst>
                                  <p:childTnLst>
                                    <p:animEffect transition="out" filter="fade">
                                      <p:cBhvr>
                                        <p:cTn id="86" dur="1000"/>
                                        <p:tgtEl>
                                          <p:spTgt spid="24"/>
                                        </p:tgtEl>
                                      </p:cBhvr>
                                    </p:animEffect>
                                    <p:anim calcmode="lin" valueType="num">
                                      <p:cBhvr>
                                        <p:cTn id="87" dur="1000"/>
                                        <p:tgtEl>
                                          <p:spTgt spid="24"/>
                                        </p:tgtEl>
                                        <p:attrNameLst>
                                          <p:attrName>ppt_x</p:attrName>
                                        </p:attrNameLst>
                                      </p:cBhvr>
                                      <p:tavLst>
                                        <p:tav tm="0">
                                          <p:val>
                                            <p:strVal val="ppt_x"/>
                                          </p:val>
                                        </p:tav>
                                        <p:tav tm="100000">
                                          <p:val>
                                            <p:strVal val="ppt_x"/>
                                          </p:val>
                                        </p:tav>
                                      </p:tavLst>
                                    </p:anim>
                                    <p:anim calcmode="lin" valueType="num">
                                      <p:cBhvr>
                                        <p:cTn id="88" dur="1000"/>
                                        <p:tgtEl>
                                          <p:spTgt spid="24"/>
                                        </p:tgtEl>
                                        <p:attrNameLst>
                                          <p:attrName>ppt_y</p:attrName>
                                        </p:attrNameLst>
                                      </p:cBhvr>
                                      <p:tavLst>
                                        <p:tav tm="0">
                                          <p:val>
                                            <p:strVal val="ppt_y"/>
                                          </p:val>
                                        </p:tav>
                                        <p:tav tm="100000">
                                          <p:val>
                                            <p:strVal val="ppt_y+.1"/>
                                          </p:val>
                                        </p:tav>
                                      </p:tavLst>
                                    </p:anim>
                                    <p:set>
                                      <p:cBhvr>
                                        <p:cTn id="89" dur="1" fill="hold">
                                          <p:stCondLst>
                                            <p:cond delay="999"/>
                                          </p:stCondLst>
                                        </p:cTn>
                                        <p:tgtEl>
                                          <p:spTgt spid="24"/>
                                        </p:tgtEl>
                                        <p:attrNameLst>
                                          <p:attrName>style.visibility</p:attrName>
                                        </p:attrNameLst>
                                      </p:cBhvr>
                                      <p:to>
                                        <p:strVal val="hidden"/>
                                      </p:to>
                                    </p:set>
                                  </p:childTnLst>
                                </p:cTn>
                              </p:par>
                              <p:par>
                                <p:cTn id="90" presetID="42" presetClass="exit" presetSubtype="0" fill="hold" nodeType="withEffect">
                                  <p:stCondLst>
                                    <p:cond delay="0"/>
                                  </p:stCondLst>
                                  <p:childTnLst>
                                    <p:animEffect transition="out" filter="fade">
                                      <p:cBhvr>
                                        <p:cTn id="91" dur="1000"/>
                                        <p:tgtEl>
                                          <p:spTgt spid="26"/>
                                        </p:tgtEl>
                                      </p:cBhvr>
                                    </p:animEffect>
                                    <p:anim calcmode="lin" valueType="num">
                                      <p:cBhvr>
                                        <p:cTn id="92" dur="1000"/>
                                        <p:tgtEl>
                                          <p:spTgt spid="26"/>
                                        </p:tgtEl>
                                        <p:attrNameLst>
                                          <p:attrName>ppt_x</p:attrName>
                                        </p:attrNameLst>
                                      </p:cBhvr>
                                      <p:tavLst>
                                        <p:tav tm="0">
                                          <p:val>
                                            <p:strVal val="ppt_x"/>
                                          </p:val>
                                        </p:tav>
                                        <p:tav tm="100000">
                                          <p:val>
                                            <p:strVal val="ppt_x"/>
                                          </p:val>
                                        </p:tav>
                                      </p:tavLst>
                                    </p:anim>
                                    <p:anim calcmode="lin" valueType="num">
                                      <p:cBhvr>
                                        <p:cTn id="93" dur="1000"/>
                                        <p:tgtEl>
                                          <p:spTgt spid="26"/>
                                        </p:tgtEl>
                                        <p:attrNameLst>
                                          <p:attrName>ppt_y</p:attrName>
                                        </p:attrNameLst>
                                      </p:cBhvr>
                                      <p:tavLst>
                                        <p:tav tm="0">
                                          <p:val>
                                            <p:strVal val="ppt_y"/>
                                          </p:val>
                                        </p:tav>
                                        <p:tav tm="100000">
                                          <p:val>
                                            <p:strVal val="ppt_y+.1"/>
                                          </p:val>
                                        </p:tav>
                                      </p:tavLst>
                                    </p:anim>
                                    <p:set>
                                      <p:cBhvr>
                                        <p:cTn id="94" dur="1" fill="hold">
                                          <p:stCondLst>
                                            <p:cond delay="999"/>
                                          </p:stCondLst>
                                        </p:cTn>
                                        <p:tgtEl>
                                          <p:spTgt spid="2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xit" presetSubtype="4" fill="hold" nodeType="clickEffect">
                                  <p:stCondLst>
                                    <p:cond delay="0"/>
                                  </p:stCondLst>
                                  <p:childTnLst>
                                    <p:anim calcmode="lin" valueType="num">
                                      <p:cBhvr additive="base">
                                        <p:cTn id="104" dur="500"/>
                                        <p:tgtEl>
                                          <p:spTgt spid="28"/>
                                        </p:tgtEl>
                                        <p:attrNameLst>
                                          <p:attrName>ppt_x</p:attrName>
                                        </p:attrNameLst>
                                      </p:cBhvr>
                                      <p:tavLst>
                                        <p:tav tm="0">
                                          <p:val>
                                            <p:strVal val="ppt_x"/>
                                          </p:val>
                                        </p:tav>
                                        <p:tav tm="100000">
                                          <p:val>
                                            <p:strVal val="ppt_x"/>
                                          </p:val>
                                        </p:tav>
                                      </p:tavLst>
                                    </p:anim>
                                    <p:anim calcmode="lin" valueType="num">
                                      <p:cBhvr additive="base">
                                        <p:cTn id="105" dur="500"/>
                                        <p:tgtEl>
                                          <p:spTgt spid="28"/>
                                        </p:tgtEl>
                                        <p:attrNameLst>
                                          <p:attrName>ppt_y</p:attrName>
                                        </p:attrNameLst>
                                      </p:cBhvr>
                                      <p:tavLst>
                                        <p:tav tm="0">
                                          <p:val>
                                            <p:strVal val="ppt_y"/>
                                          </p:val>
                                        </p:tav>
                                        <p:tav tm="100000">
                                          <p:val>
                                            <p:strVal val="1+ppt_h/2"/>
                                          </p:val>
                                        </p:tav>
                                      </p:tavLst>
                                    </p:anim>
                                    <p:set>
                                      <p:cBhvr>
                                        <p:cTn id="10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c ở mục 3</a:t>
            </a:r>
          </a:p>
        </p:txBody>
      </p:sp>
      <p:sp>
        <p:nvSpPr>
          <p:cNvPr id="5" name="Rectangle 4"/>
          <p:cNvSpPr/>
          <p:nvPr/>
        </p:nvSpPr>
        <p:spPr>
          <a:xfrm>
            <a:off x="74356" y="709659"/>
            <a:ext cx="603858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Cuộc thi có sự tham gia của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74355" y="1200149"/>
            <a:ext cx="513609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Em thích nhất tiết mục (…).</a:t>
            </a:r>
          </a:p>
        </p:txBody>
      </p:sp>
      <p:grpSp>
        <p:nvGrpSpPr>
          <p:cNvPr id="10" name="Group 9"/>
          <p:cNvGrpSpPr/>
          <p:nvPr/>
        </p:nvGrpSpPr>
        <p:grpSpPr>
          <a:xfrm>
            <a:off x="0" y="2343150"/>
            <a:ext cx="8991600" cy="953986"/>
            <a:chOff x="0" y="2343150"/>
            <a:chExt cx="8991600" cy="953986"/>
          </a:xfrm>
        </p:grpSpPr>
        <p:sp>
          <p:nvSpPr>
            <p:cNvPr id="13" name="Rectangle 12"/>
            <p:cNvSpPr/>
            <p:nvPr/>
          </p:nvSpPr>
          <p:spPr>
            <a:xfrm>
              <a:off x="0" y="2343150"/>
              <a:ext cx="8991600" cy="953986"/>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a. </a:t>
              </a:r>
              <a:r>
                <a:rPr lang="en-US" sz="2800" dirty="0" err="1">
                  <a:solidFill>
                    <a:srgbClr val="FF0000"/>
                  </a:solidFill>
                  <a:latin typeface="Arial" pitchFamily="34" charset="0"/>
                  <a:ea typeface="Arial-Rounded" pitchFamily="34" charset="0"/>
                  <a:cs typeface="Arial" pitchFamily="34" charset="0"/>
                </a:rPr>
                <a:t>Cuộc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có</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sự</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tham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gia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của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yểng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mèo</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rừng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gõ</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kiến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chim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công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voọc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xám</a:t>
              </a:r>
              <a:r>
                <a:rPr lang="en-US" sz="2800" dirty="0">
                  <a:solidFill>
                    <a:srgbClr val="FF0000"/>
                  </a:solidFill>
                  <a:latin typeface="Arial" pitchFamily="34" charset="0"/>
                  <a:ea typeface="Arial-Rounded" pitchFamily="34" charset="0"/>
                  <a:cs typeface="Arial" pitchFamily="34" charset="0"/>
                </a:rPr>
                <a:t>. </a:t>
              </a:r>
            </a:p>
          </p:txBody>
        </p:sp>
        <p:cxnSp>
          <p:nvCxnSpPr>
            <p:cNvPr id="8" name="Straight Connector 7"/>
            <p:cNvCxnSpPr/>
            <p:nvPr/>
          </p:nvCxnSpPr>
          <p:spPr>
            <a:xfrm>
              <a:off x="2362200" y="3181350"/>
              <a:ext cx="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76200" y="3496451"/>
            <a:ext cx="8044840" cy="953986"/>
          </a:xfrm>
          <a:prstGeom prst="rect">
            <a:avLst/>
          </a:prstGeom>
        </p:spPr>
        <p:txBody>
          <a:bodyPr wrap="square" lIns="91318" tIns="45660" rIns="91318" bIns="45660">
            <a:spAutoFit/>
          </a:bodyPr>
          <a:lstStyle/>
          <a:p>
            <a:pPr algn="ctr"/>
            <a:r>
              <a:rPr lang="en-US" sz="2800">
                <a:solidFill>
                  <a:srgbClr val="FF0000"/>
                </a:solidFill>
                <a:latin typeface="Arial" pitchFamily="34" charset="0"/>
                <a:ea typeface="Arial-Rounded" pitchFamily="34" charset="0"/>
                <a:cs typeface="Arial" pitchFamily="34" charset="0"/>
              </a:rPr>
              <a:t>b. Em thích nhất tiết mục của chim công  vì chim công có điệu múa tuyệt đẹp.</a:t>
            </a:r>
          </a:p>
        </p:txBody>
      </p:sp>
      <p:cxnSp>
        <p:nvCxnSpPr>
          <p:cNvPr id="7" name="Straight Connector 6"/>
          <p:cNvCxnSpPr/>
          <p:nvPr/>
        </p:nvCxnSpPr>
        <p:spPr>
          <a:xfrm>
            <a:off x="2362200" y="31813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62200" y="3297136"/>
            <a:ext cx="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4" name="Picture 3" descr="C:\Users\Admin\Desktop\dssss.PNG"/>
          <p:cNvPicPr/>
          <p:nvPr/>
        </p:nvPicPr>
        <p:blipFill rotWithShape="1">
          <a:blip r:embed="rId3">
            <a:extLst>
              <a:ext uri="{28A0092B-C50C-407E-A947-70E740481C1C}">
                <a14:useLocalDpi xmlns:a14="http://schemas.microsoft.com/office/drawing/2010/main" val="0"/>
              </a:ext>
            </a:extLst>
          </a:blip>
          <a:srcRect b="21301"/>
          <a:stretch/>
        </p:blipFill>
        <p:spPr bwMode="auto">
          <a:xfrm>
            <a:off x="1453515" y="308610"/>
            <a:ext cx="5937885" cy="41681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8764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666750"/>
            <a:ext cx="7773993" cy="3486150"/>
          </a:xfrm>
          <a:prstGeom prst="rect">
            <a:avLst/>
          </a:prstGeom>
        </p:spPr>
      </p:pic>
    </p:spTree>
    <p:extLst>
      <p:ext uri="{BB962C8B-B14F-4D97-AF65-F5344CB8AC3E}">
        <p14:creationId xmlns:p14="http://schemas.microsoft.com/office/powerpoint/2010/main" val="2079113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Cuộc thi tài năng rừng xanh</a:t>
            </a:r>
            <a:r>
              <a:rPr lang="en-US" sz="3200">
                <a:solidFill>
                  <a:schemeClr val="tx1"/>
                </a:solidFill>
                <a:latin typeface="Arial" pitchFamily="34" charset="0"/>
                <a:cs typeface="Arial" pitchFamily="34" charset="0"/>
              </a:rPr>
              <a:t> (trang 114, 115).</a:t>
            </a:r>
          </a:p>
          <a:p>
            <a:pPr marL="457138" indent="-457138" algn="just">
              <a:buFontTx/>
              <a:buChar char="-"/>
            </a:pPr>
            <a:r>
              <a:rPr lang="en-US" sz="3200">
                <a:solidFill>
                  <a:schemeClr val="tx1"/>
                </a:solidFill>
                <a:latin typeface="Arial" pitchFamily="34" charset="0"/>
                <a:cs typeface="Arial" pitchFamily="34" charset="0"/>
              </a:rPr>
              <a:t>Chuẩn bị bài mới (trang 116, 117).</a:t>
            </a:r>
          </a:p>
        </p:txBody>
      </p:sp>
    </p:spTree>
    <p:extLst>
      <p:ext uri="{BB962C8B-B14F-4D97-AF65-F5344CB8AC3E}">
        <p14:creationId xmlns:p14="http://schemas.microsoft.com/office/powerpoint/2010/main" val="338851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AB51-0028-4694-8950-916BFBC6EA03}"/>
              </a:ext>
            </a:extLst>
          </p:cNvPr>
          <p:cNvSpPr>
            <a:spLocks noGrp="1"/>
          </p:cNvSpPr>
          <p:nvPr>
            <p:ph type="title"/>
          </p:nvPr>
        </p:nvSpPr>
        <p:spPr/>
        <p:txBody>
          <a:bodyPr/>
          <a:lstStyle/>
          <a:p>
            <a:endParaRPr lang="vi-VN"/>
          </a:p>
        </p:txBody>
      </p:sp>
    </p:spTree>
    <p:extLst>
      <p:ext uri="{BB962C8B-B14F-4D97-AF65-F5344CB8AC3E}">
        <p14:creationId xmlns:p14="http://schemas.microsoft.com/office/powerpoint/2010/main" val="251870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5350"/>
            <a:ext cx="1066800" cy="685800"/>
          </a:xfrm>
        </p:spPr>
        <p:txBody>
          <a:bodyPr>
            <a:normAutofit fontScale="90000"/>
          </a:bodyPr>
          <a:lstStyle/>
          <a:p>
            <a:pPr algn="l"/>
            <a:r>
              <a:rPr lang="en-US">
                <a:solidFill>
                  <a:srgbClr val="FF0000"/>
                </a:solidFill>
                <a:latin typeface="Arial" pitchFamily="34" charset="0"/>
                <a:cs typeface="Arial" pitchFamily="34" charset="0"/>
              </a:rPr>
              <a:t>yêt</a:t>
            </a:r>
            <a:r>
              <a:rPr lang="en-US">
                <a:latin typeface="Arial" pitchFamily="34" charset="0"/>
                <a:cs typeface="Arial" pitchFamily="34" charset="0"/>
              </a:rPr>
              <a:t> </a:t>
            </a:r>
          </a:p>
        </p:txBody>
      </p:sp>
      <p:sp>
        <p:nvSpPr>
          <p:cNvPr id="3" name="Title 1"/>
          <p:cNvSpPr txBox="1">
            <a:spLocks/>
          </p:cNvSpPr>
          <p:nvPr/>
        </p:nvSpPr>
        <p:spPr>
          <a:xfrm>
            <a:off x="2021114" y="-476250"/>
            <a:ext cx="5217886"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solidFill>
                  <a:prstClr val="black"/>
                </a:solidFill>
                <a:latin typeface="Arial" pitchFamily="34" charset="0"/>
                <a:cs typeface="Arial" pitchFamily="34" charset="0"/>
              </a:rPr>
              <a:t>Luyện đọc các vần </a:t>
            </a:r>
          </a:p>
        </p:txBody>
      </p:sp>
      <p:sp>
        <p:nvSpPr>
          <p:cNvPr id="7" name="Title 1"/>
          <p:cNvSpPr txBox="1">
            <a:spLocks/>
          </p:cNvSpPr>
          <p:nvPr/>
        </p:nvSpPr>
        <p:spPr>
          <a:xfrm>
            <a:off x="2438400" y="855092"/>
            <a:ext cx="1295400" cy="781050"/>
          </a:xfrm>
          <a:prstGeom prst="rect">
            <a:avLst/>
          </a:prstGeom>
        </p:spPr>
        <p:txBody>
          <a:bodyPr vert="horz" lIns="91305" tIns="45654" rIns="91305" bIns="45654" rtlCol="0" anchor="ctr">
            <a:normAutofit fontScale="9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yêng</a:t>
            </a:r>
            <a:r>
              <a:rPr lang="en-US">
                <a:solidFill>
                  <a:prstClr val="black"/>
                </a:solidFill>
                <a:latin typeface="Arial" pitchFamily="34" charset="0"/>
                <a:cs typeface="Arial" pitchFamily="34" charset="0"/>
              </a:rPr>
              <a:t> </a:t>
            </a:r>
          </a:p>
        </p:txBody>
      </p:sp>
      <p:sp>
        <p:nvSpPr>
          <p:cNvPr id="10" name="Title 1"/>
          <p:cNvSpPr txBox="1">
            <a:spLocks/>
          </p:cNvSpPr>
          <p:nvPr/>
        </p:nvSpPr>
        <p:spPr>
          <a:xfrm>
            <a:off x="4419600" y="8191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oen</a:t>
            </a:r>
            <a:r>
              <a:rPr lang="en-US">
                <a:solidFill>
                  <a:prstClr val="black"/>
                </a:solidFill>
                <a:latin typeface="Arial" pitchFamily="34" charset="0"/>
                <a:cs typeface="Arial" pitchFamily="34" charset="0"/>
              </a:rPr>
              <a:t> </a:t>
            </a:r>
          </a:p>
        </p:txBody>
      </p:sp>
      <p:sp>
        <p:nvSpPr>
          <p:cNvPr id="13" name="Title 1"/>
          <p:cNvSpPr txBox="1">
            <a:spLocks/>
          </p:cNvSpPr>
          <p:nvPr/>
        </p:nvSpPr>
        <p:spPr>
          <a:xfrm>
            <a:off x="6087374" y="803332"/>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oao </a:t>
            </a:r>
          </a:p>
        </p:txBody>
      </p:sp>
      <p:sp>
        <p:nvSpPr>
          <p:cNvPr id="16" name="Title 1"/>
          <p:cNvSpPr txBox="1">
            <a:spLocks/>
          </p:cNvSpPr>
          <p:nvPr/>
        </p:nvSpPr>
        <p:spPr>
          <a:xfrm>
            <a:off x="1447800" y="19621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oet </a:t>
            </a:r>
          </a:p>
        </p:txBody>
      </p:sp>
      <p:sp>
        <p:nvSpPr>
          <p:cNvPr id="19" name="Title 1"/>
          <p:cNvSpPr txBox="1">
            <a:spLocks/>
          </p:cNvSpPr>
          <p:nvPr/>
        </p:nvSpPr>
        <p:spPr>
          <a:xfrm>
            <a:off x="3733800" y="18097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uênh</a:t>
            </a:r>
            <a:r>
              <a:rPr lang="en-US">
                <a:solidFill>
                  <a:prstClr val="black"/>
                </a:solidFill>
                <a:latin typeface="Arial" pitchFamily="34" charset="0"/>
                <a:cs typeface="Arial" pitchFamily="34" charset="0"/>
              </a:rPr>
              <a:t> </a:t>
            </a:r>
          </a:p>
        </p:txBody>
      </p:sp>
      <p:sp>
        <p:nvSpPr>
          <p:cNvPr id="22" name="Title 1"/>
          <p:cNvSpPr txBox="1">
            <a:spLocks/>
          </p:cNvSpPr>
          <p:nvPr/>
        </p:nvSpPr>
        <p:spPr>
          <a:xfrm>
            <a:off x="6172200" y="17335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ooc </a:t>
            </a:r>
          </a:p>
        </p:txBody>
      </p:sp>
    </p:spTree>
    <p:extLst>
      <p:ext uri="{BB962C8B-B14F-4D97-AF65-F5344CB8AC3E}">
        <p14:creationId xmlns:p14="http://schemas.microsoft.com/office/powerpoint/2010/main" val="372027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niêm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yểng.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“ngoao </a:t>
            </a:r>
            <a:r>
              <a:rPr lang="en-US" sz="2600" kern="0" dirty="0" err="1">
                <a:solidFill>
                  <a:srgbClr val="00000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chuếnh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choáng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Tree>
    <p:extLst>
      <p:ext uri="{BB962C8B-B14F-4D97-AF65-F5344CB8AC3E}">
        <p14:creationId xmlns:p14="http://schemas.microsoft.com/office/powerpoint/2010/main" val="1439958009"/>
      </p:ext>
    </p:extLst>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yểng.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“ngoao </a:t>
            </a:r>
            <a:r>
              <a:rPr lang="en-US" sz="2600" kern="0" dirty="0" err="1">
                <a:solidFill>
                  <a:srgbClr val="00000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chuếnh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choáng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a:off x="6553200" y="1321377"/>
            <a:ext cx="12192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1084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a:t>
            </a:r>
            <a:r>
              <a:rPr lang="en-US" sz="2600" kern="0">
                <a:solidFill>
                  <a:srgbClr val="FF0000"/>
                </a:solidFill>
                <a:latin typeface="Arial Rounded"/>
                <a:ea typeface="Arial Rounded"/>
                <a:cs typeface="Arial Rounded"/>
                <a:sym typeface="Arial Rounded"/>
              </a:rPr>
              <a:t>yểng</a:t>
            </a:r>
            <a:r>
              <a:rPr lang="en-US" sz="2600" kern="0">
                <a:solidFill>
                  <a:srgbClr val="000000"/>
                </a:solidFill>
                <a:latin typeface="Arial Rounded"/>
                <a:ea typeface="Arial Rounded"/>
                <a:cs typeface="Arial Rounded"/>
                <a:sym typeface="Arial Rounded"/>
              </a:rPr>
              <a:t>.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“ngoao </a:t>
            </a:r>
            <a:r>
              <a:rPr lang="en-US" sz="2600" kern="0" dirty="0" err="1">
                <a:solidFill>
                  <a:srgbClr val="00000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chuếnh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choáng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a:off x="6553200" y="1321377"/>
            <a:ext cx="12192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 name="Straight Connector 3"/>
          <p:cNvCxnSpPr/>
          <p:nvPr/>
        </p:nvCxnSpPr>
        <p:spPr>
          <a:xfrm>
            <a:off x="5943600" y="1733550"/>
            <a:ext cx="685800"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6317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a:t>
            </a:r>
            <a:r>
              <a:rPr lang="en-US" sz="2600" kern="0">
                <a:solidFill>
                  <a:srgbClr val="FF0000"/>
                </a:solidFill>
                <a:latin typeface="Arial Rounded"/>
                <a:ea typeface="Arial Rounded"/>
                <a:cs typeface="Arial Rounded"/>
                <a:sym typeface="Arial Rounded"/>
              </a:rPr>
              <a:t>yểng</a:t>
            </a:r>
            <a:r>
              <a:rPr lang="en-US" sz="2600" kern="0">
                <a:solidFill>
                  <a:srgbClr val="000000"/>
                </a:solidFill>
                <a:latin typeface="Arial Rounded"/>
                <a:ea typeface="Arial Rounded"/>
                <a:cs typeface="Arial Rounded"/>
                <a:sym typeface="Arial Rounded"/>
              </a:rPr>
              <a:t>.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a:t>
            </a:r>
            <a:r>
              <a:rPr lang="en-US" sz="2600" kern="0">
                <a:solidFill>
                  <a:srgbClr val="00B050"/>
                </a:solidFill>
                <a:latin typeface="Arial Rounded"/>
                <a:ea typeface="Arial Rounded"/>
                <a:cs typeface="Arial Rounded"/>
                <a:sym typeface="Arial Rounded"/>
              </a:rPr>
              <a:t>ngoao </a:t>
            </a:r>
            <a:r>
              <a:rPr lang="en-US" sz="2600" kern="0" dirty="0" err="1">
                <a:solidFill>
                  <a:srgbClr val="00B05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chuếnh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choáng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a:off x="6553200" y="1321377"/>
            <a:ext cx="12192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 name="Straight Connector 3"/>
          <p:cNvCxnSpPr/>
          <p:nvPr/>
        </p:nvCxnSpPr>
        <p:spPr>
          <a:xfrm>
            <a:off x="5943600" y="1733550"/>
            <a:ext cx="6858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flipV="1">
            <a:off x="2971800" y="2495550"/>
            <a:ext cx="1905000" cy="45027"/>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9944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6299552"/>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Rounded"/>
                <a:ea typeface="Arial Rounded"/>
                <a:cs typeface="Arial Rounded"/>
                <a:sym typeface="Arial Rounded"/>
              </a:rPr>
              <a:t>Cuộc</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thi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tài</a:t>
            </a:r>
            <a:r>
              <a:rPr lang="en-US" sz="2600" kern="0" dirty="0">
                <a:solidFill>
                  <a:srgbClr val="FF0000"/>
                </a:solidFill>
                <a:latin typeface="Arial Rounded"/>
                <a:ea typeface="Arial Rounded"/>
                <a:cs typeface="Arial Rounded"/>
                <a:sym typeface="Arial Rounded"/>
              </a:rPr>
              <a:t> </a:t>
            </a:r>
            <a:r>
              <a:rPr lang="en-US" sz="2600" kern="0" dirty="0" err="1">
                <a:solidFill>
                  <a:srgbClr val="FF0000"/>
                </a:solidFill>
                <a:latin typeface="Arial Rounded"/>
                <a:ea typeface="Arial Rounded"/>
                <a:cs typeface="Arial Rounded"/>
                <a:sym typeface="Arial Rounded"/>
              </a:rPr>
              <a:t>năng</a:t>
            </a:r>
            <a:r>
              <a:rPr lang="en-US" sz="2600" kern="0" dirty="0">
                <a:solidFill>
                  <a:srgbClr val="FF0000"/>
                </a:solidFill>
                <a:latin typeface="Arial Rounded"/>
                <a:ea typeface="Arial Rounded"/>
                <a:cs typeface="Arial Rounded"/>
                <a:sym typeface="Arial Rounded"/>
              </a:rPr>
              <a:t> </a:t>
            </a:r>
            <a:r>
              <a:rPr lang="en-US" sz="2600" kern="0" err="1">
                <a:solidFill>
                  <a:srgbClr val="FF0000"/>
                </a:solidFill>
                <a:latin typeface="Arial Rounded"/>
                <a:ea typeface="Arial Rounded"/>
                <a:cs typeface="Arial Rounded"/>
                <a:sym typeface="Arial Rounded"/>
              </a:rPr>
              <a:t>rừng</a:t>
            </a:r>
            <a:r>
              <a:rPr lang="en-US" sz="2600" kern="0">
                <a:solidFill>
                  <a:srgbClr val="FF0000"/>
                </a:solidFill>
                <a:latin typeface="Arial Rounded"/>
                <a:ea typeface="Arial Rounded"/>
                <a:cs typeface="Arial Rounded"/>
                <a:sym typeface="Arial Rounded"/>
              </a:rPr>
              <a:t> xanh</a:t>
            </a:r>
          </a:p>
          <a:p>
            <a:pPr algn="just" defTabSz="914400">
              <a:buClr>
                <a:srgbClr val="000000"/>
              </a:buClr>
              <a:buFont typeface="Arial"/>
              <a:buNone/>
            </a:pPr>
            <a:r>
              <a:rPr lang="en-US" sz="2600" ker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chương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trình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niêm</a:t>
            </a:r>
            <a:r>
              <a:rPr lang="en-US" sz="2600" kern="0" dirty="0">
                <a:solidFill>
                  <a:srgbClr val="E20EBA"/>
                </a:solidFill>
                <a:latin typeface="Arial Rounded"/>
                <a:ea typeface="Arial Rounded"/>
                <a:cs typeface="Arial Rounded"/>
                <a:sym typeface="Arial Rounded"/>
              </a:rPr>
              <a:t> </a:t>
            </a:r>
            <a:r>
              <a:rPr lang="en-US" sz="2600" kern="0" dirty="0" err="1">
                <a:solidFill>
                  <a:srgbClr val="E20EBA"/>
                </a:solidFill>
                <a:latin typeface="Arial Rounded"/>
                <a:ea typeface="Arial Rounded"/>
                <a:cs typeface="Arial Rounded"/>
                <a:sym typeface="Arial Rounded"/>
              </a:rPr>
              <a:t>yết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chim</a:t>
            </a:r>
            <a:r>
              <a:rPr lang="en-US" sz="2600" kern="0">
                <a:solidFill>
                  <a:srgbClr val="000000"/>
                </a:solidFill>
                <a:latin typeface="Arial Rounded"/>
                <a:ea typeface="Arial Rounded"/>
                <a:cs typeface="Arial Rounded"/>
                <a:sym typeface="Arial Rounded"/>
              </a:rPr>
              <a:t> </a:t>
            </a:r>
            <a:r>
              <a:rPr lang="en-US" sz="2600" kern="0">
                <a:solidFill>
                  <a:srgbClr val="FF0000"/>
                </a:solidFill>
                <a:latin typeface="Arial Rounded"/>
                <a:ea typeface="Arial Rounded"/>
                <a:cs typeface="Arial Rounded"/>
                <a:sym typeface="Arial Rounded"/>
              </a:rPr>
              <a:t>yểng</a:t>
            </a:r>
            <a:r>
              <a:rPr lang="en-US" sz="2600" kern="0">
                <a:solidFill>
                  <a:srgbClr val="000000"/>
                </a:solidFill>
                <a:latin typeface="Arial Rounded"/>
                <a:ea typeface="Arial Rounded"/>
                <a:cs typeface="Arial Rounded"/>
                <a:sym typeface="Arial Rounded"/>
              </a:rPr>
              <a:t>. Yểng </a:t>
            </a:r>
            <a:r>
              <a:rPr lang="en-US" sz="2600" kern="0" dirty="0" err="1">
                <a:solidFill>
                  <a:srgbClr val="000000"/>
                </a:solidFill>
                <a:latin typeface="Arial Rounded"/>
                <a:ea typeface="Arial Rounded"/>
                <a:cs typeface="Arial Rounded"/>
                <a:sym typeface="Arial Rounded"/>
              </a:rPr>
              <a:t>nhoẻn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miệng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cười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rồi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vật.Tiếp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khúc</a:t>
            </a:r>
            <a:r>
              <a:rPr lang="en-US" sz="2600" kern="0">
                <a:solidFill>
                  <a:srgbClr val="000000"/>
                </a:solidFill>
                <a:latin typeface="Arial Rounded"/>
                <a:ea typeface="Arial Rounded"/>
                <a:cs typeface="Arial Rounded"/>
                <a:sym typeface="Arial Rounded"/>
              </a:rPr>
              <a:t> “</a:t>
            </a:r>
            <a:r>
              <a:rPr lang="en-US" sz="2600" kern="0">
                <a:solidFill>
                  <a:srgbClr val="00B050"/>
                </a:solidFill>
                <a:latin typeface="Arial Rounded"/>
                <a:ea typeface="Arial Rounded"/>
                <a:cs typeface="Arial Rounded"/>
                <a:sym typeface="Arial Rounded"/>
              </a:rPr>
              <a:t>ngoao </a:t>
            </a:r>
            <a:r>
              <a:rPr lang="en-US" sz="2600" kern="0" dirty="0" err="1">
                <a:solidFill>
                  <a:srgbClr val="00B05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Gõ</a:t>
            </a:r>
            <a:r>
              <a:rPr lang="en-US" sz="2600" kern="0">
                <a:solidFill>
                  <a:srgbClr val="000000"/>
                </a:solidFill>
                <a:latin typeface="Arial Rounded"/>
                <a:ea typeface="Arial Rounded"/>
                <a:cs typeface="Arial Rounded"/>
                <a:sym typeface="Arial Rounded"/>
              </a:rPr>
              <a:t> kiến chỉ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CC"/>
                </a:solidFill>
                <a:latin typeface="Arial Rounded"/>
                <a:ea typeface="Arial Rounded"/>
                <a:cs typeface="Arial Rounded"/>
                <a:sym typeface="Arial Rounded"/>
              </a:rPr>
              <a:t>chuếnh</a:t>
            </a:r>
            <a:r>
              <a:rPr lang="en-US" sz="2600" kern="0" dirty="0">
                <a:solidFill>
                  <a:srgbClr val="0000CC"/>
                </a:solidFill>
                <a:latin typeface="Arial Rounded"/>
                <a:ea typeface="Arial Rounded"/>
                <a:cs typeface="Arial Rounded"/>
                <a:sym typeface="Arial Rounded"/>
              </a:rPr>
              <a:t> </a:t>
            </a:r>
            <a:r>
              <a:rPr lang="en-US" sz="2600" kern="0" dirty="0" err="1">
                <a:solidFill>
                  <a:srgbClr val="0000CC"/>
                </a:solidFill>
                <a:latin typeface="Arial Rounded"/>
                <a:ea typeface="Arial Rounded"/>
                <a:cs typeface="Arial Rounded"/>
                <a:sym typeface="Arial Rounded"/>
              </a:rPr>
              <a:t>choáng</a:t>
            </a:r>
            <a:r>
              <a:rPr lang="en-US" sz="2600" kern="0" dirty="0">
                <a:solidFill>
                  <a:srgbClr val="0000CC"/>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err="1">
                <a:solidFill>
                  <a:srgbClr val="000000"/>
                </a:solidFill>
                <a:latin typeface="Arial Rounded"/>
                <a:ea typeface="Arial Rounded"/>
                <a:cs typeface="Arial Rounded"/>
                <a:sym typeface="Arial Rounded"/>
              </a:rPr>
              <a:t>đu</a:t>
            </a:r>
            <a:r>
              <a:rPr lang="en-US" sz="2600" kern="0">
                <a:solidFill>
                  <a:srgbClr val="000000"/>
                </a:solidFill>
                <a:latin typeface="Arial Rounded"/>
                <a:ea typeface="Arial Rounded"/>
                <a:cs typeface="Arial Rounded"/>
                <a:sym typeface="Arial Rounded"/>
              </a:rPr>
              <a:t> cây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Các</a:t>
            </a:r>
            <a:r>
              <a:rPr lang="en-US" sz="2600" kern="0" dirty="0">
                <a:solidFill>
                  <a:srgbClr val="000000"/>
                </a:solidFill>
                <a:latin typeface="Arial Rounded"/>
                <a:cs typeface="Arial"/>
                <a:sym typeface="Arial Rounded"/>
              </a:rPr>
              <a:t> con </a:t>
            </a:r>
            <a:r>
              <a:rPr lang="en-US" sz="2600" kern="0" dirty="0" err="1">
                <a:solidFill>
                  <a:srgbClr val="000000"/>
                </a:solidFill>
                <a:latin typeface="Arial Rounded"/>
                <a:cs typeface="Arial"/>
                <a:sym typeface="Arial Rounded"/>
              </a:rPr>
              <a:t>vật</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đều</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xứng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đáng</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nhận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phần</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thưởng</a:t>
            </a:r>
            <a:r>
              <a:rPr lang="en-US" sz="2600" kern="0" dirty="0">
                <a:solidFill>
                  <a:srgbClr val="000000"/>
                </a:solidFill>
                <a:latin typeface="Arial Rounded"/>
                <a:cs typeface="Arial"/>
                <a:sym typeface="Arial Rounded"/>
              </a:rPr>
              <a:t>. </a:t>
            </a:r>
          </a:p>
          <a:p>
            <a:pPr algn="r" defTabSz="914400">
              <a:buClr>
                <a:srgbClr val="000000"/>
              </a:buClr>
              <a:buFont typeface="Arial"/>
              <a:buNone/>
            </a:pP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Lâm</a:t>
            </a:r>
            <a:r>
              <a:rPr lang="en-US" sz="2600" kern="0" dirty="0">
                <a:solidFill>
                  <a:srgbClr val="000000"/>
                </a:solidFill>
                <a:latin typeface="Arial Rounded"/>
                <a:cs typeface="Arial"/>
                <a:sym typeface="Arial Rounded"/>
              </a:rPr>
              <a:t> </a:t>
            </a:r>
            <a:r>
              <a:rPr lang="en-US" sz="2600" kern="0" dirty="0" err="1">
                <a:solidFill>
                  <a:srgbClr val="000000"/>
                </a:solidFill>
                <a:latin typeface="Arial Rounded"/>
                <a:cs typeface="Arial"/>
                <a:sym typeface="Arial Rounded"/>
              </a:rPr>
              <a:t>Anh</a:t>
            </a:r>
            <a:r>
              <a:rPr lang="en-US" sz="2600" kern="0" dirty="0">
                <a:solidFill>
                  <a:srgbClr val="000000"/>
                </a:solidFill>
                <a:latin typeface="Arial Rounded"/>
                <a:cs typeface="Arial"/>
                <a:sym typeface="Arial Rounded"/>
              </a:rPr>
              <a:t>)</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a:off x="6553200" y="1321377"/>
            <a:ext cx="12192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4" name="Straight Connector 3"/>
          <p:cNvCxnSpPr/>
          <p:nvPr/>
        </p:nvCxnSpPr>
        <p:spPr>
          <a:xfrm>
            <a:off x="5943600" y="1733550"/>
            <a:ext cx="6858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a:off x="2971800" y="2495550"/>
            <a:ext cx="19050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5181600" y="3322558"/>
            <a:ext cx="2286000" cy="11192"/>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60954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1978</TotalTime>
  <Words>2483</Words>
  <Application>Microsoft Office PowerPoint</Application>
  <PresentationFormat>On-screen Show (16:9)</PresentationFormat>
  <Paragraphs>162</Paragraphs>
  <Slides>32</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Arial Rounded</vt:lpstr>
      <vt:lpstr>Arial Rounded MT Bold</vt:lpstr>
      <vt:lpstr>Arial-Rounded</vt:lpstr>
      <vt:lpstr>Calibri</vt:lpstr>
      <vt:lpstr>Times New Roman</vt:lpstr>
      <vt:lpstr>Office Theme</vt:lpstr>
      <vt:lpstr>Office 主题</vt:lpstr>
      <vt:lpstr>PowerPoint Presentation</vt:lpstr>
      <vt:lpstr>PowerPoint Presentation</vt:lpstr>
      <vt:lpstr>PowerPoint Presentation</vt:lpstr>
      <vt:lpstr>yêt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310</cp:revision>
  <dcterms:created xsi:type="dcterms:W3CDTF">2020-12-08T15:48:47Z</dcterms:created>
  <dcterms:modified xsi:type="dcterms:W3CDTF">2022-04-17T10:05:17Z</dcterms:modified>
</cp:coreProperties>
</file>