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321" r:id="rId2"/>
    <p:sldId id="260" r:id="rId3"/>
    <p:sldId id="256" r:id="rId4"/>
    <p:sldId id="264" r:id="rId5"/>
    <p:sldId id="257" r:id="rId6"/>
    <p:sldId id="262" r:id="rId7"/>
    <p:sldId id="258" r:id="rId8"/>
    <p:sldId id="259" r:id="rId9"/>
    <p:sldId id="261"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59" d="100"/>
          <a:sy n="59" d="100"/>
        </p:scale>
        <p:origin x="89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0800F1-465A-4455-9383-00A27D9BAAF6}" type="datetimeFigureOut">
              <a:rPr lang="en-US" smtClean="0"/>
              <a:t>3/6/2022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902C53-7037-47E0-B996-2F1A125EDE53}" type="slidenum">
              <a:rPr lang="en-US" smtClean="0"/>
              <a:t>‹#›</a:t>
            </a:fld>
            <a:endParaRPr lang="en-US"/>
          </a:p>
        </p:txBody>
      </p:sp>
    </p:spTree>
    <p:extLst>
      <p:ext uri="{BB962C8B-B14F-4D97-AF65-F5344CB8AC3E}">
        <p14:creationId xmlns:p14="http://schemas.microsoft.com/office/powerpoint/2010/main" val="2609111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5271AD9-BB67-40C7-8A36-6292A9008BE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097817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A73EDF8-1F86-4DA9-9E06-822149951F59}" type="datetimeFigureOut">
              <a:rPr lang="en-US" smtClean="0"/>
              <a:t>3/6/2022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5A014C-D8B7-4943-938B-163EFA93ACA2}" type="slidenum">
              <a:rPr lang="en-US" smtClean="0"/>
              <a:t>‹#›</a:t>
            </a:fld>
            <a:endParaRPr lang="en-US"/>
          </a:p>
        </p:txBody>
      </p:sp>
    </p:spTree>
    <p:extLst>
      <p:ext uri="{BB962C8B-B14F-4D97-AF65-F5344CB8AC3E}">
        <p14:creationId xmlns:p14="http://schemas.microsoft.com/office/powerpoint/2010/main" val="657691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73EDF8-1F86-4DA9-9E06-822149951F59}" type="datetimeFigureOut">
              <a:rPr lang="en-US" smtClean="0"/>
              <a:t>3/6/2022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5A014C-D8B7-4943-938B-163EFA93ACA2}" type="slidenum">
              <a:rPr lang="en-US" smtClean="0"/>
              <a:t>‹#›</a:t>
            </a:fld>
            <a:endParaRPr lang="en-US"/>
          </a:p>
        </p:txBody>
      </p:sp>
    </p:spTree>
    <p:extLst>
      <p:ext uri="{BB962C8B-B14F-4D97-AF65-F5344CB8AC3E}">
        <p14:creationId xmlns:p14="http://schemas.microsoft.com/office/powerpoint/2010/main" val="40203487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73EDF8-1F86-4DA9-9E06-822149951F59}" type="datetimeFigureOut">
              <a:rPr lang="en-US" smtClean="0"/>
              <a:t>3/6/2022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5A014C-D8B7-4943-938B-163EFA93ACA2}" type="slidenum">
              <a:rPr lang="en-US" smtClean="0"/>
              <a:t>‹#›</a:t>
            </a:fld>
            <a:endParaRPr lang="en-US"/>
          </a:p>
        </p:txBody>
      </p:sp>
    </p:spTree>
    <p:extLst>
      <p:ext uri="{BB962C8B-B14F-4D97-AF65-F5344CB8AC3E}">
        <p14:creationId xmlns:p14="http://schemas.microsoft.com/office/powerpoint/2010/main" val="27324977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73EDF8-1F86-4DA9-9E06-822149951F59}" type="datetimeFigureOut">
              <a:rPr lang="en-US" smtClean="0"/>
              <a:t>3/6/2022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5A014C-D8B7-4943-938B-163EFA93ACA2}" type="slidenum">
              <a:rPr lang="en-US" smtClean="0"/>
              <a:t>‹#›</a:t>
            </a:fld>
            <a:endParaRPr lang="en-US"/>
          </a:p>
        </p:txBody>
      </p:sp>
    </p:spTree>
    <p:extLst>
      <p:ext uri="{BB962C8B-B14F-4D97-AF65-F5344CB8AC3E}">
        <p14:creationId xmlns:p14="http://schemas.microsoft.com/office/powerpoint/2010/main" val="1322714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73EDF8-1F86-4DA9-9E06-822149951F59}" type="datetimeFigureOut">
              <a:rPr lang="en-US" smtClean="0"/>
              <a:t>3/6/2022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5A014C-D8B7-4943-938B-163EFA93ACA2}" type="slidenum">
              <a:rPr lang="en-US" smtClean="0"/>
              <a:t>‹#›</a:t>
            </a:fld>
            <a:endParaRPr lang="en-US"/>
          </a:p>
        </p:txBody>
      </p:sp>
    </p:spTree>
    <p:extLst>
      <p:ext uri="{BB962C8B-B14F-4D97-AF65-F5344CB8AC3E}">
        <p14:creationId xmlns:p14="http://schemas.microsoft.com/office/powerpoint/2010/main" val="2556367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A73EDF8-1F86-4DA9-9E06-822149951F59}" type="datetimeFigureOut">
              <a:rPr lang="en-US" smtClean="0"/>
              <a:t>3/6/2022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5A014C-D8B7-4943-938B-163EFA93ACA2}" type="slidenum">
              <a:rPr lang="en-US" smtClean="0"/>
              <a:t>‹#›</a:t>
            </a:fld>
            <a:endParaRPr lang="en-US"/>
          </a:p>
        </p:txBody>
      </p:sp>
    </p:spTree>
    <p:extLst>
      <p:ext uri="{BB962C8B-B14F-4D97-AF65-F5344CB8AC3E}">
        <p14:creationId xmlns:p14="http://schemas.microsoft.com/office/powerpoint/2010/main" val="1494329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A73EDF8-1F86-4DA9-9E06-822149951F59}" type="datetimeFigureOut">
              <a:rPr lang="en-US" smtClean="0"/>
              <a:t>3/6/2022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75A014C-D8B7-4943-938B-163EFA93ACA2}" type="slidenum">
              <a:rPr lang="en-US" smtClean="0"/>
              <a:t>‹#›</a:t>
            </a:fld>
            <a:endParaRPr lang="en-US"/>
          </a:p>
        </p:txBody>
      </p:sp>
    </p:spTree>
    <p:extLst>
      <p:ext uri="{BB962C8B-B14F-4D97-AF65-F5344CB8AC3E}">
        <p14:creationId xmlns:p14="http://schemas.microsoft.com/office/powerpoint/2010/main" val="2543131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A73EDF8-1F86-4DA9-9E06-822149951F59}" type="datetimeFigureOut">
              <a:rPr lang="en-US" smtClean="0"/>
              <a:t>3/6/2022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5A014C-D8B7-4943-938B-163EFA93ACA2}" type="slidenum">
              <a:rPr lang="en-US" smtClean="0"/>
              <a:t>‹#›</a:t>
            </a:fld>
            <a:endParaRPr lang="en-US"/>
          </a:p>
        </p:txBody>
      </p:sp>
    </p:spTree>
    <p:extLst>
      <p:ext uri="{BB962C8B-B14F-4D97-AF65-F5344CB8AC3E}">
        <p14:creationId xmlns:p14="http://schemas.microsoft.com/office/powerpoint/2010/main" val="2301475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73EDF8-1F86-4DA9-9E06-822149951F59}" type="datetimeFigureOut">
              <a:rPr lang="en-US" smtClean="0"/>
              <a:t>3/6/2022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75A014C-D8B7-4943-938B-163EFA93ACA2}" type="slidenum">
              <a:rPr lang="en-US" smtClean="0"/>
              <a:t>‹#›</a:t>
            </a:fld>
            <a:endParaRPr lang="en-US"/>
          </a:p>
        </p:txBody>
      </p:sp>
    </p:spTree>
    <p:extLst>
      <p:ext uri="{BB962C8B-B14F-4D97-AF65-F5344CB8AC3E}">
        <p14:creationId xmlns:p14="http://schemas.microsoft.com/office/powerpoint/2010/main" val="852269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A73EDF8-1F86-4DA9-9E06-822149951F59}" type="datetimeFigureOut">
              <a:rPr lang="en-US" smtClean="0"/>
              <a:t>3/6/2022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5A014C-D8B7-4943-938B-163EFA93ACA2}" type="slidenum">
              <a:rPr lang="en-US" smtClean="0"/>
              <a:t>‹#›</a:t>
            </a:fld>
            <a:endParaRPr lang="en-US"/>
          </a:p>
        </p:txBody>
      </p:sp>
    </p:spTree>
    <p:extLst>
      <p:ext uri="{BB962C8B-B14F-4D97-AF65-F5344CB8AC3E}">
        <p14:creationId xmlns:p14="http://schemas.microsoft.com/office/powerpoint/2010/main" val="3115296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A73EDF8-1F86-4DA9-9E06-822149951F59}" type="datetimeFigureOut">
              <a:rPr lang="en-US" smtClean="0"/>
              <a:t>3/6/2022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5A014C-D8B7-4943-938B-163EFA93ACA2}" type="slidenum">
              <a:rPr lang="en-US" smtClean="0"/>
              <a:t>‹#›</a:t>
            </a:fld>
            <a:endParaRPr lang="en-US"/>
          </a:p>
        </p:txBody>
      </p:sp>
    </p:spTree>
    <p:extLst>
      <p:ext uri="{BB962C8B-B14F-4D97-AF65-F5344CB8AC3E}">
        <p14:creationId xmlns:p14="http://schemas.microsoft.com/office/powerpoint/2010/main" val="637960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73EDF8-1F86-4DA9-9E06-822149951F59}" type="datetimeFigureOut">
              <a:rPr lang="en-US" smtClean="0"/>
              <a:t>3/6/2022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5A014C-D8B7-4943-938B-163EFA93ACA2}" type="slidenum">
              <a:rPr lang="en-US" smtClean="0"/>
              <a:t>‹#›</a:t>
            </a:fld>
            <a:endParaRPr lang="en-US"/>
          </a:p>
        </p:txBody>
      </p:sp>
    </p:spTree>
    <p:extLst>
      <p:ext uri="{BB962C8B-B14F-4D97-AF65-F5344CB8AC3E}">
        <p14:creationId xmlns:p14="http://schemas.microsoft.com/office/powerpoint/2010/main" val="10878273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9.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9.png"/><Relationship Id="rId2" Type="http://schemas.microsoft.com/office/2007/relationships/media" Target="../media/media3.m4a"/><Relationship Id="rId1" Type="http://schemas.openxmlformats.org/officeDocument/2006/relationships/audio" Target="NULL" TargetMode="Externa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4.m4a"/><Relationship Id="rId1" Type="http://schemas.microsoft.com/office/2007/relationships/media" Target="../media/media4.m4a"/><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5.m4a"/><Relationship Id="rId1" Type="http://schemas.microsoft.com/office/2007/relationships/media" Target="../media/media5.m4a"/><Relationship Id="rId6" Type="http://schemas.microsoft.com/office/2007/relationships/hdphoto" Target="../media/hdphoto2.wdp"/><Relationship Id="rId5" Type="http://schemas.openxmlformats.org/officeDocument/2006/relationships/image" Target="../media/image14.png"/><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6.m4a"/><Relationship Id="rId1" Type="http://schemas.microsoft.com/office/2007/relationships/media" Target="../media/media6.m4a"/><Relationship Id="rId6" Type="http://schemas.microsoft.com/office/2007/relationships/hdphoto" Target="../media/hdphoto3.wdp"/><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audio" Target="../media/media7.m4a"/><Relationship Id="rId1" Type="http://schemas.microsoft.com/office/2007/relationships/media" Target="../media/media7.m4a"/><Relationship Id="rId6" Type="http://schemas.microsoft.com/office/2007/relationships/hdphoto" Target="../media/hdphoto4.wdp"/><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media8.m4a"/><Relationship Id="rId7" Type="http://schemas.microsoft.com/office/2007/relationships/hdphoto" Target="../media/hdphoto6.wdp"/><Relationship Id="rId2" Type="http://schemas.microsoft.com/office/2007/relationships/media" Target="../media/media8.m4a"/><Relationship Id="rId1" Type="http://schemas.openxmlformats.org/officeDocument/2006/relationships/tags" Target="../tags/tag2.xml"/><Relationship Id="rId6" Type="http://schemas.openxmlformats.org/officeDocument/2006/relationships/image" Target="../media/image21.png"/><Relationship Id="rId5" Type="http://schemas.openxmlformats.org/officeDocument/2006/relationships/image" Target="../media/image20.jpg"/><Relationship Id="rId10" Type="http://schemas.openxmlformats.org/officeDocument/2006/relationships/image" Target="../media/image9.png"/><Relationship Id="rId4" Type="http://schemas.openxmlformats.org/officeDocument/2006/relationships/slideLayout" Target="../slideLayouts/slideLayout2.xml"/><Relationship Id="rId9" Type="http://schemas.microsoft.com/office/2007/relationships/hdphoto" Target="../media/hdphoto7.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E:\0000000我图PPT\03.20\亲子乐园\亲子乐园副本.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20"/>
            <a:ext cx="12192000" cy="684644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E:\0000000我图PPT\03.20\亲子乐园\r6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128" y="-437540"/>
            <a:ext cx="12014273" cy="738467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E:\0000000我图PPT\03.20\亲子乐园\3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80" y="4445094"/>
            <a:ext cx="12192000" cy="292096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descr="E:\0000000我图PPT\03.20\亲子乐园\56y.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9381" y="4703574"/>
            <a:ext cx="5956619" cy="218825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E:\0000000我图PPT\03.20\亲子乐园\ty.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05181" y="2202551"/>
            <a:ext cx="3801635" cy="564888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E:\0000000我图PPT\03.20\亲子乐园\568io.png"/>
          <p:cNvPicPr>
            <a:picLocks noChangeAspect="1" noChangeArrowheads="1"/>
          </p:cNvPicPr>
          <p:nvPr/>
        </p:nvPicPr>
        <p:blipFill rotWithShape="1">
          <a:blip r:embed="rId8">
            <a:extLst>
              <a:ext uri="{28A0092B-C50C-407E-A947-70E740481C1C}">
                <a14:useLocalDpi xmlns:a14="http://schemas.microsoft.com/office/drawing/2010/main" val="0"/>
              </a:ext>
            </a:extLst>
          </a:blip>
          <a:srcRect l="67532" t="19027" r="11038" b="19634"/>
          <a:stretch>
            <a:fillRect/>
          </a:stretch>
        </p:blipFill>
        <p:spPr bwMode="auto">
          <a:xfrm>
            <a:off x="9880138" y="-112749"/>
            <a:ext cx="1925807" cy="217912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E:\0000000我图PPT\03.20\亲子乐园\568io.png"/>
          <p:cNvPicPr>
            <a:picLocks noChangeAspect="1" noChangeArrowheads="1"/>
          </p:cNvPicPr>
          <p:nvPr/>
        </p:nvPicPr>
        <p:blipFill rotWithShape="1">
          <a:blip r:embed="rId8">
            <a:extLst>
              <a:ext uri="{28A0092B-C50C-407E-A947-70E740481C1C}">
                <a14:useLocalDpi xmlns:a14="http://schemas.microsoft.com/office/drawing/2010/main" val="0"/>
              </a:ext>
            </a:extLst>
          </a:blip>
          <a:srcRect l="3846" t="10301" r="70716" b="10733"/>
          <a:stretch>
            <a:fillRect/>
          </a:stretch>
        </p:blipFill>
        <p:spPr bwMode="auto">
          <a:xfrm>
            <a:off x="-124527" y="2687308"/>
            <a:ext cx="2286000" cy="2805331"/>
          </a:xfrm>
          <a:prstGeom prst="rect">
            <a:avLst/>
          </a:prstGeom>
          <a:noFill/>
          <a:extLst>
            <a:ext uri="{909E8E84-426E-40DD-AFC4-6F175D3DCCD1}">
              <a14:hiddenFill xmlns:a14="http://schemas.microsoft.com/office/drawing/2010/main">
                <a:solidFill>
                  <a:srgbClr val="FFFFFF"/>
                </a:solidFill>
              </a14:hiddenFill>
            </a:ext>
          </a:extLst>
        </p:spPr>
      </p:pic>
      <p:sp>
        <p:nvSpPr>
          <p:cNvPr id="12" name="WordArt 6"/>
          <p:cNvSpPr>
            <a:spLocks noChangeArrowheads="1" noChangeShapeType="1" noTextEdit="1"/>
          </p:cNvSpPr>
          <p:nvPr/>
        </p:nvSpPr>
        <p:spPr bwMode="auto">
          <a:xfrm>
            <a:off x="1696158" y="2015482"/>
            <a:ext cx="8985439" cy="4315001"/>
          </a:xfrm>
          <a:prstGeom prst="rect">
            <a:avLst/>
          </a:prstGeom>
        </p:spPr>
        <p:txBody>
          <a:bodyPr spcFirstLastPara="1" wrap="none" lIns="109531" tIns="54836" rIns="109531" bIns="54836" numCol="1" fromWordArt="1">
            <a:prstTxWarp prst="textArchUp">
              <a:avLst>
                <a:gd name="adj" fmla="val 11020719"/>
              </a:avLst>
            </a:prstTxWarp>
          </a:bodyPr>
          <a:lstStyle/>
          <a:p>
            <a:pPr algn="ctr" defTabSz="1459313">
              <a:lnSpc>
                <a:spcPct val="150000"/>
              </a:lnSpc>
              <a:defRPr/>
            </a:pPr>
            <a:r>
              <a:rPr lang="en-US" sz="213109" b="1" kern="10" dirty="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a:cs typeface="Times New Roman" panose="02020603050405020304"/>
              </a:rPr>
              <a:t>CHÀO MỪNG CÁC THẦY, CÔ GIÁO VÀ CÁC EM </a:t>
            </a:r>
          </a:p>
          <a:p>
            <a:pPr algn="ctr" defTabSz="1459313">
              <a:lnSpc>
                <a:spcPct val="150000"/>
              </a:lnSpc>
              <a:defRPr/>
            </a:pPr>
            <a:r>
              <a:rPr lang="en-US" sz="213109" b="1" kern="10" dirty="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a:cs typeface="Times New Roman" panose="02020603050405020304"/>
              </a:rPr>
              <a:t>ĐẾN VỚI TIẾT HỌC</a:t>
            </a:r>
          </a:p>
        </p:txBody>
      </p:sp>
      <p:sp>
        <p:nvSpPr>
          <p:cNvPr id="13" name="圆角矩形 1"/>
          <p:cNvSpPr/>
          <p:nvPr/>
        </p:nvSpPr>
        <p:spPr>
          <a:xfrm>
            <a:off x="2621674" y="2880393"/>
            <a:ext cx="7134407" cy="1452331"/>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5981" tIns="72991" rIns="145981" bIns="72991" anchor="ctr"/>
          <a:lstStyle/>
          <a:p>
            <a:pPr algn="ctr" defTabSz="1946002">
              <a:defRPr/>
            </a:pPr>
            <a:r>
              <a:rPr lang="en-US" altLang="zh-CN" sz="3733" b="1" dirty="0">
                <a:solidFill>
                  <a:srgbClr val="FF0000"/>
                </a:solidFill>
                <a:latin typeface="Times New Roman" panose="02020603050405020304" pitchFamily="18" charset="0"/>
                <a:cs typeface="Times New Roman" panose="02020603050405020304" pitchFamily="18" charset="0"/>
              </a:rPr>
              <a:t>TOÁN</a:t>
            </a:r>
          </a:p>
          <a:p>
            <a:pPr algn="ctr" defTabSz="1946002">
              <a:defRPr/>
            </a:pPr>
            <a:r>
              <a:rPr lang="en-US" altLang="zh-CN" sz="3733" b="1" dirty="0">
                <a:solidFill>
                  <a:srgbClr val="FF0000"/>
                </a:solidFill>
                <a:latin typeface="Times New Roman" panose="02020603050405020304" pitchFamily="18" charset="0"/>
                <a:cs typeface="Times New Roman" panose="02020603050405020304" pitchFamily="18" charset="0"/>
              </a:rPr>
              <a:t>TUẦN: 25</a:t>
            </a:r>
          </a:p>
          <a:p>
            <a:pPr algn="ctr" defTabSz="1946002">
              <a:defRPr/>
            </a:pPr>
            <a:r>
              <a:rPr lang="en-US" altLang="zh-CN" sz="4267" b="1" dirty="0" err="1">
                <a:solidFill>
                  <a:srgbClr val="FF0000"/>
                </a:solidFill>
                <a:latin typeface="Times New Roman" panose="02020603050405020304" pitchFamily="18" charset="0"/>
                <a:cs typeface="Times New Roman" panose="02020603050405020304" pitchFamily="18" charset="0"/>
              </a:rPr>
              <a:t>Bài</a:t>
            </a:r>
            <a:r>
              <a:rPr lang="en-US" altLang="zh-CN" sz="4267" b="1" dirty="0">
                <a:solidFill>
                  <a:srgbClr val="FF0000"/>
                </a:solidFill>
                <a:latin typeface="Times New Roman" panose="02020603050405020304" pitchFamily="18" charset="0"/>
                <a:cs typeface="Times New Roman" panose="02020603050405020304" pitchFamily="18" charset="0"/>
              </a:rPr>
              <a:t> 28: </a:t>
            </a:r>
            <a:r>
              <a:rPr lang="en-US" altLang="zh-CN" sz="4267" b="1" dirty="0" err="1">
                <a:solidFill>
                  <a:srgbClr val="FF0000"/>
                </a:solidFill>
                <a:latin typeface="Times New Roman" panose="02020603050405020304" pitchFamily="18" charset="0"/>
                <a:cs typeface="Times New Roman" panose="02020603050405020304" pitchFamily="18" charset="0"/>
              </a:rPr>
              <a:t>Luyện</a:t>
            </a:r>
            <a:r>
              <a:rPr lang="en-US" altLang="zh-CN" sz="4267" b="1" dirty="0">
                <a:solidFill>
                  <a:srgbClr val="FF0000"/>
                </a:solidFill>
                <a:latin typeface="Times New Roman" panose="02020603050405020304" pitchFamily="18" charset="0"/>
                <a:cs typeface="Times New Roman" panose="02020603050405020304" pitchFamily="18" charset="0"/>
              </a:rPr>
              <a:t> </a:t>
            </a:r>
            <a:r>
              <a:rPr lang="en-US" altLang="zh-CN" sz="4267" b="1" dirty="0" err="1">
                <a:solidFill>
                  <a:srgbClr val="FF0000"/>
                </a:solidFill>
                <a:latin typeface="Times New Roman" panose="02020603050405020304" pitchFamily="18" charset="0"/>
                <a:cs typeface="Times New Roman" panose="02020603050405020304" pitchFamily="18" charset="0"/>
              </a:rPr>
              <a:t>tập</a:t>
            </a:r>
            <a:r>
              <a:rPr lang="en-US" altLang="zh-CN" sz="4267" b="1" dirty="0">
                <a:solidFill>
                  <a:srgbClr val="FF0000"/>
                </a:solidFill>
                <a:latin typeface="Times New Roman" panose="02020603050405020304" pitchFamily="18" charset="0"/>
                <a:cs typeface="Times New Roman" panose="02020603050405020304" pitchFamily="18" charset="0"/>
              </a:rPr>
              <a:t> </a:t>
            </a:r>
            <a:r>
              <a:rPr lang="en-US" altLang="zh-CN" sz="4267" b="1" dirty="0" err="1">
                <a:solidFill>
                  <a:srgbClr val="FF0000"/>
                </a:solidFill>
                <a:latin typeface="Times New Roman" panose="02020603050405020304" pitchFamily="18" charset="0"/>
                <a:cs typeface="Times New Roman" panose="02020603050405020304" pitchFamily="18" charset="0"/>
              </a:rPr>
              <a:t>chung</a:t>
            </a:r>
            <a:endParaRPr lang="en-US" altLang="zh-CN" sz="4267" b="1" dirty="0">
              <a:solidFill>
                <a:srgbClr val="FF0000"/>
              </a:solidFill>
              <a:latin typeface="Times New Roman" panose="02020603050405020304" pitchFamily="18" charset="0"/>
              <a:cs typeface="Times New Roman" panose="02020603050405020304" pitchFamily="18" charset="0"/>
            </a:endParaRPr>
          </a:p>
          <a:p>
            <a:pPr algn="ctr" defTabSz="1946002">
              <a:defRPr/>
            </a:pPr>
            <a:r>
              <a:rPr lang="en-US" altLang="zh-CN" sz="4267" b="1" dirty="0">
                <a:solidFill>
                  <a:srgbClr val="FF0000"/>
                </a:solidFill>
                <a:latin typeface="Times New Roman" panose="02020603050405020304" pitchFamily="18" charset="0"/>
                <a:cs typeface="Times New Roman" panose="02020603050405020304" pitchFamily="18" charset="0"/>
              </a:rPr>
              <a:t>(</a:t>
            </a:r>
            <a:r>
              <a:rPr lang="en-US" altLang="zh-CN" sz="4267" b="1" dirty="0" err="1">
                <a:solidFill>
                  <a:srgbClr val="FF0000"/>
                </a:solidFill>
                <a:latin typeface="Times New Roman" panose="02020603050405020304" pitchFamily="18" charset="0"/>
                <a:cs typeface="Times New Roman" panose="02020603050405020304" pitchFamily="18" charset="0"/>
              </a:rPr>
              <a:t>Tiết</a:t>
            </a:r>
            <a:r>
              <a:rPr lang="en-US" altLang="zh-CN" sz="4267" b="1" dirty="0">
                <a:solidFill>
                  <a:srgbClr val="FF0000"/>
                </a:solidFill>
                <a:latin typeface="Times New Roman" panose="02020603050405020304" pitchFamily="18" charset="0"/>
                <a:cs typeface="Times New Roman" panose="02020603050405020304" pitchFamily="18" charset="0"/>
              </a:rPr>
              <a:t> 2)</a:t>
            </a:r>
            <a:endParaRPr lang="zh-CN" altLang="en-US" sz="4267" b="1" dirty="0">
              <a:solidFill>
                <a:srgbClr val="FF000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2987041" y="-51076"/>
            <a:ext cx="6683619" cy="666977"/>
          </a:xfrm>
          <a:prstGeom prst="rect">
            <a:avLst/>
          </a:prstGeom>
          <a:noFill/>
        </p:spPr>
        <p:txBody>
          <a:bodyPr wrap="square" rtlCol="0">
            <a:spAutoFit/>
          </a:bodyPr>
          <a:lstStyle/>
          <a:p>
            <a:pPr algn="ctr" defTabSz="1096683">
              <a:defRPr/>
            </a:pPr>
            <a:r>
              <a:rPr lang="en-US" sz="1867" b="1" dirty="0">
                <a:solidFill>
                  <a:prstClr val="black"/>
                </a:solidFill>
                <a:latin typeface="Times New Roman" pitchFamily="18" charset="0"/>
                <a:cs typeface="Times New Roman" pitchFamily="18" charset="0"/>
              </a:rPr>
              <a:t>PHÒNG GD &amp; ĐT QUẬN LONG BIÊN</a:t>
            </a:r>
          </a:p>
          <a:p>
            <a:pPr algn="ctr" defTabSz="1096683">
              <a:defRPr/>
            </a:pPr>
            <a:r>
              <a:rPr lang="en-US" sz="1867" b="1" dirty="0">
                <a:solidFill>
                  <a:prstClr val="black"/>
                </a:solidFill>
                <a:latin typeface="Times New Roman" pitchFamily="18" charset="0"/>
                <a:cs typeface="Times New Roman" pitchFamily="18" charset="0"/>
              </a:rPr>
              <a:t>TRƯỜNG TIỂU HỌC PHÚC LỢI</a:t>
            </a:r>
            <a:endParaRPr lang="vi-VN" sz="2133" b="1" dirty="0">
              <a:solidFill>
                <a:prstClr val="black"/>
              </a:solidFill>
              <a:latin typeface="Times New Roman" pitchFamily="18" charset="0"/>
              <a:cs typeface="Times New Roman" pitchFamily="18" charset="0"/>
            </a:endParaRPr>
          </a:p>
        </p:txBody>
      </p:sp>
      <p:pic>
        <p:nvPicPr>
          <p:cNvPr id="14" name="Picture 13">
            <a:extLst>
              <a:ext uri="{FF2B5EF4-FFF2-40B4-BE49-F238E27FC236}">
                <a16:creationId xmlns:a16="http://schemas.microsoft.com/office/drawing/2014/main" id="{93D38B2B-FBF7-4B12-992B-0947FCAF78B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65393"/>
            <a:ext cx="1524000" cy="1524000"/>
          </a:xfrm>
          <a:prstGeom prst="rect">
            <a:avLst/>
          </a:prstGeom>
        </p:spPr>
      </p:pic>
    </p:spTree>
    <p:extLst>
      <p:ext uri="{BB962C8B-B14F-4D97-AF65-F5344CB8AC3E}">
        <p14:creationId xmlns:p14="http://schemas.microsoft.com/office/powerpoint/2010/main" val="42742027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par>
                                <p:cTn id="8" presetID="2" presetClass="entr" presetSubtype="8"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 calcmode="lin" valueType="num">
                                      <p:cBhvr additive="base">
                                        <p:cTn id="10" dur="1250" fill="hold"/>
                                        <p:tgtEl>
                                          <p:spTgt spid="20"/>
                                        </p:tgtEl>
                                        <p:attrNameLst>
                                          <p:attrName>ppt_x</p:attrName>
                                        </p:attrNameLst>
                                      </p:cBhvr>
                                      <p:tavLst>
                                        <p:tav tm="0">
                                          <p:val>
                                            <p:strVal val="0-#ppt_w/2"/>
                                          </p:val>
                                        </p:tav>
                                        <p:tav tm="100000">
                                          <p:val>
                                            <p:strVal val="#ppt_x"/>
                                          </p:val>
                                        </p:tav>
                                      </p:tavLst>
                                    </p:anim>
                                    <p:anim calcmode="lin" valueType="num">
                                      <p:cBhvr additive="base">
                                        <p:cTn id="11" dur="1250" fill="hold"/>
                                        <p:tgtEl>
                                          <p:spTgt spid="20"/>
                                        </p:tgtEl>
                                        <p:attrNameLst>
                                          <p:attrName>ppt_y</p:attrName>
                                        </p:attrNameLst>
                                      </p:cBhvr>
                                      <p:tavLst>
                                        <p:tav tm="0">
                                          <p:val>
                                            <p:strVal val="#ppt_y"/>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1000" fill="hold"/>
                                        <p:tgtEl>
                                          <p:spTgt spid="25"/>
                                        </p:tgtEl>
                                        <p:attrNameLst>
                                          <p:attrName>ppt_x</p:attrName>
                                        </p:attrNameLst>
                                      </p:cBhvr>
                                      <p:tavLst>
                                        <p:tav tm="0">
                                          <p:val>
                                            <p:strVal val="1+#ppt_w/2"/>
                                          </p:val>
                                        </p:tav>
                                        <p:tav tm="100000">
                                          <p:val>
                                            <p:strVal val="#ppt_x"/>
                                          </p:val>
                                        </p:tav>
                                      </p:tavLst>
                                    </p:anim>
                                    <p:anim calcmode="lin" valueType="num">
                                      <p:cBhvr additive="base">
                                        <p:cTn id="20" dur="1000" fill="hold"/>
                                        <p:tgtEl>
                                          <p:spTgt spid="25"/>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1000" fill="hold"/>
                                        <p:tgtEl>
                                          <p:spTgt spid="27"/>
                                        </p:tgtEl>
                                        <p:attrNameLst>
                                          <p:attrName>ppt_x</p:attrName>
                                        </p:attrNameLst>
                                      </p:cBhvr>
                                      <p:tavLst>
                                        <p:tav tm="0">
                                          <p:val>
                                            <p:strVal val="0-#ppt_w/2"/>
                                          </p:val>
                                        </p:tav>
                                        <p:tav tm="100000">
                                          <p:val>
                                            <p:strVal val="#ppt_x"/>
                                          </p:val>
                                        </p:tav>
                                      </p:tavLst>
                                    </p:anim>
                                    <p:anim calcmode="lin" valueType="num">
                                      <p:cBhvr additive="base">
                                        <p:cTn id="24" dur="1000" fill="hold"/>
                                        <p:tgtEl>
                                          <p:spTgt spid="27"/>
                                        </p:tgtEl>
                                        <p:attrNameLst>
                                          <p:attrName>ppt_y</p:attrName>
                                        </p:attrNameLst>
                                      </p:cBhvr>
                                      <p:tavLst>
                                        <p:tav tm="0">
                                          <p:val>
                                            <p:strVal val="#ppt_y"/>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par>
                                <p:cTn id="30" presetID="16" presetClass="entr" presetSubtype="21"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7376" y="0"/>
            <a:ext cx="12395200" cy="2108200"/>
          </a:xfrm>
          <a:prstGeom prst="rect">
            <a:avLst/>
          </a:prstGeom>
          <a:solidFill>
            <a:srgbClr val="90D0EC"/>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8" name="Group 7"/>
          <p:cNvGrpSpPr/>
          <p:nvPr/>
        </p:nvGrpSpPr>
        <p:grpSpPr>
          <a:xfrm rot="21388221">
            <a:off x="-134725" y="70780"/>
            <a:ext cx="3992138" cy="2004291"/>
            <a:chOff x="1143000" y="742950"/>
            <a:chExt cx="3962400" cy="2521527"/>
          </a:xfrm>
        </p:grpSpPr>
        <p:sp>
          <p:nvSpPr>
            <p:cNvPr id="5" name="Cloud 4"/>
            <p:cNvSpPr/>
            <p:nvPr/>
          </p:nvSpPr>
          <p:spPr>
            <a:xfrm>
              <a:off x="1143000" y="742950"/>
              <a:ext cx="3962400" cy="2521527"/>
            </a:xfrm>
            <a:prstGeom prst="cloud">
              <a:avLst/>
            </a:prstGeom>
            <a:solidFill>
              <a:srgbClr val="FFCF37"/>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Cloud 5"/>
            <p:cNvSpPr/>
            <p:nvPr/>
          </p:nvSpPr>
          <p:spPr>
            <a:xfrm>
              <a:off x="1280432" y="830406"/>
              <a:ext cx="3687536" cy="2346614"/>
            </a:xfrm>
            <a:prstGeom prst="cloud">
              <a:avLst/>
            </a:prstGeom>
            <a:solidFill>
              <a:srgbClr val="FFCF37"/>
            </a:solidFill>
            <a:ln w="38100">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867">
                <a:solidFill>
                  <a:schemeClr val="tx1"/>
                </a:solidFill>
                <a:latin typeface="Arial" pitchFamily="34" charset="0"/>
                <a:cs typeface="Arial" pitchFamily="34" charset="0"/>
              </a:endParaRPr>
            </a:p>
          </p:txBody>
        </p:sp>
      </p:grpSp>
      <p:sp>
        <p:nvSpPr>
          <p:cNvPr id="7" name="Title 6"/>
          <p:cNvSpPr>
            <a:spLocks noGrp="1"/>
          </p:cNvSpPr>
          <p:nvPr>
            <p:ph type="title"/>
          </p:nvPr>
        </p:nvSpPr>
        <p:spPr>
          <a:xfrm rot="20944908">
            <a:off x="785108" y="819736"/>
            <a:ext cx="5000125" cy="681404"/>
          </a:xfrm>
        </p:spPr>
        <p:txBody>
          <a:bodyPr>
            <a:prstTxWarp prst="textArchUp">
              <a:avLst/>
            </a:prstTxWarp>
            <a:noAutofit/>
          </a:bodyPr>
          <a:lstStyle/>
          <a:p>
            <a:r>
              <a:rPr lang="en-US" sz="4800" b="1" dirty="0">
                <a:latin typeface="Arial" pitchFamily="34" charset="0"/>
                <a:cs typeface="Arial" pitchFamily="34" charset="0"/>
              </a:rPr>
              <a:t>Chủ đề 7</a:t>
            </a:r>
          </a:p>
        </p:txBody>
      </p:sp>
      <p:sp>
        <p:nvSpPr>
          <p:cNvPr id="11" name="TextBox 10"/>
          <p:cNvSpPr txBox="1"/>
          <p:nvPr/>
        </p:nvSpPr>
        <p:spPr>
          <a:xfrm>
            <a:off x="3352800" y="623212"/>
            <a:ext cx="8331200" cy="913007"/>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5333" b="1" spc="67">
                <a:ln w="11430"/>
                <a:solidFill>
                  <a:srgbClr val="FF0000"/>
                </a:solidFill>
                <a:effectLst>
                  <a:outerShdw blurRad="76200" dist="50800" dir="5400000" algn="tl" rotWithShape="0">
                    <a:srgbClr val="000000">
                      <a:alpha val="65000"/>
                    </a:srgbClr>
                  </a:outerShdw>
                </a:effectLst>
                <a:latin typeface="Arial" pitchFamily="34" charset="0"/>
                <a:cs typeface="Arial" pitchFamily="34" charset="0"/>
              </a:rPr>
              <a:t>ĐỘ DÀI VÀ ĐO ĐỘ DÀI</a:t>
            </a:r>
          </a:p>
        </p:txBody>
      </p:sp>
      <p:grpSp>
        <p:nvGrpSpPr>
          <p:cNvPr id="14" name="Group 13"/>
          <p:cNvGrpSpPr/>
          <p:nvPr/>
        </p:nvGrpSpPr>
        <p:grpSpPr>
          <a:xfrm>
            <a:off x="406400" y="2408169"/>
            <a:ext cx="11277600" cy="1964657"/>
            <a:chOff x="304800" y="2038350"/>
            <a:chExt cx="8458200" cy="1473493"/>
          </a:xfrm>
        </p:grpSpPr>
        <p:sp>
          <p:nvSpPr>
            <p:cNvPr id="12" name="Rounded Rectangle 11"/>
            <p:cNvSpPr/>
            <p:nvPr/>
          </p:nvSpPr>
          <p:spPr>
            <a:xfrm>
              <a:off x="304800" y="2038350"/>
              <a:ext cx="8458200" cy="1473493"/>
            </a:xfrm>
            <a:prstGeom prst="roundRect">
              <a:avLst/>
            </a:prstGeom>
            <a:solidFill>
              <a:srgbClr val="C00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Rounded Rectangle 12"/>
            <p:cNvSpPr/>
            <p:nvPr/>
          </p:nvSpPr>
          <p:spPr>
            <a:xfrm>
              <a:off x="415636" y="2111087"/>
              <a:ext cx="8229600" cy="12980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17" name="TextBox 16"/>
          <p:cNvSpPr txBox="1"/>
          <p:nvPr/>
        </p:nvSpPr>
        <p:spPr>
          <a:xfrm>
            <a:off x="4800600" y="2654904"/>
            <a:ext cx="2743200" cy="666786"/>
          </a:xfrm>
          <a:prstGeom prst="rect">
            <a:avLst/>
          </a:prstGeom>
          <a:noFill/>
        </p:spPr>
        <p:txBody>
          <a:bodyPr wrap="square" rtlCol="0">
            <a:spAutoFit/>
          </a:bodyPr>
          <a:lstStyle/>
          <a:p>
            <a:pPr algn="ctr"/>
            <a:r>
              <a:rPr lang="en-US" sz="3733" dirty="0">
                <a:latin typeface="Arial" pitchFamily="34" charset="0"/>
                <a:cs typeface="Arial" pitchFamily="34" charset="0"/>
              </a:rPr>
              <a:t>Bài 28</a:t>
            </a:r>
          </a:p>
        </p:txBody>
      </p:sp>
      <p:sp>
        <p:nvSpPr>
          <p:cNvPr id="18" name="TextBox 17"/>
          <p:cNvSpPr txBox="1"/>
          <p:nvPr/>
        </p:nvSpPr>
        <p:spPr>
          <a:xfrm>
            <a:off x="2413000" y="3384487"/>
            <a:ext cx="7518400" cy="666786"/>
          </a:xfrm>
          <a:prstGeom prst="rect">
            <a:avLst/>
          </a:prstGeom>
          <a:noFill/>
        </p:spPr>
        <p:txBody>
          <a:bodyPr wrap="square" rtlCol="0">
            <a:spAutoFit/>
          </a:bodyPr>
          <a:lstStyle/>
          <a:p>
            <a:pPr algn="ctr"/>
            <a:r>
              <a:rPr lang="en-US" sz="3733"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LuYỆn</a:t>
            </a:r>
            <a:r>
              <a:rPr lang="en-US" sz="3733"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 tập chung – tiết 2</a:t>
            </a: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1218" y="4559300"/>
            <a:ext cx="6421967" cy="226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8685178" y="6235125"/>
            <a:ext cx="3506822" cy="584775"/>
          </a:xfrm>
          <a:prstGeom prst="rect">
            <a:avLst/>
          </a:prstGeom>
          <a:solidFill>
            <a:srgbClr val="FFC000"/>
          </a:solidFill>
        </p:spPr>
        <p:txBody>
          <a:bodyPr wrap="square" rtlCol="0">
            <a:spAutoFit/>
          </a:bodyPr>
          <a:lstStyle/>
          <a:p>
            <a:r>
              <a:rPr lang="en-US" sz="3200" b="1" dirty="0">
                <a:latin typeface="Arial" pitchFamily="34" charset="0"/>
                <a:cs typeface="Arial" pitchFamily="34" charset="0"/>
              </a:rPr>
              <a:t>Trang 42-43/SGK</a:t>
            </a:r>
          </a:p>
        </p:txBody>
      </p:sp>
      <p:pic>
        <p:nvPicPr>
          <p:cNvPr id="2" name="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985721" y="-304154"/>
            <a:ext cx="487363" cy="487363"/>
          </a:xfrm>
          <a:prstGeom prst="rect">
            <a:avLst/>
          </a:prstGeom>
        </p:spPr>
      </p:pic>
    </p:spTree>
    <p:custDataLst>
      <p:tags r:id="rId1"/>
    </p:custDataLst>
    <p:extLst>
      <p:ext uri="{BB962C8B-B14F-4D97-AF65-F5344CB8AC3E}">
        <p14:creationId xmlns:p14="http://schemas.microsoft.com/office/powerpoint/2010/main" val="390243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5095" t="21613" r="57304" b="21488"/>
          <a:stretch/>
        </p:blipFill>
        <p:spPr>
          <a:xfrm>
            <a:off x="443347" y="1274617"/>
            <a:ext cx="3879272" cy="4498307"/>
          </a:xfrm>
          <a:prstGeom prst="rect">
            <a:avLst/>
          </a:prstGeom>
        </p:spPr>
      </p:pic>
      <p:sp>
        <p:nvSpPr>
          <p:cNvPr id="5" name="Oval 4"/>
          <p:cNvSpPr/>
          <p:nvPr/>
        </p:nvSpPr>
        <p:spPr>
          <a:xfrm>
            <a:off x="138545" y="166255"/>
            <a:ext cx="1108363" cy="110836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5400" b="1" dirty="0"/>
              <a:t>1</a:t>
            </a:r>
          </a:p>
        </p:txBody>
      </p:sp>
      <p:sp>
        <p:nvSpPr>
          <p:cNvPr id="6" name="TextBox 5"/>
          <p:cNvSpPr txBox="1"/>
          <p:nvPr/>
        </p:nvSpPr>
        <p:spPr>
          <a:xfrm>
            <a:off x="4322619" y="1274617"/>
            <a:ext cx="4716356" cy="584775"/>
          </a:xfrm>
          <a:prstGeom prst="rect">
            <a:avLst/>
          </a:prstGeom>
          <a:noFill/>
        </p:spPr>
        <p:txBody>
          <a:bodyPr wrap="none" rtlCol="0">
            <a:spAutoFit/>
          </a:bodyPr>
          <a:lstStyle/>
          <a:p>
            <a:r>
              <a:rPr lang="en-US" sz="3200" dirty="0">
                <a:latin typeface="Arial-SGK-TV" pitchFamily="2" charset="0"/>
                <a:cs typeface="Arial-SGK-TV" pitchFamily="2" charset="0"/>
              </a:rPr>
              <a:t>Thỏ, cáo và sóc chạy thi.</a:t>
            </a:r>
          </a:p>
        </p:txBody>
      </p:sp>
      <p:sp>
        <p:nvSpPr>
          <p:cNvPr id="7" name="TextBox 6"/>
          <p:cNvSpPr txBox="1"/>
          <p:nvPr/>
        </p:nvSpPr>
        <p:spPr>
          <a:xfrm>
            <a:off x="4325252" y="2122188"/>
            <a:ext cx="8021748" cy="584775"/>
          </a:xfrm>
          <a:prstGeom prst="rect">
            <a:avLst/>
          </a:prstGeom>
          <a:noFill/>
        </p:spPr>
        <p:txBody>
          <a:bodyPr wrap="none" rtlCol="0">
            <a:spAutoFit/>
          </a:bodyPr>
          <a:lstStyle/>
          <a:p>
            <a:r>
              <a:rPr lang="en-US" sz="3200" dirty="0">
                <a:latin typeface="Arial-SGK-TV" pitchFamily="2" charset="0"/>
                <a:cs typeface="Arial-SGK-TV" pitchFamily="2" charset="0"/>
              </a:rPr>
              <a:t>Bạn về đích thứ nhất, đứng ở bục cao nhất.</a:t>
            </a:r>
          </a:p>
        </p:txBody>
      </p:sp>
      <p:sp>
        <p:nvSpPr>
          <p:cNvPr id="9" name="TextBox 8"/>
          <p:cNvSpPr txBox="1"/>
          <p:nvPr/>
        </p:nvSpPr>
        <p:spPr>
          <a:xfrm>
            <a:off x="4375437" y="3099985"/>
            <a:ext cx="7816563" cy="584775"/>
          </a:xfrm>
          <a:prstGeom prst="rect">
            <a:avLst/>
          </a:prstGeom>
          <a:noFill/>
        </p:spPr>
        <p:txBody>
          <a:bodyPr wrap="none" rtlCol="0">
            <a:spAutoFit/>
          </a:bodyPr>
          <a:lstStyle/>
          <a:p>
            <a:r>
              <a:rPr lang="en-US" sz="3200" dirty="0">
                <a:latin typeface="Arial-SGK-TV" pitchFamily="2" charset="0"/>
                <a:cs typeface="Arial-SGK-TV" pitchFamily="2" charset="0"/>
              </a:rPr>
              <a:t>Bạn về đích thứ ba, đứng ở bục thấp nhất.</a:t>
            </a:r>
          </a:p>
        </p:txBody>
      </p:sp>
      <p:pic>
        <p:nvPicPr>
          <p:cNvPr id="2" name="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261469" y="5529242"/>
            <a:ext cx="487363" cy="487363"/>
          </a:xfrm>
          <a:prstGeom prst="rect">
            <a:avLst/>
          </a:prstGeom>
        </p:spPr>
      </p:pic>
    </p:spTree>
    <p:extLst>
      <p:ext uri="{BB962C8B-B14F-4D97-AF65-F5344CB8AC3E}">
        <p14:creationId xmlns:p14="http://schemas.microsoft.com/office/powerpoint/2010/main" val="994150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2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5095" t="21613" r="57304" b="21488"/>
          <a:stretch/>
        </p:blipFill>
        <p:spPr>
          <a:xfrm>
            <a:off x="443347" y="1274617"/>
            <a:ext cx="3879272" cy="4498307"/>
          </a:xfrm>
          <a:prstGeom prst="rect">
            <a:avLst/>
          </a:prstGeom>
        </p:spPr>
      </p:pic>
      <p:sp>
        <p:nvSpPr>
          <p:cNvPr id="2" name="Rounded Rectangle 1"/>
          <p:cNvSpPr/>
          <p:nvPr/>
        </p:nvSpPr>
        <p:spPr>
          <a:xfrm>
            <a:off x="4467301" y="607764"/>
            <a:ext cx="7337210" cy="5640636"/>
          </a:xfrm>
          <a:prstGeom prst="round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38545" y="166255"/>
            <a:ext cx="1108363" cy="110836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5400" b="1" dirty="0"/>
              <a:t>1</a:t>
            </a:r>
          </a:p>
        </p:txBody>
      </p:sp>
      <p:sp>
        <p:nvSpPr>
          <p:cNvPr id="7" name="TextBox 6"/>
          <p:cNvSpPr txBox="1"/>
          <p:nvPr/>
        </p:nvSpPr>
        <p:spPr>
          <a:xfrm>
            <a:off x="4842137" y="2843307"/>
            <a:ext cx="4721164" cy="584775"/>
          </a:xfrm>
          <a:prstGeom prst="rect">
            <a:avLst/>
          </a:prstGeom>
          <a:noFill/>
        </p:spPr>
        <p:txBody>
          <a:bodyPr wrap="none" rtlCol="0">
            <a:spAutoFit/>
          </a:bodyPr>
          <a:lstStyle/>
          <a:p>
            <a:r>
              <a:rPr lang="en-US" sz="3200" dirty="0">
                <a:latin typeface="Arial-SGK-TV" pitchFamily="2" charset="0"/>
                <a:cs typeface="Arial-SGK-TV" pitchFamily="2" charset="0"/>
              </a:rPr>
              <a:t>Bạn nào về đích thứ hai?</a:t>
            </a:r>
          </a:p>
        </p:txBody>
      </p:sp>
      <p:sp>
        <p:nvSpPr>
          <p:cNvPr id="8" name="TextBox 7"/>
          <p:cNvSpPr txBox="1"/>
          <p:nvPr/>
        </p:nvSpPr>
        <p:spPr>
          <a:xfrm>
            <a:off x="4842137" y="1358182"/>
            <a:ext cx="4971233" cy="584775"/>
          </a:xfrm>
          <a:prstGeom prst="rect">
            <a:avLst/>
          </a:prstGeom>
          <a:noFill/>
        </p:spPr>
        <p:txBody>
          <a:bodyPr wrap="none" rtlCol="0">
            <a:spAutoFit/>
          </a:bodyPr>
          <a:lstStyle/>
          <a:p>
            <a:r>
              <a:rPr lang="en-US" sz="3200" dirty="0">
                <a:latin typeface="Arial-SGK-TV" pitchFamily="2" charset="0"/>
                <a:cs typeface="Arial-SGK-TV" pitchFamily="2" charset="0"/>
              </a:rPr>
              <a:t>Bạn nào về đích thứ nhất?</a:t>
            </a:r>
          </a:p>
        </p:txBody>
      </p:sp>
      <p:sp>
        <p:nvSpPr>
          <p:cNvPr id="10" name="TextBox 9"/>
          <p:cNvSpPr txBox="1"/>
          <p:nvPr/>
        </p:nvSpPr>
        <p:spPr>
          <a:xfrm>
            <a:off x="4842137" y="4170216"/>
            <a:ext cx="4629794" cy="584775"/>
          </a:xfrm>
          <a:prstGeom prst="rect">
            <a:avLst/>
          </a:prstGeom>
          <a:noFill/>
        </p:spPr>
        <p:txBody>
          <a:bodyPr wrap="none" rtlCol="0">
            <a:spAutoFit/>
          </a:bodyPr>
          <a:lstStyle/>
          <a:p>
            <a:r>
              <a:rPr lang="en-US" sz="3200" dirty="0">
                <a:latin typeface="Arial-SGK-TV" pitchFamily="2" charset="0"/>
                <a:cs typeface="Arial-SGK-TV" pitchFamily="2" charset="0"/>
              </a:rPr>
              <a:t>Bạn nào về đích thứ ba?</a:t>
            </a:r>
          </a:p>
        </p:txBody>
      </p:sp>
      <p:sp>
        <p:nvSpPr>
          <p:cNvPr id="11" name="TextBox 10"/>
          <p:cNvSpPr txBox="1"/>
          <p:nvPr/>
        </p:nvSpPr>
        <p:spPr>
          <a:xfrm>
            <a:off x="4819695" y="2058053"/>
            <a:ext cx="4743606" cy="584775"/>
          </a:xfrm>
          <a:prstGeom prst="rect">
            <a:avLst/>
          </a:prstGeom>
          <a:noFill/>
        </p:spPr>
        <p:txBody>
          <a:bodyPr wrap="none" rtlCol="0">
            <a:spAutoFit/>
          </a:bodyPr>
          <a:lstStyle/>
          <a:p>
            <a:r>
              <a:rPr lang="en-US" sz="3200" dirty="0">
                <a:solidFill>
                  <a:srgbClr val="C00000"/>
                </a:solidFill>
                <a:latin typeface="Arial-SGK-TV" pitchFamily="2" charset="0"/>
                <a:cs typeface="Arial-SGK-TV" pitchFamily="2" charset="0"/>
              </a:rPr>
              <a:t>Bạn thỏ về đích thứ nhất.</a:t>
            </a:r>
          </a:p>
        </p:txBody>
      </p:sp>
      <p:sp>
        <p:nvSpPr>
          <p:cNvPr id="12" name="TextBox 11"/>
          <p:cNvSpPr txBox="1"/>
          <p:nvPr/>
        </p:nvSpPr>
        <p:spPr>
          <a:xfrm>
            <a:off x="4842137" y="3468211"/>
            <a:ext cx="4584909" cy="584775"/>
          </a:xfrm>
          <a:prstGeom prst="rect">
            <a:avLst/>
          </a:prstGeom>
          <a:noFill/>
        </p:spPr>
        <p:txBody>
          <a:bodyPr wrap="none" rtlCol="0">
            <a:spAutoFit/>
          </a:bodyPr>
          <a:lstStyle/>
          <a:p>
            <a:r>
              <a:rPr lang="en-US" sz="3200" dirty="0">
                <a:solidFill>
                  <a:srgbClr val="C00000"/>
                </a:solidFill>
                <a:latin typeface="Arial-SGK-TV" pitchFamily="2" charset="0"/>
                <a:cs typeface="Arial-SGK-TV" pitchFamily="2" charset="0"/>
              </a:rPr>
              <a:t>Bạn cáo về đích thứ hai.</a:t>
            </a:r>
          </a:p>
        </p:txBody>
      </p:sp>
      <p:sp>
        <p:nvSpPr>
          <p:cNvPr id="13" name="TextBox 12"/>
          <p:cNvSpPr txBox="1"/>
          <p:nvPr/>
        </p:nvSpPr>
        <p:spPr>
          <a:xfrm>
            <a:off x="4842137" y="4795120"/>
            <a:ext cx="4471096" cy="584775"/>
          </a:xfrm>
          <a:prstGeom prst="rect">
            <a:avLst/>
          </a:prstGeom>
          <a:noFill/>
        </p:spPr>
        <p:txBody>
          <a:bodyPr wrap="none" rtlCol="0">
            <a:spAutoFit/>
          </a:bodyPr>
          <a:lstStyle/>
          <a:p>
            <a:r>
              <a:rPr lang="en-US" sz="3200" dirty="0">
                <a:solidFill>
                  <a:srgbClr val="C00000"/>
                </a:solidFill>
                <a:latin typeface="Arial-SGK-TV" pitchFamily="2" charset="0"/>
                <a:cs typeface="Arial-SGK-TV" pitchFamily="2" charset="0"/>
              </a:rPr>
              <a:t>Bạn sóc về đích thứ ba.</a:t>
            </a:r>
          </a:p>
        </p:txBody>
      </p:sp>
      <p:pic>
        <p:nvPicPr>
          <p:cNvPr id="1028" name="Picture 4" descr="Hình ảnh Ngôi Sao Vàng đẹp, Khỏe, Ngôi Sao, Vector đẹp Vector và PNG với  nền trong suốt để tải xuống miễn phí"/>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7188" y1="23750" x2="33750" y2="38438"/>
                        <a14:foregroundMark x1="24688" y1="40000" x2="40000" y2="39531"/>
                        <a14:foregroundMark x1="41094" y1="34063" x2="39688" y2="39844"/>
                      </a14:backgroundRemoval>
                    </a14:imgEffect>
                  </a14:imgLayer>
                </a14:imgProps>
              </a:ext>
              <a:ext uri="{28A0092B-C50C-407E-A947-70E740481C1C}">
                <a14:useLocalDpi xmlns:a14="http://schemas.microsoft.com/office/drawing/2010/main" val="0"/>
              </a:ext>
            </a:extLst>
          </a:blip>
          <a:srcRect/>
          <a:stretch>
            <a:fillRect/>
          </a:stretch>
        </p:blipFill>
        <p:spPr bwMode="auto">
          <a:xfrm>
            <a:off x="1736299" y="688251"/>
            <a:ext cx="869661" cy="86966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ình ảnh Ngôi Sao Vàng đẹp, Khỏe, Ngôi Sao, Vector đẹp Vector và PNG với  nền trong suốt để tải xuống miễn phí"/>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7188" y1="23750" x2="33750" y2="38438"/>
                        <a14:foregroundMark x1="24688" y1="40000" x2="40000" y2="39531"/>
                        <a14:foregroundMark x1="41094" y1="34063" x2="39688" y2="39844"/>
                      </a14:backgroundRemoval>
                    </a14:imgEffect>
                  </a14:imgLayer>
                </a14:imgProps>
              </a:ext>
              <a:ext uri="{28A0092B-C50C-407E-A947-70E740481C1C}">
                <a14:useLocalDpi xmlns:a14="http://schemas.microsoft.com/office/drawing/2010/main" val="0"/>
              </a:ext>
            </a:extLst>
          </a:blip>
          <a:srcRect/>
          <a:stretch>
            <a:fillRect/>
          </a:stretch>
        </p:blipFill>
        <p:spPr bwMode="auto">
          <a:xfrm>
            <a:off x="3216229" y="1280242"/>
            <a:ext cx="869661" cy="86966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ình ảnh Ngôi Sao Vàng đẹp, Khỏe, Ngôi Sao, Vector đẹp Vector và PNG với  nền trong suốt để tải xuống miễn phí"/>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7188" y1="23750" x2="33750" y2="38438"/>
                        <a14:foregroundMark x1="24688" y1="40000" x2="40000" y2="39531"/>
                        <a14:foregroundMark x1="41094" y1="34063" x2="39688" y2="39844"/>
                      </a14:backgroundRemoval>
                    </a14:imgEffect>
                  </a14:imgLayer>
                </a14:imgProps>
              </a:ext>
              <a:ext uri="{28A0092B-C50C-407E-A947-70E740481C1C}">
                <a14:useLocalDpi xmlns:a14="http://schemas.microsoft.com/office/drawing/2010/main" val="0"/>
              </a:ext>
            </a:extLst>
          </a:blip>
          <a:srcRect/>
          <a:stretch>
            <a:fillRect/>
          </a:stretch>
        </p:blipFill>
        <p:spPr bwMode="auto">
          <a:xfrm>
            <a:off x="588029" y="1987258"/>
            <a:ext cx="869661" cy="869661"/>
          </a:xfrm>
          <a:prstGeom prst="rect">
            <a:avLst/>
          </a:prstGeom>
          <a:noFill/>
          <a:extLst>
            <a:ext uri="{909E8E84-426E-40DD-AFC4-6F175D3DCCD1}">
              <a14:hiddenFill xmlns:a14="http://schemas.microsoft.com/office/drawing/2010/main">
                <a:solidFill>
                  <a:srgbClr val="FFFFFF"/>
                </a:solidFill>
              </a14:hiddenFill>
            </a:ext>
          </a:extLst>
        </p:spPr>
      </p:pic>
      <p:pic>
        <p:nvPicPr>
          <p:cNvPr id="3" name="3">
            <a:hlinkClick r:id="" action="ppaction://media"/>
          </p:cNvPr>
          <p:cNvPicPr>
            <a:picLocks noChangeAspect="1"/>
          </p:cNvPicPr>
          <p:nvPr>
            <a:audioFile r:link="rId1"/>
            <p:extLst>
              <p:ext uri="{DAA4B4D4-6D71-4841-9C94-3DE7FCFB9230}">
                <p14:media xmlns:p14="http://schemas.microsoft.com/office/powerpoint/2010/main" r:embed="rId2">
                  <p14:trim end="79937.6575"/>
                </p14:media>
              </p:ext>
            </p:extLst>
          </p:nvPr>
        </p:nvPicPr>
        <p:blipFill>
          <a:blip r:embed="rId7"/>
          <a:stretch>
            <a:fillRect/>
          </a:stretch>
        </p:blipFill>
        <p:spPr>
          <a:xfrm>
            <a:off x="12295790" y="-77427"/>
            <a:ext cx="487363" cy="487363"/>
          </a:xfrm>
          <a:prstGeom prst="rect">
            <a:avLst/>
          </a:prstGeom>
        </p:spPr>
      </p:pic>
      <p:pic>
        <p:nvPicPr>
          <p:cNvPr id="15" name="3">
            <a:hlinkClick r:id="" action="ppaction://media"/>
          </p:cNvPr>
          <p:cNvPicPr>
            <a:picLocks noChangeAspect="1"/>
          </p:cNvPicPr>
          <p:nvPr>
            <a:audioFile r:link="rId1"/>
            <p:extLst>
              <p:ext uri="{DAA4B4D4-6D71-4841-9C94-3DE7FCFB9230}">
                <p14:media xmlns:p14="http://schemas.microsoft.com/office/powerpoint/2010/main" r:embed="rId2">
                  <p14:trim st="25822"/>
                </p14:media>
              </p:ext>
            </p:extLst>
          </p:nvPr>
        </p:nvPicPr>
        <p:blipFill>
          <a:blip r:embed="rId7"/>
          <a:stretch>
            <a:fillRect/>
          </a:stretch>
        </p:blipFill>
        <p:spPr>
          <a:xfrm>
            <a:off x="12295789" y="1163206"/>
            <a:ext cx="487363" cy="487363"/>
          </a:xfrm>
          <a:prstGeom prst="rect">
            <a:avLst/>
          </a:prstGeom>
        </p:spPr>
      </p:pic>
    </p:spTree>
    <p:extLst>
      <p:ext uri="{BB962C8B-B14F-4D97-AF65-F5344CB8AC3E}">
        <p14:creationId xmlns:p14="http://schemas.microsoft.com/office/powerpoint/2010/main" val="240753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553" fill="hold"/>
                                        <p:tgtEl>
                                          <p:spTgt spid="3"/>
                                        </p:tgtEl>
                                      </p:cBhvr>
                                    </p:cmd>
                                  </p:childTnLst>
                                </p:cTn>
                              </p:par>
                            </p:childTnLst>
                          </p:cTn>
                        </p:par>
                        <p:par>
                          <p:cTn id="7" fill="hold">
                            <p:stCondLst>
                              <p:cond delay="17553"/>
                            </p:stCondLst>
                            <p:childTnLst>
                              <p:par>
                                <p:cTn id="8" presetID="1" presetClass="mediacall" presetSubtype="0" fill="hold" nodeType="afterEffect">
                                  <p:stCondLst>
                                    <p:cond delay="0"/>
                                  </p:stCondLst>
                                  <p:childTnLst>
                                    <p:cmd type="call" cmd="playFrom(0.0)">
                                      <p:cBhvr>
                                        <p:cTn id="9" dur="71668" fill="hold"/>
                                        <p:tgtEl>
                                          <p:spTgt spid="15"/>
                                        </p:tgtEl>
                                      </p:cBhvr>
                                    </p:cmd>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028"/>
                                        </p:tgtEl>
                                        <p:attrNameLst>
                                          <p:attrName>style.visibility</p:attrName>
                                        </p:attrNameLst>
                                      </p:cBhvr>
                                      <p:to>
                                        <p:strVal val="visible"/>
                                      </p:to>
                                    </p:set>
                                  </p:childTnLst>
                                </p:cTn>
                              </p:par>
                              <p:par>
                                <p:cTn id="14" presetID="26" presetClass="emph" presetSubtype="0" repeatCount="indefinite" fill="hold" nodeType="withEffect">
                                  <p:stCondLst>
                                    <p:cond delay="0"/>
                                  </p:stCondLst>
                                  <p:endCondLst>
                                    <p:cond evt="onNext" delay="0">
                                      <p:tgtEl>
                                        <p:sldTgt/>
                                      </p:tgtEl>
                                    </p:cond>
                                  </p:endCondLst>
                                  <p:childTnLst>
                                    <p:animEffect transition="out" filter="fade">
                                      <p:cBhvr>
                                        <p:cTn id="15" dur="1000" tmFilter="0, 0; .2, .5; .8, .5; 1, 0"/>
                                        <p:tgtEl>
                                          <p:spTgt spid="1028"/>
                                        </p:tgtEl>
                                      </p:cBhvr>
                                    </p:animEffect>
                                    <p:animScale>
                                      <p:cBhvr>
                                        <p:cTn id="16" dur="500" autoRev="1" fill="hold"/>
                                        <p:tgtEl>
                                          <p:spTgt spid="1028"/>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102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26" presetClass="emph" presetSubtype="0" repeatCount="indefinite" fill="hold" nodeType="withEffect">
                                  <p:stCondLst>
                                    <p:cond delay="0"/>
                                  </p:stCondLst>
                                  <p:endCondLst>
                                    <p:cond evt="onNext" delay="0">
                                      <p:tgtEl>
                                        <p:sldTgt/>
                                      </p:tgtEl>
                                    </p:cond>
                                  </p:endCondLst>
                                  <p:childTnLst>
                                    <p:animEffect transition="out" filter="fade">
                                      <p:cBhvr>
                                        <p:cTn id="30" dur="1000" tmFilter="0, 0; .2, .5; .8, .5; 1, 0"/>
                                        <p:tgtEl>
                                          <p:spTgt spid="16"/>
                                        </p:tgtEl>
                                      </p:cBhvr>
                                    </p:animEffect>
                                    <p:animScale>
                                      <p:cBhvr>
                                        <p:cTn id="31" dur="500" autoRev="1" fill="hold"/>
                                        <p:tgtEl>
                                          <p:spTgt spid="16"/>
                                        </p:tgtEl>
                                      </p:cBhvr>
                                      <p:by x="105000" y="105000"/>
                                    </p:animScale>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nodeType="clickEffect">
                                  <p:stCondLst>
                                    <p:cond delay="0"/>
                                  </p:stCondLst>
                                  <p:childTnLst>
                                    <p:set>
                                      <p:cBhvr>
                                        <p:cTn id="39" dur="1" fill="hold">
                                          <p:stCondLst>
                                            <p:cond delay="0"/>
                                          </p:stCondLst>
                                        </p:cTn>
                                        <p:tgtEl>
                                          <p:spTgt spid="16"/>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par>
                                <p:cTn id="44" presetID="26" presetClass="emph" presetSubtype="0" repeatCount="indefinite" fill="hold" nodeType="withEffect">
                                  <p:stCondLst>
                                    <p:cond delay="0"/>
                                  </p:stCondLst>
                                  <p:endCondLst>
                                    <p:cond evt="onNext" delay="0">
                                      <p:tgtEl>
                                        <p:sldTgt/>
                                      </p:tgtEl>
                                    </p:cond>
                                  </p:endCondLst>
                                  <p:childTnLst>
                                    <p:animEffect transition="out" filter="fade">
                                      <p:cBhvr>
                                        <p:cTn id="45" dur="1000" tmFilter="0, 0; .2, .5; .8, .5; 1, 0"/>
                                        <p:tgtEl>
                                          <p:spTgt spid="17"/>
                                        </p:tgtEl>
                                      </p:cBhvr>
                                    </p:animEffect>
                                    <p:animScale>
                                      <p:cBhvr>
                                        <p:cTn id="46" dur="500" autoRev="1" fill="hold"/>
                                        <p:tgtEl>
                                          <p:spTgt spid="17"/>
                                        </p:tgtEl>
                                      </p:cBhvr>
                                      <p:by x="105000" y="105000"/>
                                    </p:animScale>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3"/>
                </p:tgtEl>
              </p:cMediaNode>
            </p:audio>
            <p:audio>
              <p:cMediaNode vol="80000">
                <p:cTn id="56" fill="hold" display="0">
                  <p:stCondLst>
                    <p:cond delay="indefinite"/>
                  </p:stCondLst>
                  <p:endCondLst>
                    <p:cond evt="onStopAudio" delay="0">
                      <p:tgtEl>
                        <p:sldTgt/>
                      </p:tgtEl>
                    </p:cond>
                  </p:endCondLst>
                </p:cTn>
                <p:tgtEl>
                  <p:spTgt spid="15"/>
                </p:tgtEl>
              </p:cMediaNode>
            </p:audio>
          </p:childTnLst>
        </p:cTn>
      </p:par>
    </p:tnLst>
    <p:bldLst>
      <p:bldP spid="11" grpId="0"/>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3628" t="25033" r="6078" b="34880"/>
          <a:stretch/>
        </p:blipFill>
        <p:spPr>
          <a:xfrm>
            <a:off x="905435" y="1248417"/>
            <a:ext cx="10954871" cy="2735744"/>
          </a:xfrm>
          <a:prstGeom prst="rect">
            <a:avLst/>
          </a:prstGeom>
        </p:spPr>
      </p:pic>
      <p:sp>
        <p:nvSpPr>
          <p:cNvPr id="5" name="Oval 4"/>
          <p:cNvSpPr/>
          <p:nvPr/>
        </p:nvSpPr>
        <p:spPr>
          <a:xfrm>
            <a:off x="138545" y="166255"/>
            <a:ext cx="1108363" cy="110836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5400" b="1" dirty="0"/>
              <a:t>2</a:t>
            </a:r>
          </a:p>
        </p:txBody>
      </p:sp>
      <p:sp>
        <p:nvSpPr>
          <p:cNvPr id="6" name="TextBox 5"/>
          <p:cNvSpPr txBox="1"/>
          <p:nvPr/>
        </p:nvSpPr>
        <p:spPr>
          <a:xfrm>
            <a:off x="1246908" y="4773935"/>
            <a:ext cx="6000361" cy="584775"/>
          </a:xfrm>
          <a:prstGeom prst="rect">
            <a:avLst/>
          </a:prstGeom>
          <a:noFill/>
        </p:spPr>
        <p:txBody>
          <a:bodyPr wrap="none" rtlCol="0">
            <a:spAutoFit/>
          </a:bodyPr>
          <a:lstStyle/>
          <a:p>
            <a:r>
              <a:rPr lang="en-US" sz="3200" dirty="0">
                <a:latin typeface="Arial-SGK-TV" pitchFamily="2" charset="0"/>
                <a:cs typeface="Arial-SGK-TV" pitchFamily="2" charset="0"/>
              </a:rPr>
              <a:t>Cáo đứng gần thỏ hay sóc hơn?</a:t>
            </a:r>
          </a:p>
        </p:txBody>
      </p:sp>
      <p:pic>
        <p:nvPicPr>
          <p:cNvPr id="7" name="Picture 4" descr="Hình ảnh Ngôi Sao Vàng đẹp, Khỏe, Ngôi Sao, Vector đẹp Vector và PNG với  nền trong suốt để tải xuống miễn phí"/>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7188" y1="23750" x2="33750" y2="38438"/>
                        <a14:foregroundMark x1="24688" y1="40000" x2="40000" y2="39531"/>
                        <a14:foregroundMark x1="41094" y1="34063" x2="39688" y2="39844"/>
                      </a14:backgroundRemoval>
                    </a14:imgEffect>
                  </a14:imgLayer>
                </a14:imgProps>
              </a:ext>
              <a:ext uri="{28A0092B-C50C-407E-A947-70E740481C1C}">
                <a14:useLocalDpi xmlns:a14="http://schemas.microsoft.com/office/drawing/2010/main" val="0"/>
              </a:ext>
            </a:extLst>
          </a:blip>
          <a:srcRect/>
          <a:stretch>
            <a:fillRect/>
          </a:stretch>
        </p:blipFill>
        <p:spPr bwMode="auto">
          <a:xfrm>
            <a:off x="7347390" y="720436"/>
            <a:ext cx="869661" cy="869661"/>
          </a:xfrm>
          <a:prstGeom prst="rect">
            <a:avLst/>
          </a:prstGeom>
          <a:noFill/>
          <a:extLst>
            <a:ext uri="{909E8E84-426E-40DD-AFC4-6F175D3DCCD1}">
              <a14:hiddenFill xmlns:a14="http://schemas.microsoft.com/office/drawing/2010/main">
                <a:solidFill>
                  <a:srgbClr val="FFFFFF"/>
                </a:solidFill>
              </a14:hiddenFill>
            </a:ext>
          </a:extLst>
        </p:spPr>
      </p:pic>
      <p:sp>
        <p:nvSpPr>
          <p:cNvPr id="9" name="Arc 8"/>
          <p:cNvSpPr/>
          <p:nvPr/>
        </p:nvSpPr>
        <p:spPr>
          <a:xfrm rot="19382202">
            <a:off x="7311594" y="1440541"/>
            <a:ext cx="1810911" cy="1423842"/>
          </a:xfrm>
          <a:prstGeom prst="arc">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Arc 9"/>
          <p:cNvSpPr/>
          <p:nvPr/>
        </p:nvSpPr>
        <p:spPr>
          <a:xfrm rot="19382202">
            <a:off x="8463153" y="1440540"/>
            <a:ext cx="1810911" cy="1423842"/>
          </a:xfrm>
          <a:prstGeom prst="arc">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Arc 12"/>
          <p:cNvSpPr/>
          <p:nvPr/>
        </p:nvSpPr>
        <p:spPr>
          <a:xfrm rot="19382202">
            <a:off x="9599660" y="1483889"/>
            <a:ext cx="1696271" cy="1335462"/>
          </a:xfrm>
          <a:prstGeom prst="arc">
            <a:avLst>
              <a:gd name="adj1" fmla="val 16200000"/>
              <a:gd name="adj2" fmla="val 36258"/>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Arc 13"/>
          <p:cNvSpPr/>
          <p:nvPr/>
        </p:nvSpPr>
        <p:spPr>
          <a:xfrm rot="19382202">
            <a:off x="6289727" y="1483889"/>
            <a:ext cx="1696271" cy="1335462"/>
          </a:xfrm>
          <a:prstGeom prst="arc">
            <a:avLst>
              <a:gd name="adj1" fmla="val 16200000"/>
              <a:gd name="adj2" fmla="val 36258"/>
            </a:avLst>
          </a:prstGeom>
          <a:ln w="38100">
            <a:solidFill>
              <a:schemeClr val="accent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Arc 15"/>
          <p:cNvSpPr/>
          <p:nvPr/>
        </p:nvSpPr>
        <p:spPr>
          <a:xfrm rot="19382202">
            <a:off x="5236129" y="1496697"/>
            <a:ext cx="1696271" cy="1335462"/>
          </a:xfrm>
          <a:prstGeom prst="arc">
            <a:avLst>
              <a:gd name="adj1" fmla="val 16200000"/>
              <a:gd name="adj2" fmla="val 36258"/>
            </a:avLst>
          </a:prstGeom>
          <a:ln w="38100">
            <a:solidFill>
              <a:schemeClr val="accent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Arc 16"/>
          <p:cNvSpPr/>
          <p:nvPr/>
        </p:nvSpPr>
        <p:spPr>
          <a:xfrm rot="19382202">
            <a:off x="4232161" y="1471081"/>
            <a:ext cx="1696271" cy="1335462"/>
          </a:xfrm>
          <a:prstGeom prst="arc">
            <a:avLst>
              <a:gd name="adj1" fmla="val 16200000"/>
              <a:gd name="adj2" fmla="val 36258"/>
            </a:avLst>
          </a:prstGeom>
          <a:ln w="38100">
            <a:solidFill>
              <a:schemeClr val="accent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Arc 17"/>
          <p:cNvSpPr/>
          <p:nvPr/>
        </p:nvSpPr>
        <p:spPr>
          <a:xfrm rot="19382202">
            <a:off x="3202157" y="1438886"/>
            <a:ext cx="1696271" cy="1335462"/>
          </a:xfrm>
          <a:prstGeom prst="arc">
            <a:avLst>
              <a:gd name="adj1" fmla="val 16200000"/>
              <a:gd name="adj2" fmla="val 36258"/>
            </a:avLst>
          </a:prstGeom>
          <a:ln w="38100">
            <a:solidFill>
              <a:schemeClr val="accent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Arc 18"/>
          <p:cNvSpPr/>
          <p:nvPr/>
        </p:nvSpPr>
        <p:spPr>
          <a:xfrm rot="19382202">
            <a:off x="2095013" y="1528268"/>
            <a:ext cx="1696271" cy="1335462"/>
          </a:xfrm>
          <a:prstGeom prst="arc">
            <a:avLst>
              <a:gd name="adj1" fmla="val 16200000"/>
              <a:gd name="adj2" fmla="val 36258"/>
            </a:avLst>
          </a:prstGeom>
          <a:ln w="38100">
            <a:solidFill>
              <a:schemeClr val="accent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Arc 19"/>
          <p:cNvSpPr/>
          <p:nvPr/>
        </p:nvSpPr>
        <p:spPr>
          <a:xfrm rot="19382202">
            <a:off x="1005212" y="1554506"/>
            <a:ext cx="1696271" cy="1335462"/>
          </a:xfrm>
          <a:prstGeom prst="arc">
            <a:avLst>
              <a:gd name="adj1" fmla="val 16200000"/>
              <a:gd name="adj2" fmla="val 36258"/>
            </a:avLst>
          </a:prstGeom>
          <a:ln w="38100">
            <a:solidFill>
              <a:schemeClr val="accent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TextBox 20"/>
          <p:cNvSpPr txBox="1"/>
          <p:nvPr/>
        </p:nvSpPr>
        <p:spPr>
          <a:xfrm>
            <a:off x="1246907" y="5563709"/>
            <a:ext cx="4360489" cy="584775"/>
          </a:xfrm>
          <a:prstGeom prst="rect">
            <a:avLst/>
          </a:prstGeom>
          <a:noFill/>
        </p:spPr>
        <p:txBody>
          <a:bodyPr wrap="none" rtlCol="0">
            <a:spAutoFit/>
          </a:bodyPr>
          <a:lstStyle/>
          <a:p>
            <a:r>
              <a:rPr lang="en-US" sz="3200" dirty="0">
                <a:solidFill>
                  <a:srgbClr val="C00000"/>
                </a:solidFill>
                <a:latin typeface="Arial-SGK-TV" pitchFamily="2" charset="0"/>
                <a:cs typeface="Arial-SGK-TV" pitchFamily="2" charset="0"/>
              </a:rPr>
              <a:t>Cáo đứng gần thỏ hơn.</a:t>
            </a:r>
          </a:p>
        </p:txBody>
      </p:sp>
      <p:sp>
        <p:nvSpPr>
          <p:cNvPr id="22" name="TextBox 21"/>
          <p:cNvSpPr txBox="1"/>
          <p:nvPr/>
        </p:nvSpPr>
        <p:spPr>
          <a:xfrm>
            <a:off x="11174635" y="921181"/>
            <a:ext cx="393056" cy="584775"/>
          </a:xfrm>
          <a:prstGeom prst="rect">
            <a:avLst/>
          </a:prstGeom>
          <a:noFill/>
        </p:spPr>
        <p:txBody>
          <a:bodyPr wrap="none" rtlCol="0">
            <a:spAutoFit/>
          </a:bodyPr>
          <a:lstStyle/>
          <a:p>
            <a:r>
              <a:rPr lang="en-US" sz="3200" dirty="0">
                <a:solidFill>
                  <a:srgbClr val="C00000"/>
                </a:solidFill>
              </a:rPr>
              <a:t>3</a:t>
            </a:r>
          </a:p>
        </p:txBody>
      </p:sp>
      <p:sp>
        <p:nvSpPr>
          <p:cNvPr id="23" name="TextBox 22"/>
          <p:cNvSpPr txBox="1"/>
          <p:nvPr/>
        </p:nvSpPr>
        <p:spPr>
          <a:xfrm>
            <a:off x="881220" y="1152481"/>
            <a:ext cx="393056" cy="584775"/>
          </a:xfrm>
          <a:prstGeom prst="rect">
            <a:avLst/>
          </a:prstGeom>
          <a:noFill/>
        </p:spPr>
        <p:txBody>
          <a:bodyPr wrap="none" rtlCol="0">
            <a:spAutoFit/>
          </a:bodyPr>
          <a:lstStyle/>
          <a:p>
            <a:r>
              <a:rPr lang="en-US" sz="3200" dirty="0">
                <a:solidFill>
                  <a:srgbClr val="C00000"/>
                </a:solidFill>
              </a:rPr>
              <a:t>6</a:t>
            </a:r>
          </a:p>
        </p:txBody>
      </p:sp>
      <p:pic>
        <p:nvPicPr>
          <p:cNvPr id="2" name="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096877" y="-321108"/>
            <a:ext cx="487363" cy="487363"/>
          </a:xfrm>
          <a:prstGeom prst="rect">
            <a:avLst/>
          </a:prstGeom>
        </p:spPr>
      </p:pic>
    </p:spTree>
    <p:extLst>
      <p:ext uri="{BB962C8B-B14F-4D97-AF65-F5344CB8AC3E}">
        <p14:creationId xmlns:p14="http://schemas.microsoft.com/office/powerpoint/2010/main" val="417727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74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linds(horizont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linds(horizontal)">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linds(horizont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linds(horizontal)">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blinds(horizontal)">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blinds(horizontal)">
                                      <p:cBhvr>
                                        <p:cTn id="49" dur="500"/>
                                        <p:tgtEl>
                                          <p:spTgt spid="18"/>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grpId="0"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blinds(horizontal)">
                                      <p:cBhvr>
                                        <p:cTn id="54" dur="500"/>
                                        <p:tgtEl>
                                          <p:spTgt spid="19"/>
                                        </p:tgtEl>
                                      </p:cBhvr>
                                    </p:animEffect>
                                  </p:childTnLst>
                                </p:cTn>
                              </p:par>
                            </p:childTnLst>
                          </p:cTn>
                        </p:par>
                      </p:childTnLst>
                    </p:cTn>
                  </p:par>
                  <p:par>
                    <p:cTn id="55" fill="hold">
                      <p:stCondLst>
                        <p:cond delay="indefinite"/>
                      </p:stCondLst>
                      <p:childTnLst>
                        <p:par>
                          <p:cTn id="56" fill="hold">
                            <p:stCondLst>
                              <p:cond delay="0"/>
                            </p:stCondLst>
                            <p:childTnLst>
                              <p:par>
                                <p:cTn id="57" presetID="3" presetClass="entr" presetSubtype="10"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blinds(horizontal)">
                                      <p:cBhvr>
                                        <p:cTn id="59" dur="500"/>
                                        <p:tgtEl>
                                          <p:spTgt spid="20"/>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23"/>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8" fill="hold" display="0">
                  <p:stCondLst>
                    <p:cond delay="indefinite"/>
                  </p:stCondLst>
                  <p:endCondLst>
                    <p:cond evt="onStopAudio" delay="0">
                      <p:tgtEl>
                        <p:sldTgt/>
                      </p:tgtEl>
                    </p:cond>
                  </p:endCondLst>
                </p:cTn>
                <p:tgtEl>
                  <p:spTgt spid="2"/>
                </p:tgtEl>
              </p:cMediaNode>
            </p:audio>
          </p:childTnLst>
        </p:cTn>
      </p:par>
    </p:tnLst>
    <p:bldLst>
      <p:bldP spid="9" grpId="0" animBg="1"/>
      <p:bldP spid="10" grpId="0" animBg="1"/>
      <p:bldP spid="13" grpId="0" animBg="1"/>
      <p:bldP spid="14" grpId="0" animBg="1"/>
      <p:bldP spid="16" grpId="0" animBg="1"/>
      <p:bldP spid="17" grpId="0" animBg="1"/>
      <p:bldP spid="18" grpId="0" animBg="1"/>
      <p:bldP spid="19" grpId="0" animBg="1"/>
      <p:bldP spid="20" grpId="0" animBg="1"/>
      <p:bldP spid="21" grpId="0"/>
      <p:bldP spid="22"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9250" r="90750">
                        <a14:foregroundMark x1="35500" y1="16667" x2="37250" y2="28667"/>
                        <a14:foregroundMark x1="34750" y1="13667" x2="30000" y2="25333"/>
                        <a14:foregroundMark x1="27500" y1="27000" x2="28750" y2="33667"/>
                        <a14:foregroundMark x1="28750" y1="28667" x2="26500" y2="24333"/>
                        <a14:foregroundMark x1="25500" y1="25000" x2="26250" y2="26000"/>
                        <a14:foregroundMark x1="37500" y1="17000" x2="39250" y2="12667"/>
                        <a14:foregroundMark x1="37000" y1="13667" x2="37750" y2="11000"/>
                        <a14:foregroundMark x1="40750" y1="31333" x2="42000" y2="34333"/>
                        <a14:foregroundMark x1="39750" y1="33333" x2="40750" y2="34667"/>
                      </a14:backgroundRemoval>
                    </a14:imgEffect>
                  </a14:imgLayer>
                </a14:imgProps>
              </a:ext>
              <a:ext uri="{28A0092B-C50C-407E-A947-70E740481C1C}">
                <a14:useLocalDpi xmlns:a14="http://schemas.microsoft.com/office/drawing/2010/main" val="0"/>
              </a:ext>
            </a:extLst>
          </a:blip>
          <a:stretch>
            <a:fillRect/>
          </a:stretch>
        </p:blipFill>
        <p:spPr>
          <a:xfrm>
            <a:off x="1634836" y="2036617"/>
            <a:ext cx="4197928" cy="3148446"/>
          </a:xfrm>
          <a:prstGeom prst="rect">
            <a:avLst/>
          </a:prstGeom>
        </p:spPr>
      </p:pic>
      <p:sp>
        <p:nvSpPr>
          <p:cNvPr id="5" name="Cloud 4"/>
          <p:cNvSpPr/>
          <p:nvPr/>
        </p:nvSpPr>
        <p:spPr>
          <a:xfrm>
            <a:off x="5126182" y="374073"/>
            <a:ext cx="6428509" cy="3408218"/>
          </a:xfrm>
          <a:prstGeom prst="cloud">
            <a:avLst/>
          </a:prstGeom>
          <a:solidFill>
            <a:schemeClr val="accent1">
              <a:lumMod val="20000"/>
              <a:lumOff val="80000"/>
            </a:schemeClr>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832764" y="1477879"/>
            <a:ext cx="5186035" cy="923330"/>
          </a:xfrm>
          <a:prstGeom prst="rect">
            <a:avLst/>
          </a:prstGeom>
          <a:noFill/>
        </p:spPr>
        <p:txBody>
          <a:bodyPr wrap="none" rtlCol="0">
            <a:spAutoFit/>
          </a:bodyPr>
          <a:lstStyle/>
          <a:p>
            <a:r>
              <a:rPr lang="en-US" sz="5400" b="1" dirty="0">
                <a:solidFill>
                  <a:srgbClr val="FFC000"/>
                </a:solidFill>
                <a:latin typeface="Arial-SGK-TV" pitchFamily="2" charset="0"/>
                <a:cs typeface="Arial-SGK-TV" pitchFamily="2" charset="0"/>
              </a:rPr>
              <a:t>NGHỈ GIẢI LAO</a:t>
            </a:r>
          </a:p>
        </p:txBody>
      </p:sp>
      <p:pic>
        <p:nvPicPr>
          <p:cNvPr id="2" name="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096877" y="-243682"/>
            <a:ext cx="487363" cy="487363"/>
          </a:xfrm>
          <a:prstGeom prst="rect">
            <a:avLst/>
          </a:prstGeom>
        </p:spPr>
      </p:pic>
    </p:spTree>
    <p:extLst>
      <p:ext uri="{BB962C8B-B14F-4D97-AF65-F5344CB8AC3E}">
        <p14:creationId xmlns:p14="http://schemas.microsoft.com/office/powerpoint/2010/main" val="1847753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4902" t="26253" r="8726" b="24249"/>
          <a:stretch/>
        </p:blipFill>
        <p:spPr>
          <a:xfrm>
            <a:off x="390373" y="166255"/>
            <a:ext cx="11457523" cy="3693458"/>
          </a:xfrm>
          <a:prstGeom prst="rect">
            <a:avLst/>
          </a:prstGeom>
        </p:spPr>
      </p:pic>
      <p:sp>
        <p:nvSpPr>
          <p:cNvPr id="5" name="Oval 4"/>
          <p:cNvSpPr/>
          <p:nvPr/>
        </p:nvSpPr>
        <p:spPr>
          <a:xfrm>
            <a:off x="138545" y="166255"/>
            <a:ext cx="1108363" cy="110836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5400" b="1" dirty="0"/>
              <a:t>3</a:t>
            </a:r>
          </a:p>
        </p:txBody>
      </p:sp>
      <p:sp>
        <p:nvSpPr>
          <p:cNvPr id="6" name="TextBox 5"/>
          <p:cNvSpPr txBox="1"/>
          <p:nvPr/>
        </p:nvSpPr>
        <p:spPr>
          <a:xfrm>
            <a:off x="886693" y="4433453"/>
            <a:ext cx="9942145" cy="584775"/>
          </a:xfrm>
          <a:prstGeom prst="rect">
            <a:avLst/>
          </a:prstGeom>
          <a:noFill/>
        </p:spPr>
        <p:txBody>
          <a:bodyPr wrap="none" rtlCol="0">
            <a:spAutoFit/>
          </a:bodyPr>
          <a:lstStyle/>
          <a:p>
            <a:r>
              <a:rPr lang="en-US" sz="3200" dirty="0">
                <a:latin typeface="Arial-SGK-TV" pitchFamily="2" charset="0"/>
                <a:cs typeface="Arial-SGK-TV" pitchFamily="2" charset="0"/>
              </a:rPr>
              <a:t>Bạn sóc đi đến chỗ hạt dẻ theo đường nào ngắn hơn?</a:t>
            </a:r>
          </a:p>
        </p:txBody>
      </p:sp>
      <p:sp>
        <p:nvSpPr>
          <p:cNvPr id="7" name="TextBox 6"/>
          <p:cNvSpPr txBox="1"/>
          <p:nvPr/>
        </p:nvSpPr>
        <p:spPr>
          <a:xfrm>
            <a:off x="8991602" y="166255"/>
            <a:ext cx="2031325" cy="584775"/>
          </a:xfrm>
          <a:prstGeom prst="rect">
            <a:avLst/>
          </a:prstGeom>
          <a:noFill/>
        </p:spPr>
        <p:txBody>
          <a:bodyPr wrap="none" rtlCol="0">
            <a:spAutoFit/>
          </a:bodyPr>
          <a:lstStyle/>
          <a:p>
            <a:r>
              <a:rPr lang="en-US" sz="3200" dirty="0">
                <a:latin typeface="Arial-SGK-TV" pitchFamily="2" charset="0"/>
                <a:cs typeface="Arial-SGK-TV" pitchFamily="2" charset="0"/>
              </a:rPr>
              <a:t>4 + 6 = 10</a:t>
            </a:r>
          </a:p>
        </p:txBody>
      </p:sp>
      <p:pic>
        <p:nvPicPr>
          <p:cNvPr id="2050" name="Picture 2" descr="Hình ảnh Màu đặc Một Cặp Dấu Chân Lớn Dấu Chân Nhân Vật Bàn Chân Lớn, Bước  Chân, Màu đặc, Một đôi Dấu Chân Lớn miễn phí tải tập tin PNG PSDComment"/>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921114" y="-407485"/>
            <a:ext cx="1270886" cy="12708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886693" y="5299580"/>
            <a:ext cx="10944022" cy="584775"/>
          </a:xfrm>
          <a:prstGeom prst="rect">
            <a:avLst/>
          </a:prstGeom>
          <a:noFill/>
        </p:spPr>
        <p:txBody>
          <a:bodyPr wrap="none" rtlCol="0">
            <a:spAutoFit/>
          </a:bodyPr>
          <a:lstStyle/>
          <a:p>
            <a:r>
              <a:rPr lang="en-US" sz="3200" dirty="0">
                <a:latin typeface="Arial-SGK-TV" pitchFamily="2" charset="0"/>
                <a:cs typeface="Arial-SGK-TV" pitchFamily="2" charset="0"/>
              </a:rPr>
              <a:t>Bạn sóc đi đến chỗ hạt dẻ theo </a:t>
            </a:r>
            <a:r>
              <a:rPr lang="en-US" sz="3200" dirty="0">
                <a:solidFill>
                  <a:srgbClr val="C00000"/>
                </a:solidFill>
                <a:latin typeface="Arial-SGK-TV" pitchFamily="2" charset="0"/>
                <a:cs typeface="Arial-SGK-TV" pitchFamily="2" charset="0"/>
              </a:rPr>
              <a:t>đường màu xanh </a:t>
            </a:r>
            <a:r>
              <a:rPr lang="en-US" sz="3200" dirty="0">
                <a:latin typeface="Arial-SGK-TV" pitchFamily="2" charset="0"/>
                <a:cs typeface="Arial-SGK-TV" pitchFamily="2" charset="0"/>
              </a:rPr>
              <a:t>ngắn hơn.</a:t>
            </a:r>
          </a:p>
        </p:txBody>
      </p:sp>
      <p:pic>
        <p:nvPicPr>
          <p:cNvPr id="2" name="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948318" y="-407485"/>
            <a:ext cx="487363" cy="487363"/>
          </a:xfrm>
          <a:prstGeom prst="rect">
            <a:avLst/>
          </a:prstGeom>
        </p:spPr>
      </p:pic>
    </p:spTree>
    <p:extLst>
      <p:ext uri="{BB962C8B-B14F-4D97-AF65-F5344CB8AC3E}">
        <p14:creationId xmlns:p14="http://schemas.microsoft.com/office/powerpoint/2010/main" val="3557105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944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32385" t="15106" r="32024" b="5136"/>
          <a:stretch/>
        </p:blipFill>
        <p:spPr>
          <a:xfrm>
            <a:off x="6913418" y="151583"/>
            <a:ext cx="5320146" cy="6706417"/>
          </a:xfrm>
          <a:prstGeom prst="rect">
            <a:avLst/>
          </a:prstGeom>
        </p:spPr>
      </p:pic>
      <p:sp>
        <p:nvSpPr>
          <p:cNvPr id="5" name="Oval 4"/>
          <p:cNvSpPr/>
          <p:nvPr/>
        </p:nvSpPr>
        <p:spPr>
          <a:xfrm>
            <a:off x="138545" y="166255"/>
            <a:ext cx="1108363" cy="110836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5400" b="1" dirty="0"/>
              <a:t>4</a:t>
            </a:r>
          </a:p>
        </p:txBody>
      </p:sp>
      <p:sp>
        <p:nvSpPr>
          <p:cNvPr id="6" name="Rounded Rectangle 5"/>
          <p:cNvSpPr/>
          <p:nvPr/>
        </p:nvSpPr>
        <p:spPr>
          <a:xfrm>
            <a:off x="5348662" y="335715"/>
            <a:ext cx="748154" cy="734291"/>
          </a:xfrm>
          <a:prstGeom prst="roundRect">
            <a:avLst/>
          </a:prstGeom>
          <a:solidFill>
            <a:schemeClr val="accent4">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5348662" y="1679606"/>
            <a:ext cx="748154" cy="734291"/>
          </a:xfrm>
          <a:prstGeom prst="roundRect">
            <a:avLst/>
          </a:prstGeom>
          <a:solidFill>
            <a:schemeClr val="accent4">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5348662" y="3009642"/>
            <a:ext cx="748154" cy="734291"/>
          </a:xfrm>
          <a:prstGeom prst="roundRect">
            <a:avLst/>
          </a:prstGeom>
          <a:solidFill>
            <a:schemeClr val="accent4">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5348662" y="4339678"/>
            <a:ext cx="748154" cy="734291"/>
          </a:xfrm>
          <a:prstGeom prst="roundRect">
            <a:avLst/>
          </a:prstGeom>
          <a:solidFill>
            <a:schemeClr val="accent4">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5348662" y="5849824"/>
            <a:ext cx="748154" cy="734291"/>
          </a:xfrm>
          <a:prstGeom prst="roundRect">
            <a:avLst/>
          </a:prstGeom>
          <a:solidFill>
            <a:schemeClr val="accent4">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072852" y="362120"/>
            <a:ext cx="869149" cy="707886"/>
          </a:xfrm>
          <a:prstGeom prst="rect">
            <a:avLst/>
          </a:prstGeom>
          <a:noFill/>
        </p:spPr>
        <p:txBody>
          <a:bodyPr wrap="none" rtlCol="0">
            <a:spAutoFit/>
          </a:bodyPr>
          <a:lstStyle/>
          <a:p>
            <a:r>
              <a:rPr lang="en-US" sz="4000" dirty="0">
                <a:latin typeface="Arial-SGK-TV" pitchFamily="2" charset="0"/>
                <a:cs typeface="Arial-SGK-TV" pitchFamily="2" charset="0"/>
              </a:rPr>
              <a:t>cm</a:t>
            </a:r>
          </a:p>
        </p:txBody>
      </p:sp>
      <p:sp>
        <p:nvSpPr>
          <p:cNvPr id="12" name="TextBox 11"/>
          <p:cNvSpPr txBox="1"/>
          <p:nvPr/>
        </p:nvSpPr>
        <p:spPr>
          <a:xfrm>
            <a:off x="6059817" y="1707615"/>
            <a:ext cx="869149" cy="707886"/>
          </a:xfrm>
          <a:prstGeom prst="rect">
            <a:avLst/>
          </a:prstGeom>
          <a:noFill/>
        </p:spPr>
        <p:txBody>
          <a:bodyPr wrap="none" rtlCol="0">
            <a:spAutoFit/>
          </a:bodyPr>
          <a:lstStyle/>
          <a:p>
            <a:r>
              <a:rPr lang="en-US" sz="4000" dirty="0">
                <a:latin typeface="Arial-SGK-TV" pitchFamily="2" charset="0"/>
                <a:cs typeface="Arial-SGK-TV" pitchFamily="2" charset="0"/>
              </a:rPr>
              <a:t>cm</a:t>
            </a:r>
          </a:p>
        </p:txBody>
      </p:sp>
      <p:sp>
        <p:nvSpPr>
          <p:cNvPr id="13" name="TextBox 12"/>
          <p:cNvSpPr txBox="1"/>
          <p:nvPr/>
        </p:nvSpPr>
        <p:spPr>
          <a:xfrm>
            <a:off x="6059817" y="2998204"/>
            <a:ext cx="869149" cy="707886"/>
          </a:xfrm>
          <a:prstGeom prst="rect">
            <a:avLst/>
          </a:prstGeom>
          <a:noFill/>
        </p:spPr>
        <p:txBody>
          <a:bodyPr wrap="none" rtlCol="0">
            <a:spAutoFit/>
          </a:bodyPr>
          <a:lstStyle/>
          <a:p>
            <a:r>
              <a:rPr lang="en-US" sz="4000" dirty="0">
                <a:latin typeface="Arial-SGK-TV" pitchFamily="2" charset="0"/>
                <a:cs typeface="Arial-SGK-TV" pitchFamily="2" charset="0"/>
              </a:rPr>
              <a:t>cm</a:t>
            </a:r>
          </a:p>
        </p:txBody>
      </p:sp>
      <p:sp>
        <p:nvSpPr>
          <p:cNvPr id="14" name="TextBox 13"/>
          <p:cNvSpPr txBox="1"/>
          <p:nvPr/>
        </p:nvSpPr>
        <p:spPr>
          <a:xfrm>
            <a:off x="6129905" y="4384171"/>
            <a:ext cx="869149" cy="707886"/>
          </a:xfrm>
          <a:prstGeom prst="rect">
            <a:avLst/>
          </a:prstGeom>
          <a:noFill/>
        </p:spPr>
        <p:txBody>
          <a:bodyPr wrap="none" rtlCol="0">
            <a:spAutoFit/>
          </a:bodyPr>
          <a:lstStyle/>
          <a:p>
            <a:r>
              <a:rPr lang="en-US" sz="4000" dirty="0">
                <a:latin typeface="Arial-SGK-TV" pitchFamily="2" charset="0"/>
                <a:cs typeface="Arial-SGK-TV" pitchFamily="2" charset="0"/>
              </a:rPr>
              <a:t>cm</a:t>
            </a:r>
          </a:p>
        </p:txBody>
      </p:sp>
      <p:sp>
        <p:nvSpPr>
          <p:cNvPr id="15" name="TextBox 14"/>
          <p:cNvSpPr txBox="1"/>
          <p:nvPr/>
        </p:nvSpPr>
        <p:spPr>
          <a:xfrm>
            <a:off x="6076934" y="5799772"/>
            <a:ext cx="869149" cy="707886"/>
          </a:xfrm>
          <a:prstGeom prst="rect">
            <a:avLst/>
          </a:prstGeom>
          <a:noFill/>
        </p:spPr>
        <p:txBody>
          <a:bodyPr wrap="none" rtlCol="0">
            <a:spAutoFit/>
          </a:bodyPr>
          <a:lstStyle/>
          <a:p>
            <a:r>
              <a:rPr lang="en-US" sz="4000" dirty="0">
                <a:latin typeface="Arial-SGK-TV" pitchFamily="2" charset="0"/>
                <a:cs typeface="Arial-SGK-TV" pitchFamily="2" charset="0"/>
              </a:rPr>
              <a:t>cm</a:t>
            </a:r>
          </a:p>
        </p:txBody>
      </p:sp>
      <p:sp>
        <p:nvSpPr>
          <p:cNvPr id="17" name="TextBox 16"/>
          <p:cNvSpPr txBox="1"/>
          <p:nvPr/>
        </p:nvSpPr>
        <p:spPr>
          <a:xfrm>
            <a:off x="0" y="1481155"/>
            <a:ext cx="4624984" cy="584775"/>
          </a:xfrm>
          <a:prstGeom prst="rect">
            <a:avLst/>
          </a:prstGeom>
          <a:noFill/>
        </p:spPr>
        <p:txBody>
          <a:bodyPr wrap="none" rtlCol="0">
            <a:spAutoFit/>
          </a:bodyPr>
          <a:lstStyle/>
          <a:p>
            <a:r>
              <a:rPr lang="en-US" sz="3200" dirty="0">
                <a:latin typeface="Arial-SGK-TV" pitchFamily="2" charset="0"/>
                <a:cs typeface="Arial-SGK-TV" pitchFamily="2" charset="0"/>
              </a:rPr>
              <a:t>a. Đo độ dài mỗi bút chì.</a:t>
            </a:r>
          </a:p>
        </p:txBody>
      </p:sp>
      <p:sp>
        <p:nvSpPr>
          <p:cNvPr id="18" name="TextBox 17"/>
          <p:cNvSpPr txBox="1"/>
          <p:nvPr/>
        </p:nvSpPr>
        <p:spPr>
          <a:xfrm>
            <a:off x="-41032" y="2771744"/>
            <a:ext cx="4737194" cy="584775"/>
          </a:xfrm>
          <a:prstGeom prst="rect">
            <a:avLst/>
          </a:prstGeom>
          <a:noFill/>
        </p:spPr>
        <p:txBody>
          <a:bodyPr wrap="none" rtlCol="0">
            <a:spAutoFit/>
          </a:bodyPr>
          <a:lstStyle/>
          <a:p>
            <a:r>
              <a:rPr lang="en-US" sz="3200" dirty="0">
                <a:latin typeface="Arial-SGK-TV" pitchFamily="2" charset="0"/>
                <a:cs typeface="Arial-SGK-TV" pitchFamily="2" charset="0"/>
              </a:rPr>
              <a:t>b. Trong các bút chì trên:</a:t>
            </a:r>
          </a:p>
        </p:txBody>
      </p:sp>
      <p:sp>
        <p:nvSpPr>
          <p:cNvPr id="19" name="TextBox 18"/>
          <p:cNvSpPr txBox="1"/>
          <p:nvPr/>
        </p:nvSpPr>
        <p:spPr>
          <a:xfrm>
            <a:off x="-56105" y="3630726"/>
            <a:ext cx="4419800" cy="584775"/>
          </a:xfrm>
          <a:prstGeom prst="rect">
            <a:avLst/>
          </a:prstGeom>
          <a:noFill/>
        </p:spPr>
        <p:txBody>
          <a:bodyPr wrap="none" rtlCol="0">
            <a:spAutoFit/>
          </a:bodyPr>
          <a:lstStyle/>
          <a:p>
            <a:r>
              <a:rPr lang="en-US" sz="3200" dirty="0">
                <a:latin typeface="Arial-SGK-TV" pitchFamily="2" charset="0"/>
                <a:cs typeface="Arial-SGK-TV" pitchFamily="2" charset="0"/>
              </a:rPr>
              <a:t>- Bút chì nào dài nhất?</a:t>
            </a:r>
          </a:p>
        </p:txBody>
      </p:sp>
      <p:sp>
        <p:nvSpPr>
          <p:cNvPr id="20" name="TextBox 19"/>
          <p:cNvSpPr txBox="1"/>
          <p:nvPr/>
        </p:nvSpPr>
        <p:spPr>
          <a:xfrm>
            <a:off x="-56105" y="4722957"/>
            <a:ext cx="4669868" cy="584775"/>
          </a:xfrm>
          <a:prstGeom prst="rect">
            <a:avLst/>
          </a:prstGeom>
          <a:noFill/>
        </p:spPr>
        <p:txBody>
          <a:bodyPr wrap="none" rtlCol="0">
            <a:spAutoFit/>
          </a:bodyPr>
          <a:lstStyle/>
          <a:p>
            <a:r>
              <a:rPr lang="en-US" sz="3200" dirty="0">
                <a:latin typeface="Arial-SGK-TV" pitchFamily="2" charset="0"/>
                <a:cs typeface="Arial-SGK-TV" pitchFamily="2" charset="0"/>
              </a:rPr>
              <a:t>- Bút chì nào ngắn nhất?</a:t>
            </a:r>
          </a:p>
        </p:txBody>
      </p:sp>
      <p:sp>
        <p:nvSpPr>
          <p:cNvPr id="21" name="TextBox 20"/>
          <p:cNvSpPr txBox="1"/>
          <p:nvPr/>
        </p:nvSpPr>
        <p:spPr>
          <a:xfrm>
            <a:off x="4200439" y="3592067"/>
            <a:ext cx="458780" cy="584775"/>
          </a:xfrm>
          <a:prstGeom prst="rect">
            <a:avLst/>
          </a:prstGeom>
          <a:noFill/>
        </p:spPr>
        <p:txBody>
          <a:bodyPr wrap="none" rtlCol="0">
            <a:spAutoFit/>
          </a:bodyPr>
          <a:lstStyle/>
          <a:p>
            <a:r>
              <a:rPr lang="en-US" sz="3200" b="1" dirty="0">
                <a:solidFill>
                  <a:srgbClr val="C00000"/>
                </a:solidFill>
                <a:latin typeface="Arial-SGK-TV" pitchFamily="2" charset="0"/>
                <a:cs typeface="Arial-SGK-TV" pitchFamily="2" charset="0"/>
              </a:rPr>
              <a:t>E</a:t>
            </a:r>
          </a:p>
        </p:txBody>
      </p:sp>
      <p:sp>
        <p:nvSpPr>
          <p:cNvPr id="22" name="TextBox 21"/>
          <p:cNvSpPr txBox="1"/>
          <p:nvPr/>
        </p:nvSpPr>
        <p:spPr>
          <a:xfrm>
            <a:off x="4544026" y="4684298"/>
            <a:ext cx="481222" cy="584775"/>
          </a:xfrm>
          <a:prstGeom prst="rect">
            <a:avLst/>
          </a:prstGeom>
          <a:noFill/>
        </p:spPr>
        <p:txBody>
          <a:bodyPr wrap="none" rtlCol="0">
            <a:spAutoFit/>
          </a:bodyPr>
          <a:lstStyle/>
          <a:p>
            <a:r>
              <a:rPr lang="en-US" sz="3200" b="1" dirty="0">
                <a:solidFill>
                  <a:srgbClr val="C00000"/>
                </a:solidFill>
                <a:latin typeface="Arial-SGK-TV" pitchFamily="2" charset="0"/>
                <a:cs typeface="Arial-SGK-TV" pitchFamily="2" charset="0"/>
              </a:rPr>
              <a:t>C</a:t>
            </a:r>
          </a:p>
        </p:txBody>
      </p:sp>
      <p:pic>
        <p:nvPicPr>
          <p:cNvPr id="4102" name="Picture 6" descr="Gráficos escalables marca de verificación, marca de verificación, ángulo,  mano png | PNGEg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7000" l="5111" r="96222"/>
                    </a14:imgEffect>
                  </a14:imgLayer>
                </a14:imgProps>
              </a:ext>
              <a:ext uri="{28A0092B-C50C-407E-A947-70E740481C1C}">
                <a14:useLocalDpi xmlns:a14="http://schemas.microsoft.com/office/drawing/2010/main" val="0"/>
              </a:ext>
            </a:extLst>
          </a:blip>
          <a:srcRect/>
          <a:stretch>
            <a:fillRect/>
          </a:stretch>
        </p:blipFill>
        <p:spPr bwMode="auto">
          <a:xfrm>
            <a:off x="11000984" y="3155906"/>
            <a:ext cx="545649" cy="54564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Gráficos escalables marca de verificación, marca de verificación, ángulo,  mano png | PNGEg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7000" l="5111" r="96222"/>
                    </a14:imgEffect>
                  </a14:imgLayer>
                </a14:imgProps>
              </a:ext>
              <a:ext uri="{28A0092B-C50C-407E-A947-70E740481C1C}">
                <a14:useLocalDpi xmlns:a14="http://schemas.microsoft.com/office/drawing/2010/main" val="0"/>
              </a:ext>
            </a:extLst>
          </a:blip>
          <a:srcRect/>
          <a:stretch>
            <a:fillRect/>
          </a:stretch>
        </p:blipFill>
        <p:spPr bwMode="auto">
          <a:xfrm>
            <a:off x="11774761" y="6068291"/>
            <a:ext cx="515824" cy="515824"/>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5540227" y="393857"/>
            <a:ext cx="441146" cy="646331"/>
          </a:xfrm>
          <a:prstGeom prst="rect">
            <a:avLst/>
          </a:prstGeom>
          <a:noFill/>
        </p:spPr>
        <p:txBody>
          <a:bodyPr wrap="none" rtlCol="0">
            <a:spAutoFit/>
          </a:bodyPr>
          <a:lstStyle/>
          <a:p>
            <a:r>
              <a:rPr lang="en-US" sz="3600" b="1" dirty="0">
                <a:solidFill>
                  <a:srgbClr val="C00000"/>
                </a:solidFill>
                <a:latin typeface="Arial-SGK-TV" pitchFamily="2" charset="0"/>
                <a:cs typeface="Arial-SGK-TV" pitchFamily="2" charset="0"/>
              </a:rPr>
              <a:t>7</a:t>
            </a:r>
          </a:p>
        </p:txBody>
      </p:sp>
      <p:sp>
        <p:nvSpPr>
          <p:cNvPr id="27" name="TextBox 26"/>
          <p:cNvSpPr txBox="1"/>
          <p:nvPr/>
        </p:nvSpPr>
        <p:spPr>
          <a:xfrm>
            <a:off x="5500306" y="1753235"/>
            <a:ext cx="441146" cy="646331"/>
          </a:xfrm>
          <a:prstGeom prst="rect">
            <a:avLst/>
          </a:prstGeom>
          <a:noFill/>
        </p:spPr>
        <p:txBody>
          <a:bodyPr wrap="none" rtlCol="0">
            <a:spAutoFit/>
          </a:bodyPr>
          <a:lstStyle/>
          <a:p>
            <a:r>
              <a:rPr lang="en-US" sz="3600" b="1" dirty="0">
                <a:solidFill>
                  <a:srgbClr val="C00000"/>
                </a:solidFill>
                <a:latin typeface="Arial-SGK-TV" pitchFamily="2" charset="0"/>
                <a:cs typeface="Arial-SGK-TV" pitchFamily="2" charset="0"/>
              </a:rPr>
              <a:t>8</a:t>
            </a:r>
          </a:p>
        </p:txBody>
      </p:sp>
      <p:sp>
        <p:nvSpPr>
          <p:cNvPr id="28" name="TextBox 27"/>
          <p:cNvSpPr txBox="1"/>
          <p:nvPr/>
        </p:nvSpPr>
        <p:spPr>
          <a:xfrm>
            <a:off x="5559032" y="3055224"/>
            <a:ext cx="441146" cy="646331"/>
          </a:xfrm>
          <a:prstGeom prst="rect">
            <a:avLst/>
          </a:prstGeom>
          <a:noFill/>
        </p:spPr>
        <p:txBody>
          <a:bodyPr wrap="none" rtlCol="0">
            <a:spAutoFit/>
          </a:bodyPr>
          <a:lstStyle/>
          <a:p>
            <a:r>
              <a:rPr lang="en-US" sz="3600" b="1" dirty="0">
                <a:solidFill>
                  <a:srgbClr val="C00000"/>
                </a:solidFill>
                <a:latin typeface="Arial-SGK-TV" pitchFamily="2" charset="0"/>
                <a:cs typeface="Arial-SGK-TV" pitchFamily="2" charset="0"/>
              </a:rPr>
              <a:t>3</a:t>
            </a:r>
          </a:p>
        </p:txBody>
      </p:sp>
      <p:sp>
        <p:nvSpPr>
          <p:cNvPr id="29" name="TextBox 28"/>
          <p:cNvSpPr txBox="1"/>
          <p:nvPr/>
        </p:nvSpPr>
        <p:spPr>
          <a:xfrm>
            <a:off x="5540227" y="4384171"/>
            <a:ext cx="441146" cy="646331"/>
          </a:xfrm>
          <a:prstGeom prst="rect">
            <a:avLst/>
          </a:prstGeom>
          <a:noFill/>
        </p:spPr>
        <p:txBody>
          <a:bodyPr wrap="none" rtlCol="0">
            <a:spAutoFit/>
          </a:bodyPr>
          <a:lstStyle/>
          <a:p>
            <a:r>
              <a:rPr lang="en-US" sz="3600" b="1" dirty="0">
                <a:solidFill>
                  <a:srgbClr val="C00000"/>
                </a:solidFill>
                <a:latin typeface="Arial-SGK-TV" pitchFamily="2" charset="0"/>
                <a:cs typeface="Arial-SGK-TV" pitchFamily="2" charset="0"/>
              </a:rPr>
              <a:t>5</a:t>
            </a:r>
          </a:p>
        </p:txBody>
      </p:sp>
      <p:sp>
        <p:nvSpPr>
          <p:cNvPr id="30" name="TextBox 29"/>
          <p:cNvSpPr txBox="1"/>
          <p:nvPr/>
        </p:nvSpPr>
        <p:spPr>
          <a:xfrm>
            <a:off x="5517423" y="5874365"/>
            <a:ext cx="441146" cy="646331"/>
          </a:xfrm>
          <a:prstGeom prst="rect">
            <a:avLst/>
          </a:prstGeom>
          <a:noFill/>
        </p:spPr>
        <p:txBody>
          <a:bodyPr wrap="none" rtlCol="0">
            <a:spAutoFit/>
          </a:bodyPr>
          <a:lstStyle/>
          <a:p>
            <a:r>
              <a:rPr lang="en-US" sz="3600" b="1" dirty="0">
                <a:solidFill>
                  <a:srgbClr val="C00000"/>
                </a:solidFill>
                <a:latin typeface="Arial-SGK-TV" pitchFamily="2" charset="0"/>
                <a:cs typeface="Arial-SGK-TV" pitchFamily="2" charset="0"/>
              </a:rPr>
              <a:t>9</a:t>
            </a:r>
          </a:p>
        </p:txBody>
      </p:sp>
      <p:pic>
        <p:nvPicPr>
          <p:cNvPr id="3" name="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046903" y="-321108"/>
            <a:ext cx="487363" cy="487363"/>
          </a:xfrm>
          <a:prstGeom prst="rect">
            <a:avLst/>
          </a:prstGeom>
        </p:spPr>
      </p:pic>
    </p:spTree>
    <p:extLst>
      <p:ext uri="{BB962C8B-B14F-4D97-AF65-F5344CB8AC3E}">
        <p14:creationId xmlns:p14="http://schemas.microsoft.com/office/powerpoint/2010/main" val="3009411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2079"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10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3"/>
                </p:tgtEl>
              </p:cMediaNode>
            </p:audio>
          </p:childTnLst>
        </p:cTn>
      </p:par>
    </p:tnLst>
    <p:bldLst>
      <p:bldP spid="21" grpId="0"/>
      <p:bldP spid="22" grpId="0"/>
      <p:bldP spid="26" grpId="0"/>
      <p:bldP spid="27" grpId="0"/>
      <p:bldP spid="28" grpId="0"/>
      <p:bldP spid="29" grpId="0"/>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a:blip r:embed="rId5"/>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6" cstate="print">
            <a:extLst>
              <a:ext uri="{BEBA8EAE-BF5A-486C-A8C5-ECC9F3942E4B}">
                <a14:imgProps xmlns:a14="http://schemas.microsoft.com/office/drawing/2010/main">
                  <a14:imgLayer r:embed="rId7">
                    <a14:imgEffect>
                      <a14:backgroundRemoval t="7250" b="90000" l="6167" r="93833"/>
                    </a14:imgEffect>
                  </a14:imgLayer>
                </a14:imgProps>
              </a:ext>
              <a:ext uri="{28A0092B-C50C-407E-A947-70E740481C1C}">
                <a14:useLocalDpi xmlns:a14="http://schemas.microsoft.com/office/drawing/2010/main" val="0"/>
              </a:ext>
            </a:extLst>
          </a:blip>
          <a:stretch>
            <a:fillRect/>
          </a:stretch>
        </p:blipFill>
        <p:spPr>
          <a:xfrm>
            <a:off x="4228316" y="3228109"/>
            <a:ext cx="4114800" cy="4114800"/>
          </a:xfrm>
          <a:prstGeom prst="rect">
            <a:avLst/>
          </a:prstGeom>
        </p:spPr>
      </p:pic>
      <p:sp>
        <p:nvSpPr>
          <p:cNvPr id="5" name="TextBox 4"/>
          <p:cNvSpPr txBox="1"/>
          <p:nvPr/>
        </p:nvSpPr>
        <p:spPr>
          <a:xfrm>
            <a:off x="2535839" y="2349880"/>
            <a:ext cx="7100279" cy="1155320"/>
          </a:xfrm>
          <a:prstGeom prst="rect">
            <a:avLst/>
          </a:prstGeom>
          <a:noFill/>
        </p:spPr>
        <p:txBody>
          <a:bodyPr wrap="square" rtlCol="0">
            <a:prstTxWarp prst="textTriangle">
              <a:avLst>
                <a:gd name="adj" fmla="val 27763"/>
              </a:avLst>
            </a:prstTxWarp>
            <a:spAutoFit/>
          </a:bodyPr>
          <a:lstStyle/>
          <a:p>
            <a:pPr defTabSz="914377"/>
            <a:r>
              <a:rPr lang="en-US" sz="4000" b="1" dirty="0" err="1">
                <a:solidFill>
                  <a:srgbClr val="FF0000"/>
                </a:solidFill>
                <a:latin typeface="Times New Roman" pitchFamily="18" charset="0"/>
                <a:cs typeface="Times New Roman" pitchFamily="18" charset="0"/>
              </a:rPr>
              <a:t>Tiết</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học</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kết</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thúc</a:t>
            </a:r>
            <a:r>
              <a:rPr lang="en-US" sz="4000" b="1" dirty="0">
                <a:solidFill>
                  <a:srgbClr val="FF0000"/>
                </a:solidFill>
                <a:latin typeface="Times New Roman" pitchFamily="18" charset="0"/>
                <a:cs typeface="Times New Roman" pitchFamily="18" charset="0"/>
              </a:rPr>
              <a:t>!</a:t>
            </a:r>
          </a:p>
        </p:txBody>
      </p:sp>
      <p:pic>
        <p:nvPicPr>
          <p:cNvPr id="6" name="Picture 7"/>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2551" r="99490">
                        <a14:foregroundMark x1="81122" y1="42675" x2="83163" y2="42675"/>
                        <a14:foregroundMark x1="73980" y1="27389" x2="73980" y2="27389"/>
                        <a14:foregroundMark x1="60714" y1="18471" x2="60714" y2="18471"/>
                        <a14:foregroundMark x1="43367" y1="24204" x2="43367" y2="24204"/>
                        <a14:foregroundMark x1="31122" y1="33121" x2="31122" y2="33121"/>
                        <a14:foregroundMark x1="29592" y1="52866" x2="29592" y2="52866"/>
                        <a14:foregroundMark x1="34694" y1="72611" x2="34694" y2="72611"/>
                        <a14:foregroundMark x1="49490" y1="83439" x2="49490" y2="83439"/>
                        <a14:foregroundMark x1="68878" y1="83439" x2="68878" y2="83439"/>
                        <a14:foregroundMark x1="86735" y1="68153" x2="86735" y2="68153"/>
                      </a14:backgroundRemoval>
                    </a14:imgEffect>
                  </a14:imgLayer>
                </a14:imgProps>
              </a:ext>
              <a:ext uri="{28A0092B-C50C-407E-A947-70E740481C1C}">
                <a14:useLocalDpi xmlns:a14="http://schemas.microsoft.com/office/drawing/2010/main" val="0"/>
              </a:ext>
            </a:extLst>
          </a:blip>
          <a:srcRect/>
          <a:stretch>
            <a:fillRect/>
          </a:stretch>
        </p:blipFill>
        <p:spPr bwMode="auto">
          <a:xfrm>
            <a:off x="9322126" y="1497696"/>
            <a:ext cx="1920987" cy="2007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2048306" y="-151648"/>
            <a:ext cx="487363" cy="487363"/>
          </a:xfrm>
          <a:prstGeom prst="rect">
            <a:avLst/>
          </a:prstGeom>
        </p:spPr>
      </p:pic>
    </p:spTree>
    <p:custDataLst>
      <p:tags r:id="rId1"/>
    </p:custDataLst>
    <p:extLst>
      <p:ext uri="{BB962C8B-B14F-4D97-AF65-F5344CB8AC3E}">
        <p14:creationId xmlns:p14="http://schemas.microsoft.com/office/powerpoint/2010/main" val="3792825970"/>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529" fill="hold"/>
                                        <p:tgtEl>
                                          <p:spTgt spid="7"/>
                                        </p:tgtEl>
                                      </p:cBhvr>
                                    </p:cmd>
                                  </p:childTnLst>
                                </p:cTn>
                              </p:par>
                              <p:par>
                                <p:cTn id="7" presetID="49" presetClass="entr" presetSubtype="0" repeatCount="indefinite" decel="10000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p:cTn id="9" dur="2000" fill="hold"/>
                                        <p:tgtEl>
                                          <p:spTgt spid="6"/>
                                        </p:tgtEl>
                                        <p:attrNameLst>
                                          <p:attrName>ppt_w</p:attrName>
                                        </p:attrNameLst>
                                      </p:cBhvr>
                                      <p:tavLst>
                                        <p:tav tm="0">
                                          <p:val>
                                            <p:fltVal val="0"/>
                                          </p:val>
                                        </p:tav>
                                        <p:tav tm="100000">
                                          <p:val>
                                            <p:strVal val="#ppt_w"/>
                                          </p:val>
                                        </p:tav>
                                      </p:tavLst>
                                    </p:anim>
                                    <p:anim calcmode="lin" valueType="num">
                                      <p:cBhvr>
                                        <p:cTn id="10" dur="2000" fill="hold"/>
                                        <p:tgtEl>
                                          <p:spTgt spid="6"/>
                                        </p:tgtEl>
                                        <p:attrNameLst>
                                          <p:attrName>ppt_h</p:attrName>
                                        </p:attrNameLst>
                                      </p:cBhvr>
                                      <p:tavLst>
                                        <p:tav tm="0">
                                          <p:val>
                                            <p:fltVal val="0"/>
                                          </p:val>
                                        </p:tav>
                                        <p:tav tm="100000">
                                          <p:val>
                                            <p:strVal val="#ppt_h"/>
                                          </p:val>
                                        </p:tav>
                                      </p:tavLst>
                                    </p:anim>
                                    <p:anim calcmode="lin" valueType="num">
                                      <p:cBhvr>
                                        <p:cTn id="11" dur="2000" fill="hold"/>
                                        <p:tgtEl>
                                          <p:spTgt spid="6"/>
                                        </p:tgtEl>
                                        <p:attrNameLst>
                                          <p:attrName>style.rotation</p:attrName>
                                        </p:attrNameLst>
                                      </p:cBhvr>
                                      <p:tavLst>
                                        <p:tav tm="0">
                                          <p:val>
                                            <p:fltVal val="360"/>
                                          </p:val>
                                        </p:tav>
                                        <p:tav tm="100000">
                                          <p:val>
                                            <p:fltVal val="0"/>
                                          </p:val>
                                        </p:tav>
                                      </p:tavLst>
                                    </p:anim>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1.1"/>
</p:tagLst>
</file>

<file path=ppt/tags/tag2.xml><?xml version="1.0" encoding="utf-8"?>
<p:tagLst xmlns:a="http://schemas.openxmlformats.org/drawingml/2006/main" xmlns:r="http://schemas.openxmlformats.org/officeDocument/2006/relationships" xmlns:p="http://schemas.openxmlformats.org/presentationml/2006/main">
  <p:tag name="TIMING" val="|1.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220</TotalTime>
  <Words>240</Words>
  <Application>Microsoft Office PowerPoint</Application>
  <PresentationFormat>Widescreen</PresentationFormat>
  <Paragraphs>53</Paragraphs>
  <Slides>9</Slides>
  <Notes>1</Notes>
  <HiddenSlides>0</HiddenSlides>
  <MMClips>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Arial-SGK-TV</vt:lpstr>
      <vt:lpstr>Calibri</vt:lpstr>
      <vt:lpstr>Calibri Light</vt:lpstr>
      <vt:lpstr>Times New Roman</vt:lpstr>
      <vt:lpstr>Office Theme</vt:lpstr>
      <vt:lpstr>PowerPoint Presentation</vt:lpstr>
      <vt:lpstr>Chủ đề 7</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Chủ đề 7</dc:title>
  <dc:creator>PC</dc:creator>
  <cp:lastModifiedBy>Hong Nhung Nguyen Thi</cp:lastModifiedBy>
  <cp:revision>26</cp:revision>
  <dcterms:created xsi:type="dcterms:W3CDTF">2022-03-05T03:19:48Z</dcterms:created>
  <dcterms:modified xsi:type="dcterms:W3CDTF">2022-03-06T15:14:47Z</dcterms:modified>
</cp:coreProperties>
</file>