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04" r:id="rId2"/>
  </p:sldMasterIdLst>
  <p:notesMasterIdLst>
    <p:notesMasterId r:id="rId22"/>
  </p:notesMasterIdLst>
  <p:sldIdLst>
    <p:sldId id="352" r:id="rId3"/>
    <p:sldId id="331" r:id="rId4"/>
    <p:sldId id="348" r:id="rId5"/>
    <p:sldId id="347" r:id="rId6"/>
    <p:sldId id="320" r:id="rId7"/>
    <p:sldId id="332" r:id="rId8"/>
    <p:sldId id="336" r:id="rId9"/>
    <p:sldId id="346" r:id="rId10"/>
    <p:sldId id="349" r:id="rId11"/>
    <p:sldId id="319" r:id="rId12"/>
    <p:sldId id="339" r:id="rId13"/>
    <p:sldId id="340" r:id="rId14"/>
    <p:sldId id="341" r:id="rId15"/>
    <p:sldId id="344" r:id="rId16"/>
    <p:sldId id="345" r:id="rId17"/>
    <p:sldId id="350" r:id="rId18"/>
    <p:sldId id="321" r:id="rId19"/>
    <p:sldId id="269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F2573-EF2B-4AB1-99EA-E647D85F473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88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559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558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8172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0141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0FF53-CCBF-43FC-A463-409A9E1FD34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63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49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77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15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75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33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49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58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61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43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47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3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21699-3FE8-4AE8-97BF-E3162D33343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" y="0"/>
            <a:ext cx="12160956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23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0"/>
            <a:ext cx="12192000" cy="68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8" y="-437540"/>
            <a:ext cx="12014273" cy="73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80" y="4445094"/>
            <a:ext cx="12192000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1" y="4703574"/>
            <a:ext cx="5956619" cy="2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81" y="2202551"/>
            <a:ext cx="3801635" cy="56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880138" y="-112749"/>
            <a:ext cx="1925807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124527" y="2687308"/>
            <a:ext cx="2286000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696158" y="2015482"/>
            <a:ext cx="8985439" cy="4315001"/>
          </a:xfrm>
          <a:prstGeom prst="rect">
            <a:avLst/>
          </a:prstGeom>
        </p:spPr>
        <p:txBody>
          <a:bodyPr spcFirstLastPara="1" wrap="none" lIns="109531" tIns="54836" rIns="109531" bIns="5483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459313">
              <a:lnSpc>
                <a:spcPct val="150000"/>
              </a:lnSpc>
              <a:defRPr/>
            </a:pPr>
            <a:r>
              <a:rPr lang="en-US" sz="213109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9313">
              <a:lnSpc>
                <a:spcPct val="150000"/>
              </a:lnSpc>
              <a:defRPr/>
            </a:pPr>
            <a:r>
              <a:rPr lang="en-US" sz="213109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197096" y="2899228"/>
            <a:ext cx="7983561" cy="1452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81" tIns="72991" rIns="145981" bIns="72991" anchor="ctr"/>
          <a:lstStyle/>
          <a:p>
            <a:pPr algn="ctr" defTabSz="1946002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TNXH</a:t>
            </a:r>
          </a:p>
          <a:p>
            <a:pPr algn="ctr" defTabSz="1946002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TUẦN: 26</a:t>
            </a:r>
          </a:p>
          <a:p>
            <a:pPr algn="ctr" defTabSz="1946002">
              <a:defRPr/>
            </a:pP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altLang="zh-CN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946002">
              <a:defRPr/>
            </a:pP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zh-CN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041" y="-51076"/>
            <a:ext cx="668361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6683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 defTabSz="1096683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13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D38B2B-FBF7-4B12-992B-0947FCAF7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93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9B5D9E-B0BC-450C-8983-953D1D855AD7}"/>
              </a:ext>
            </a:extLst>
          </p:cNvPr>
          <p:cNvSpPr txBox="1"/>
          <p:nvPr/>
        </p:nvSpPr>
        <p:spPr>
          <a:xfrm>
            <a:off x="3002366" y="513175"/>
            <a:ext cx="587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D1B4A-02FD-45EE-BE76-6B3F0763A267}"/>
              </a:ext>
            </a:extLst>
          </p:cNvPr>
          <p:cNvSpPr txBox="1"/>
          <p:nvPr/>
        </p:nvSpPr>
        <p:spPr>
          <a:xfrm>
            <a:off x="2362201" y="5881035"/>
            <a:ext cx="7151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281" y="1351390"/>
            <a:ext cx="6485038" cy="430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2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0" r="62791" b="46849"/>
          <a:stretch/>
        </p:blipFill>
        <p:spPr>
          <a:xfrm>
            <a:off x="4114800" y="1219200"/>
            <a:ext cx="3733800" cy="37119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50" r="31849" b="45077"/>
          <a:stretch/>
        </p:blipFill>
        <p:spPr>
          <a:xfrm>
            <a:off x="4114800" y="903482"/>
            <a:ext cx="4070584" cy="450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26" r="2474" b="46849"/>
          <a:stretch/>
        </p:blipFill>
        <p:spPr>
          <a:xfrm>
            <a:off x="3937782" y="911166"/>
            <a:ext cx="4206270" cy="450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" t="51379" r="62399"/>
          <a:stretch/>
        </p:blipFill>
        <p:spPr>
          <a:xfrm>
            <a:off x="3937782" y="1207478"/>
            <a:ext cx="4907624" cy="43445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02" t="50893" r="32123"/>
          <a:stretch/>
        </p:blipFill>
        <p:spPr>
          <a:xfrm>
            <a:off x="4563245" y="1524001"/>
            <a:ext cx="3952150" cy="3901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01" t="51379" r="1299"/>
          <a:stretch/>
        </p:blipFill>
        <p:spPr>
          <a:xfrm>
            <a:off x="4407984" y="1667790"/>
            <a:ext cx="4262673" cy="374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2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0" r="62791" b="46849"/>
          <a:stretch/>
        </p:blipFill>
        <p:spPr>
          <a:xfrm>
            <a:off x="2056356" y="1400735"/>
            <a:ext cx="2376095" cy="2362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50" r="31849" b="45077"/>
          <a:stretch/>
        </p:blipFill>
        <p:spPr>
          <a:xfrm>
            <a:off x="5006185" y="1437139"/>
            <a:ext cx="2120963" cy="23482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26" r="2474" b="46849"/>
          <a:stretch/>
        </p:blipFill>
        <p:spPr>
          <a:xfrm>
            <a:off x="7700881" y="1251179"/>
            <a:ext cx="2365224" cy="2534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5" t="51379" r="62399"/>
          <a:stretch/>
        </p:blipFill>
        <p:spPr>
          <a:xfrm>
            <a:off x="1918895" y="4135399"/>
            <a:ext cx="2362200" cy="2091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02" t="50893" r="32123"/>
          <a:stretch/>
        </p:blipFill>
        <p:spPr>
          <a:xfrm>
            <a:off x="5105400" y="4120657"/>
            <a:ext cx="1922532" cy="1897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01" t="51379" r="1299"/>
          <a:stretch/>
        </p:blipFill>
        <p:spPr>
          <a:xfrm>
            <a:off x="8077200" y="4051054"/>
            <a:ext cx="2169830" cy="1905000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2913886" y="342471"/>
            <a:ext cx="1752600" cy="6858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NÊN</a:t>
            </a:r>
          </a:p>
        </p:txBody>
      </p:sp>
      <p:sp>
        <p:nvSpPr>
          <p:cNvPr id="11" name="Cloud 10"/>
          <p:cNvSpPr/>
          <p:nvPr/>
        </p:nvSpPr>
        <p:spPr>
          <a:xfrm>
            <a:off x="6173036" y="296875"/>
            <a:ext cx="3352800" cy="6858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2">
                    <a:lumMod val="75000"/>
                  </a:schemeClr>
                </a:solidFill>
              </a:rPr>
              <a:t>KHÔNG NÊN</a:t>
            </a:r>
          </a:p>
        </p:txBody>
      </p:sp>
    </p:spTree>
    <p:extLst>
      <p:ext uri="{BB962C8B-B14F-4D97-AF65-F5344CB8AC3E}">
        <p14:creationId xmlns:p14="http://schemas.microsoft.com/office/powerpoint/2010/main" val="3058591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20" r="62791" b="46849"/>
          <a:stretch/>
        </p:blipFill>
        <p:spPr>
          <a:xfrm>
            <a:off x="6907876" y="908097"/>
            <a:ext cx="2201060" cy="21881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250" r="31849" b="45077"/>
          <a:stretch/>
        </p:blipFill>
        <p:spPr>
          <a:xfrm>
            <a:off x="1818534" y="1062258"/>
            <a:ext cx="2120963" cy="23482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626" r="2474" b="46849"/>
          <a:stretch/>
        </p:blipFill>
        <p:spPr>
          <a:xfrm>
            <a:off x="8110406" y="2022414"/>
            <a:ext cx="2365224" cy="25341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5" t="51379" r="62399"/>
          <a:stretch/>
        </p:blipFill>
        <p:spPr>
          <a:xfrm>
            <a:off x="1697640" y="3901489"/>
            <a:ext cx="2362200" cy="20911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02" t="50893" r="32123"/>
          <a:stretch/>
        </p:blipFill>
        <p:spPr>
          <a:xfrm>
            <a:off x="3537667" y="2236361"/>
            <a:ext cx="1922532" cy="18979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3AB7AA-7F38-4555-BFDF-8394DB43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801" t="51379" r="1299"/>
          <a:stretch/>
        </p:blipFill>
        <p:spPr>
          <a:xfrm>
            <a:off x="7884273" y="4419600"/>
            <a:ext cx="2169830" cy="1905000"/>
          </a:xfrm>
          <a:prstGeom prst="rect">
            <a:avLst/>
          </a:prstGeom>
        </p:spPr>
      </p:pic>
      <p:sp>
        <p:nvSpPr>
          <p:cNvPr id="2" name="Cloud 1"/>
          <p:cNvSpPr/>
          <p:nvPr/>
        </p:nvSpPr>
        <p:spPr>
          <a:xfrm>
            <a:off x="2772370" y="411270"/>
            <a:ext cx="2286000" cy="6858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 NÊN</a:t>
            </a:r>
          </a:p>
        </p:txBody>
      </p:sp>
      <p:sp>
        <p:nvSpPr>
          <p:cNvPr id="11" name="Cloud 10"/>
          <p:cNvSpPr/>
          <p:nvPr/>
        </p:nvSpPr>
        <p:spPr>
          <a:xfrm>
            <a:off x="7292788" y="304800"/>
            <a:ext cx="3352800" cy="6858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2">
                    <a:lumMod val="75000"/>
                  </a:schemeClr>
                </a:solidFill>
              </a:rPr>
              <a:t>KHÔNG NÊN</a:t>
            </a:r>
          </a:p>
        </p:txBody>
      </p:sp>
    </p:spTree>
    <p:extLst>
      <p:ext uri="{BB962C8B-B14F-4D97-AF65-F5344CB8AC3E}">
        <p14:creationId xmlns:p14="http://schemas.microsoft.com/office/powerpoint/2010/main" val="95908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570" y="853885"/>
            <a:ext cx="9144000" cy="5190689"/>
          </a:xfrm>
          <a:prstGeom prst="rect">
            <a:avLst/>
          </a:prstGeom>
        </p:spPr>
      </p:pic>
      <p:grpSp>
        <p:nvGrpSpPr>
          <p:cNvPr id="38" name="Group 3">
            <a:extLst>
              <a:ext uri="{FF2B5EF4-FFF2-40B4-BE49-F238E27FC236}">
                <a16:creationId xmlns:a16="http://schemas.microsoft.com/office/drawing/2014/main" id="{339D47E0-5E66-45C2-95F9-7D25FFFD5AF5}"/>
              </a:ext>
            </a:extLst>
          </p:cNvPr>
          <p:cNvGrpSpPr>
            <a:grpSpLocks/>
          </p:cNvGrpSpPr>
          <p:nvPr/>
        </p:nvGrpSpPr>
        <p:grpSpPr bwMode="auto">
          <a:xfrm>
            <a:off x="4046339" y="1447800"/>
            <a:ext cx="6400800" cy="840826"/>
            <a:chOff x="0" y="54"/>
            <a:chExt cx="4354" cy="453"/>
          </a:xfrm>
        </p:grpSpPr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91B6904A-12D3-4BCE-9A24-F6A1C07AD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35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2" name="Rectangle 8">
              <a:extLst>
                <a:ext uri="{FF2B5EF4-FFF2-40B4-BE49-F238E27FC236}">
                  <a16:creationId xmlns:a16="http://schemas.microsoft.com/office/drawing/2014/main" id="{6476F576-7D39-4513-8CC3-1042929B2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4"/>
              <a:ext cx="3789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None/>
              </a:pPr>
              <a:r>
                <a:rPr lang="en-US" sz="2800"/>
                <a:t>Xịt một bên mũi khoảng 3 lần bằng bình xịt mũi</a:t>
              </a:r>
              <a:endParaRPr lang="zh-CN" altLang="en-US" sz="2800" b="1" dirty="0">
                <a:solidFill>
                  <a:srgbClr val="ED8F9B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45" name="Group 10">
            <a:extLst>
              <a:ext uri="{FF2B5EF4-FFF2-40B4-BE49-F238E27FC236}">
                <a16:creationId xmlns:a16="http://schemas.microsoft.com/office/drawing/2014/main" id="{3A0C160D-D926-420A-A7E5-FB7FCCBE83C1}"/>
              </a:ext>
            </a:extLst>
          </p:cNvPr>
          <p:cNvGrpSpPr>
            <a:grpSpLocks/>
          </p:cNvGrpSpPr>
          <p:nvPr/>
        </p:nvGrpSpPr>
        <p:grpSpPr bwMode="auto">
          <a:xfrm>
            <a:off x="4724400" y="2669505"/>
            <a:ext cx="5936170" cy="1973289"/>
            <a:chOff x="0" y="54"/>
            <a:chExt cx="4354" cy="634"/>
          </a:xfrm>
        </p:grpSpPr>
        <p:sp>
          <p:nvSpPr>
            <p:cNvPr id="46" name="Rectangle 5">
              <a:extLst>
                <a:ext uri="{FF2B5EF4-FFF2-40B4-BE49-F238E27FC236}">
                  <a16:creationId xmlns:a16="http://schemas.microsoft.com/office/drawing/2014/main" id="{84CF7465-7903-4486-AC31-E94CCB83A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350" dirty="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49" name="Rectangle 8">
              <a:extLst>
                <a:ext uri="{FF2B5EF4-FFF2-40B4-BE49-F238E27FC236}">
                  <a16:creationId xmlns:a16="http://schemas.microsoft.com/office/drawing/2014/main" id="{54605DE0-5AC1-4AC8-AC32-E12B8F75C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" y="54"/>
              <a:ext cx="420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None/>
              </a:pPr>
              <a:r>
                <a:rPr lang="en-US" sz="2800">
                  <a:solidFill>
                    <a:schemeClr val="accent2">
                      <a:lumMod val="75000"/>
                    </a:schemeClr>
                  </a:solidFill>
                </a:rPr>
                <a:t>Bịt bên mũi còn lại để hỉ mũi nhẹ nhàng đối với bên mũi vừa xịt, dùng khăn giấy sạch để lau mũi.</a:t>
              </a:r>
              <a:endParaRPr lang="zh-CN" altLang="en-US" sz="2800" b="1" dirty="0">
                <a:solidFill>
                  <a:schemeClr val="accent2">
                    <a:lumMod val="75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50" name="AutoShape 9">
              <a:extLst>
                <a:ext uri="{FF2B5EF4-FFF2-40B4-BE49-F238E27FC236}">
                  <a16:creationId xmlns:a16="http://schemas.microsoft.com/office/drawing/2014/main" id="{76357B54-6829-45D2-BC2D-CF96A338E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507"/>
              <a:ext cx="4354" cy="181"/>
            </a:xfrm>
            <a:custGeom>
              <a:avLst/>
              <a:gdLst>
                <a:gd name="T0" fmla="*/ 0 w 21600"/>
                <a:gd name="T1" fmla="*/ 0 h 21600"/>
                <a:gd name="T2" fmla="*/ 216 w 21600"/>
                <a:gd name="T3" fmla="*/ 181 h 21600"/>
                <a:gd name="T4" fmla="*/ 4138 w 21600"/>
                <a:gd name="T5" fmla="*/ 181 h 21600"/>
                <a:gd name="T6" fmla="*/ 435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337 w 21600"/>
                <a:gd name="T13" fmla="*/ 2387 h 21600"/>
                <a:gd name="T14" fmla="*/ 19263 w 21600"/>
                <a:gd name="T15" fmla="*/ 1921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1072" y="21600"/>
                  </a:lnTo>
                  <a:lnTo>
                    <a:pt x="20528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350"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grpSp>
        <p:nvGrpSpPr>
          <p:cNvPr id="52" name="Group 17">
            <a:extLst>
              <a:ext uri="{FF2B5EF4-FFF2-40B4-BE49-F238E27FC236}">
                <a16:creationId xmlns:a16="http://schemas.microsoft.com/office/drawing/2014/main" id="{629669E4-668D-4D4A-9B25-BAB00AAC4511}"/>
              </a:ext>
            </a:extLst>
          </p:cNvPr>
          <p:cNvGrpSpPr>
            <a:grpSpLocks/>
          </p:cNvGrpSpPr>
          <p:nvPr/>
        </p:nvGrpSpPr>
        <p:grpSpPr bwMode="auto">
          <a:xfrm>
            <a:off x="4974555" y="4742209"/>
            <a:ext cx="5686015" cy="1152853"/>
            <a:chOff x="0" y="54"/>
            <a:chExt cx="4354" cy="453"/>
          </a:xfrm>
        </p:grpSpPr>
        <p:sp>
          <p:nvSpPr>
            <p:cNvPr id="53" name="Rectangle 5">
              <a:extLst>
                <a:ext uri="{FF2B5EF4-FFF2-40B4-BE49-F238E27FC236}">
                  <a16:creationId xmlns:a16="http://schemas.microsoft.com/office/drawing/2014/main" id="{28DA9A20-1B0C-403F-B606-59D1EDE07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4"/>
              <a:ext cx="4354" cy="45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CN" altLang="en-US" sz="1350" dirty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  <p:sp>
          <p:nvSpPr>
            <p:cNvPr id="56" name="Rectangle 8">
              <a:extLst>
                <a:ext uri="{FF2B5EF4-FFF2-40B4-BE49-F238E27FC236}">
                  <a16:creationId xmlns:a16="http://schemas.microsoft.com/office/drawing/2014/main" id="{1DAA6697-99F3-493B-B95C-BEA375506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63"/>
              <a:ext cx="4264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" panose="05000000000000000000" pitchFamily="2" charset="2"/>
                <a:buChar char="n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hlink"/>
                </a:buClr>
                <a:buFont typeface="Wingdings" panose="05000000000000000000" pitchFamily="2" charset="2"/>
                <a:buChar char="n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ClrTx/>
                <a:buNone/>
              </a:pPr>
              <a:r>
                <a:rPr lang="vi-VN" sz="2800">
                  <a:solidFill>
                    <a:srgbClr val="7030A0"/>
                  </a:solidFill>
                </a:rPr>
                <a:t>Lặp lại các bước trên với bên mũi còn lại.</a:t>
              </a:r>
              <a:endParaRPr lang="zh-CN" altLang="en-US" sz="2800" b="1" dirty="0">
                <a:solidFill>
                  <a:srgbClr val="7030A0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59" name="TextBox 146">
            <a:extLst>
              <a:ext uri="{FF2B5EF4-FFF2-40B4-BE49-F238E27FC236}">
                <a16:creationId xmlns:a16="http://schemas.microsoft.com/office/drawing/2014/main" id="{0B5A9A30-EC1C-4371-B043-E69E6C218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906" y="164953"/>
            <a:ext cx="55197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4400" b="1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ea typeface="隶书" panose="02010509060101010101" pitchFamily="49" charset="-122"/>
                <a:cs typeface="Arial-SGK-TV" pitchFamily="2" charset="0"/>
              </a:rPr>
              <a:t>Cách vệ sinh mũi</a:t>
            </a:r>
            <a:endParaRPr lang="zh-CN" altLang="en-US" sz="4400" b="1" dirty="0">
              <a:solidFill>
                <a:schemeClr val="accent2">
                  <a:lumMod val="75000"/>
                </a:schemeClr>
              </a:solidFill>
              <a:latin typeface="Arial-SGK-TV" pitchFamily="2" charset="0"/>
              <a:ea typeface="隶书" panose="02010509060101010101" pitchFamily="49" charset="-122"/>
              <a:cs typeface="Arial-SGK-TV" pitchFamily="2" charset="0"/>
            </a:endParaRPr>
          </a:p>
        </p:txBody>
      </p:sp>
      <p:pic>
        <p:nvPicPr>
          <p:cNvPr id="1026" name="Picture 2" descr="Viêm mũi, chảy mũi xanh tái đi tái lại có phải bị viêm mũi dị ứng không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85" y="2288626"/>
            <a:ext cx="3013614" cy="304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43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ướng dẫn vệ sinh lưỡi đúng các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400" y="1219200"/>
            <a:ext cx="6972300" cy="4648200"/>
          </a:xfrm>
          <a:prstGeom prst="rect">
            <a:avLst/>
          </a:prstGeom>
        </p:spPr>
      </p:pic>
      <p:sp>
        <p:nvSpPr>
          <p:cNvPr id="6" name="TextBox 146">
            <a:extLst>
              <a:ext uri="{FF2B5EF4-FFF2-40B4-BE49-F238E27FC236}">
                <a16:creationId xmlns:a16="http://schemas.microsoft.com/office/drawing/2014/main" id="{0B5A9A30-EC1C-4371-B043-E69E6C218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04801"/>
            <a:ext cx="55197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4400" b="1">
                <a:solidFill>
                  <a:schemeClr val="accent2">
                    <a:lumMod val="75000"/>
                  </a:schemeClr>
                </a:solidFill>
                <a:latin typeface="Arial-SGK-TV" pitchFamily="2" charset="0"/>
                <a:ea typeface="隶书" panose="02010509060101010101" pitchFamily="49" charset="-122"/>
                <a:cs typeface="Arial-SGK-TV" pitchFamily="2" charset="0"/>
              </a:rPr>
              <a:t>Cách vệ sinh lưỡi </a:t>
            </a:r>
            <a:endParaRPr lang="zh-CN" altLang="en-US" sz="4400" b="1" dirty="0">
              <a:solidFill>
                <a:schemeClr val="accent2">
                  <a:lumMod val="75000"/>
                </a:schemeClr>
              </a:solidFill>
              <a:latin typeface="Arial-SGK-TV" pitchFamily="2" charset="0"/>
              <a:ea typeface="隶书" panose="02010509060101010101" pitchFamily="49" charset="-122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5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53885"/>
            <a:ext cx="7931300" cy="51906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262" y="1520036"/>
            <a:ext cx="5224438" cy="2953263"/>
          </a:xfrm>
          <a:prstGeom prst="rect">
            <a:avLst/>
          </a:prstGeom>
        </p:spPr>
      </p:pic>
      <p:sp>
        <p:nvSpPr>
          <p:cNvPr id="28" name="Rectangle 8">
            <a:extLst>
              <a:ext uri="{FF2B5EF4-FFF2-40B4-BE49-F238E27FC236}">
                <a16:creationId xmlns:a16="http://schemas.microsoft.com/office/drawing/2014/main" id="{B9892C55-6C7D-4877-A10F-6217439B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4797" y="2753779"/>
            <a:ext cx="3367719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4050" b="1">
                <a:solidFill>
                  <a:srgbClr val="7030A0"/>
                </a:solidFill>
                <a:latin typeface="Arial-SGK-TV" pitchFamily="2" charset="0"/>
                <a:ea typeface="隶书" panose="02010509060101010101" pitchFamily="49" charset="-122"/>
                <a:cs typeface="Arial-SGK-TV" pitchFamily="2" charset="0"/>
              </a:rPr>
              <a:t>VẬN DỤNG</a:t>
            </a:r>
            <a:endParaRPr lang="zh-CN" altLang="en-US" sz="4050" b="1" dirty="0">
              <a:solidFill>
                <a:srgbClr val="7030A0"/>
              </a:solidFill>
              <a:latin typeface="Arial-SGK-TV" pitchFamily="2" charset="0"/>
              <a:ea typeface="隶书" panose="02010509060101010101" pitchFamily="49" charset="-122"/>
              <a:cs typeface="Arial-SGK-TV" pitchFamily="2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B2DE9B1-C7DA-46D3-94EC-17D7CF0C5B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930" y="2581093"/>
            <a:ext cx="3977638" cy="25897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24200" y="4038600"/>
            <a:ext cx="164006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C000"/>
                </a:solidFill>
              </a:rPr>
              <a:t>TNXH</a:t>
            </a:r>
          </a:p>
        </p:txBody>
      </p:sp>
    </p:spTree>
    <p:extLst>
      <p:ext uri="{BB962C8B-B14F-4D97-AF65-F5344CB8AC3E}">
        <p14:creationId xmlns:p14="http://schemas.microsoft.com/office/powerpoint/2010/main" val="142269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2D8331-B6E5-4A19-9E8C-B3B6C9B81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093" y="1556509"/>
            <a:ext cx="4538704" cy="30999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560911-B51B-4FAF-A0CB-6BFE760C7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1981201"/>
            <a:ext cx="3893605" cy="29392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9DEE25-4ECC-4430-A692-4E493E7065F2}"/>
              </a:ext>
            </a:extLst>
          </p:cNvPr>
          <p:cNvSpPr txBox="1"/>
          <p:nvPr/>
        </p:nvSpPr>
        <p:spPr>
          <a:xfrm>
            <a:off x="2209801" y="629297"/>
            <a:ext cx="80849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 ngày, em và người thân đã làm gì để bảo vệ mũi, lưỡi và da?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22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130" y="-280752"/>
            <a:ext cx="12766130" cy="77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00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38" y="1529968"/>
            <a:ext cx="10108044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99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2947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5372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92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2438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thể</a:t>
            </a:r>
          </a:p>
          <a:p>
            <a:pPr algn="ctr">
              <a:defRPr/>
            </a:pPr>
            <a:r>
              <a:rPr lang="en-US" sz="3600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3)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990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/>
      <p:bldP spid="1075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53885"/>
            <a:ext cx="7931300" cy="51906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262" y="1520036"/>
            <a:ext cx="5224438" cy="2953263"/>
          </a:xfrm>
          <a:prstGeom prst="rect">
            <a:avLst/>
          </a:prstGeom>
        </p:spPr>
      </p:pic>
      <p:sp>
        <p:nvSpPr>
          <p:cNvPr id="28" name="Rectangle 8">
            <a:extLst>
              <a:ext uri="{FF2B5EF4-FFF2-40B4-BE49-F238E27FC236}">
                <a16:creationId xmlns:a16="http://schemas.microsoft.com/office/drawing/2014/main" id="{B9892C55-6C7D-4877-A10F-6217439B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481" y="2590801"/>
            <a:ext cx="3443919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4050" b="1">
                <a:solidFill>
                  <a:srgbClr val="7030A0"/>
                </a:solidFill>
                <a:latin typeface="Arial-SGK-TV" pitchFamily="2" charset="0"/>
                <a:ea typeface="隶书" panose="02010509060101010101" pitchFamily="49" charset="-122"/>
                <a:cs typeface="Arial-SGK-TV" pitchFamily="2" charset="0"/>
              </a:rPr>
              <a:t>KHỞI ĐỘNG</a:t>
            </a:r>
            <a:endParaRPr lang="zh-CN" altLang="en-US" sz="4050" b="1" dirty="0">
              <a:solidFill>
                <a:srgbClr val="7030A0"/>
              </a:solidFill>
              <a:latin typeface="Arial-SGK-TV" pitchFamily="2" charset="0"/>
              <a:ea typeface="隶书" panose="02010509060101010101" pitchFamily="49" charset="-122"/>
              <a:cs typeface="Arial-SGK-TV" pitchFamily="2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B2DE9B1-C7DA-46D3-94EC-17D7CF0C5B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94" y="2363269"/>
            <a:ext cx="4264010" cy="27761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62200" y="3973573"/>
            <a:ext cx="1905000" cy="6746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C000"/>
                </a:solidFill>
              </a:rPr>
              <a:t>TNXH</a:t>
            </a:r>
          </a:p>
        </p:txBody>
      </p:sp>
      <p:pic>
        <p:nvPicPr>
          <p:cNvPr id="7" name="图片 18">
            <a:extLst>
              <a:ext uri="{FF2B5EF4-FFF2-40B4-BE49-F238E27FC236}">
                <a16:creationId xmlns:a16="http://schemas.microsoft.com/office/drawing/2014/main" id="{16F2AD78-7202-4666-BCBE-94F6153DED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51" y="-138721"/>
            <a:ext cx="8686799" cy="174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3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53885"/>
            <a:ext cx="7931300" cy="51906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262" y="1520036"/>
            <a:ext cx="5224438" cy="2953263"/>
          </a:xfrm>
          <a:prstGeom prst="rect">
            <a:avLst/>
          </a:prstGeom>
        </p:spPr>
      </p:pic>
      <p:sp>
        <p:nvSpPr>
          <p:cNvPr id="28" name="Rectangle 8">
            <a:extLst>
              <a:ext uri="{FF2B5EF4-FFF2-40B4-BE49-F238E27FC236}">
                <a16:creationId xmlns:a16="http://schemas.microsoft.com/office/drawing/2014/main" id="{B9892C55-6C7D-4877-A10F-6217439B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481" y="2590801"/>
            <a:ext cx="30480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4050" b="1">
                <a:solidFill>
                  <a:srgbClr val="7030A0"/>
                </a:solidFill>
                <a:latin typeface="Arial-SGK-TV" pitchFamily="2" charset="0"/>
                <a:ea typeface="隶书" panose="02010509060101010101" pitchFamily="49" charset="-122"/>
                <a:cs typeface="Arial-SGK-TV" pitchFamily="2" charset="0"/>
              </a:rPr>
              <a:t>KHÁM PHÁ</a:t>
            </a:r>
            <a:endParaRPr lang="zh-CN" altLang="en-US" sz="4050" b="1" dirty="0">
              <a:solidFill>
                <a:srgbClr val="7030A0"/>
              </a:solidFill>
              <a:latin typeface="Arial-SGK-TV" pitchFamily="2" charset="0"/>
              <a:ea typeface="隶书" panose="02010509060101010101" pitchFamily="49" charset="-122"/>
              <a:cs typeface="Arial-SGK-TV" pitchFamily="2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B2DE9B1-C7DA-46D3-94EC-17D7CF0C5B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735" y="2477078"/>
            <a:ext cx="4272730" cy="27818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9400" y="4040808"/>
            <a:ext cx="1828800" cy="683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C000"/>
                </a:solidFill>
              </a:rPr>
              <a:t>TNXH</a:t>
            </a:r>
          </a:p>
        </p:txBody>
      </p:sp>
    </p:spTree>
    <p:extLst>
      <p:ext uri="{BB962C8B-B14F-4D97-AF65-F5344CB8AC3E}">
        <p14:creationId xmlns:p14="http://schemas.microsoft.com/office/powerpoint/2010/main" val="1065972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3BD0-40CD-4593-811F-898C66471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637" y="638610"/>
            <a:ext cx="2514600" cy="29690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D3E95-31D0-468E-9548-5C2878DAA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811" y="685800"/>
            <a:ext cx="2028610" cy="29146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9382A7-327E-49B1-9463-869CBCB64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404" y="3423634"/>
            <a:ext cx="2861223" cy="27689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9B784B-ED14-46BE-A86E-46DA29302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505" y="3600440"/>
            <a:ext cx="2861223" cy="263868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CE0B17-5E44-424D-A92C-E5C486161EF3}"/>
              </a:ext>
            </a:extLst>
          </p:cNvPr>
          <p:cNvSpPr txBox="1"/>
          <p:nvPr/>
        </p:nvSpPr>
        <p:spPr>
          <a:xfrm>
            <a:off x="3719424" y="176945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</a:p>
        </p:txBody>
      </p:sp>
    </p:spTree>
    <p:extLst>
      <p:ext uri="{BB962C8B-B14F-4D97-AF65-F5344CB8AC3E}">
        <p14:creationId xmlns:p14="http://schemas.microsoft.com/office/powerpoint/2010/main" val="237376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3BD0-40CD-4593-811F-898C66471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724" y="1488241"/>
            <a:ext cx="3980542" cy="46999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CE0B17-5E44-424D-A92C-E5C486161EF3}"/>
              </a:ext>
            </a:extLst>
          </p:cNvPr>
          <p:cNvSpPr txBox="1"/>
          <p:nvPr/>
        </p:nvSpPr>
        <p:spPr>
          <a:xfrm>
            <a:off x="2680448" y="544435"/>
            <a:ext cx="746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lưỡi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3D3E95-31D0-468E-9548-5C2878DAA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829" y="1488240"/>
            <a:ext cx="4195421" cy="44553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9382A7-327E-49B1-9463-869CBCB64E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1" y="1326914"/>
            <a:ext cx="4951227" cy="4616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9B784B-ED14-46BE-A86E-46DA29302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401" y="1368810"/>
            <a:ext cx="4945365" cy="456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1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3BD0-40CD-4593-811F-898C664714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01246" y="152400"/>
            <a:ext cx="2754630" cy="32524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D3E95-31D0-468E-9548-5C2878DAADB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1729" y="451836"/>
            <a:ext cx="2589072" cy="32819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9382A7-327E-49B1-9463-869CBCB64EC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1" y="3733800"/>
            <a:ext cx="2861223" cy="27689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9B784B-ED14-46BE-A86E-46DA293022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1" y="3886200"/>
            <a:ext cx="2861223" cy="26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806388" y="304800"/>
            <a:ext cx="3182114" cy="1676400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1">
                    <a:lumMod val="50000"/>
                  </a:schemeClr>
                </a:solidFill>
              </a:rPr>
              <a:t>Bệnh về mũi</a:t>
            </a:r>
          </a:p>
        </p:txBody>
      </p:sp>
      <p:pic>
        <p:nvPicPr>
          <p:cNvPr id="2050" name="Picture 2" descr="Phòng Khám Đa Khoa Hồng Cường - Đa Khoa uy tín TP HC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11999" b="46001"/>
          <a:stretch/>
        </p:blipFill>
        <p:spPr bwMode="auto">
          <a:xfrm>
            <a:off x="5584460" y="76200"/>
            <a:ext cx="41148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loud 3"/>
          <p:cNvSpPr/>
          <p:nvPr/>
        </p:nvSpPr>
        <p:spPr>
          <a:xfrm>
            <a:off x="2057401" y="2667000"/>
            <a:ext cx="3195561" cy="15240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accent2">
                    <a:lumMod val="75000"/>
                  </a:schemeClr>
                </a:solidFill>
              </a:rPr>
              <a:t>Bệnh về lưỡi</a:t>
            </a:r>
          </a:p>
        </p:txBody>
      </p:sp>
      <p:pic>
        <p:nvPicPr>
          <p:cNvPr id="2052" name="Picture 4" descr="Nấm Candida miệng (nấm lưỡi) là gì? Triệu chứng và cách điều tr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38400"/>
            <a:ext cx="309172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loud 5"/>
          <p:cNvSpPr/>
          <p:nvPr/>
        </p:nvSpPr>
        <p:spPr>
          <a:xfrm>
            <a:off x="2209801" y="5069861"/>
            <a:ext cx="3195561" cy="15240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</a:rPr>
              <a:t>Bệnh về da</a:t>
            </a:r>
          </a:p>
        </p:txBody>
      </p:sp>
      <p:pic>
        <p:nvPicPr>
          <p:cNvPr id="2054" name="Picture 6" descr="Cảnh giác với bệnh ngoài da ở trẻ 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76800"/>
            <a:ext cx="3064826" cy="191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05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2FD0DED2-E7BF-4F5A-B236-9DCCCDF68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853885"/>
            <a:ext cx="7931300" cy="519068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D458CD-F1CB-48E2-9348-AA316B8229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262" y="1143001"/>
            <a:ext cx="5224438" cy="3330298"/>
          </a:xfrm>
          <a:prstGeom prst="rect">
            <a:avLst/>
          </a:prstGeom>
        </p:spPr>
      </p:pic>
      <p:sp>
        <p:nvSpPr>
          <p:cNvPr id="28" name="Rectangle 8">
            <a:extLst>
              <a:ext uri="{FF2B5EF4-FFF2-40B4-BE49-F238E27FC236}">
                <a16:creationId xmlns:a16="http://schemas.microsoft.com/office/drawing/2014/main" id="{B9892C55-6C7D-4877-A10F-6217439B9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2622" y="2322376"/>
            <a:ext cx="3367719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16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n"/>
              <a:defRPr sz="1400"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华文细黑" panose="0201060004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4050" b="1">
                <a:solidFill>
                  <a:srgbClr val="7030A0"/>
                </a:solidFill>
                <a:latin typeface="Arial-SGK-TV" pitchFamily="2" charset="0"/>
                <a:ea typeface="隶书" panose="02010509060101010101" pitchFamily="49" charset="-122"/>
                <a:cs typeface="Arial-SGK-TV" pitchFamily="2" charset="0"/>
              </a:rPr>
              <a:t>THỰC HÀNH</a:t>
            </a:r>
            <a:endParaRPr lang="zh-CN" altLang="en-US" sz="4050" b="1" dirty="0">
              <a:solidFill>
                <a:srgbClr val="7030A0"/>
              </a:solidFill>
              <a:latin typeface="Arial-SGK-TV" pitchFamily="2" charset="0"/>
              <a:ea typeface="隶书" panose="02010509060101010101" pitchFamily="49" charset="-122"/>
              <a:cs typeface="Arial-SGK-TV" pitchFamily="2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4B2DE9B1-C7DA-46D3-94EC-17D7CF0C5B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62" y="2116262"/>
            <a:ext cx="4094676" cy="26659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10196" y="3657600"/>
            <a:ext cx="1761804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C000"/>
                </a:solidFill>
              </a:rPr>
              <a:t>TNXH</a:t>
            </a:r>
          </a:p>
        </p:txBody>
      </p:sp>
    </p:spTree>
    <p:extLst>
      <p:ext uri="{BB962C8B-B14F-4D97-AF65-F5344CB8AC3E}">
        <p14:creationId xmlns:p14="http://schemas.microsoft.com/office/powerpoint/2010/main" val="2903542459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1524</TotalTime>
  <Words>221</Words>
  <Application>Microsoft Office PowerPoint</Application>
  <PresentationFormat>Widescreen</PresentationFormat>
  <Paragraphs>44</Paragraphs>
  <Slides>19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Arial Black</vt:lpstr>
      <vt:lpstr>Arial-SGK-TV</vt:lpstr>
      <vt:lpstr>Calibri</vt:lpstr>
      <vt:lpstr>Calibri Light</vt:lpstr>
      <vt:lpstr>Georgia</vt:lpstr>
      <vt:lpstr>隶书</vt:lpstr>
      <vt:lpstr>Times New Roman</vt:lpstr>
      <vt:lpstr>Trebuchet MS</vt:lpstr>
      <vt:lpstr>Wingdings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Hong Nhung Nguyen Thi</cp:lastModifiedBy>
  <cp:revision>145</cp:revision>
  <dcterms:created xsi:type="dcterms:W3CDTF">2020-08-08T13:30:12Z</dcterms:created>
  <dcterms:modified xsi:type="dcterms:W3CDTF">2022-03-14T10:32:14Z</dcterms:modified>
</cp:coreProperties>
</file>