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1" r:id="rId2"/>
    <p:sldId id="273" r:id="rId3"/>
    <p:sldId id="275" r:id="rId4"/>
    <p:sldId id="274" r:id="rId5"/>
    <p:sldId id="276" r:id="rId6"/>
    <p:sldId id="257" r:id="rId7"/>
    <p:sldId id="258" r:id="rId8"/>
    <p:sldId id="259" r:id="rId9"/>
    <p:sldId id="264" r:id="rId10"/>
    <p:sldId id="266" r:id="rId11"/>
    <p:sldId id="268" r:id="rId12"/>
    <p:sldId id="272" r:id="rId13"/>
    <p:sldId id="269" r:id="rId14"/>
    <p:sldId id="271" r:id="rId15"/>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AF0"/>
    <a:srgbClr val="EEB8F2"/>
    <a:srgbClr val="F8E2FA"/>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0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GV giới</a:t>
            </a:r>
            <a:r>
              <a:rPr lang="en-US" baseline="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audio" Target="../media/audio2.wav"/><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5"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 y="3333820"/>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0"/>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886" y="1651913"/>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7410103"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93395" y="2015481"/>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72118" y="1511611"/>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2132229" y="2165764"/>
            <a:ext cx="5030572"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TIẾNG VIỆT</a:t>
            </a:r>
          </a:p>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TUẦN: 24</a:t>
            </a:r>
          </a:p>
          <a:p>
            <a:pPr algn="ctr" defTabSz="1459538">
              <a:defRPr/>
            </a:pPr>
            <a:r>
              <a:rPr lang="en-US" altLang="zh-CN" sz="3200" b="1" dirty="0" err="1">
                <a:solidFill>
                  <a:srgbClr val="FF0000"/>
                </a:solidFill>
                <a:latin typeface="Times New Roman" panose="02020603050405020304" pitchFamily="18" charset="0"/>
                <a:cs typeface="Times New Roman" panose="02020603050405020304" pitchFamily="18" charset="0"/>
              </a:rPr>
              <a:t>Bài</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Bác</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trống</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trường</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Tiết</a:t>
            </a:r>
            <a:r>
              <a:rPr lang="en-US" altLang="zh-CN" sz="3200" b="1" dirty="0">
                <a:solidFill>
                  <a:srgbClr val="FF0000"/>
                </a:solidFill>
                <a:latin typeface="Times New Roman" panose="02020603050405020304" pitchFamily="18" charset="0"/>
                <a:cs typeface="Times New Roman" panose="02020603050405020304" pitchFamily="18" charset="0"/>
              </a:rPr>
              <a:t> 3 + 4) </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1" y="-38307"/>
            <a:ext cx="5012714" cy="523220"/>
          </a:xfrm>
          <a:prstGeom prst="rect">
            <a:avLst/>
          </a:prstGeom>
          <a:noFill/>
        </p:spPr>
        <p:txBody>
          <a:bodyPr wrap="square" rtlCol="0">
            <a:spAutoFit/>
          </a:bodyPr>
          <a:lstStyle/>
          <a:p>
            <a:pPr algn="ctr" defTabSz="822533">
              <a:defRPr/>
            </a:pPr>
            <a:r>
              <a:rPr lang="en-US" sz="1400" b="1" dirty="0">
                <a:solidFill>
                  <a:prstClr val="black"/>
                </a:solidFill>
                <a:latin typeface="Times New Roman" pitchFamily="18" charset="0"/>
                <a:cs typeface="Times New Roman" pitchFamily="18" charset="0"/>
              </a:rPr>
              <a:t>PHÒNG GD &amp; ĐT QUẬN LONG BIÊN</a:t>
            </a:r>
          </a:p>
          <a:p>
            <a:pPr algn="ctr" defTabSz="822533">
              <a:defRPr/>
            </a:pPr>
            <a:r>
              <a:rPr lang="en-US" sz="1400" b="1" dirty="0">
                <a:solidFill>
                  <a:prstClr val="black"/>
                </a:solidFill>
                <a:latin typeface="Times New Roman" pitchFamily="18" charset="0"/>
                <a:cs typeface="Times New Roman" pitchFamily="18" charset="0"/>
              </a:rPr>
              <a:t>TRƯỜNG TIỂU HỌC PHÚC LỢI</a:t>
            </a:r>
            <a:endParaRPr lang="vi-VN" sz="1600"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045"/>
            <a:ext cx="1143000" cy="1143000"/>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27031"/>
            <a:ext cx="8451273"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Tìm trong hoặc ngoài bài đọc </a:t>
            </a:r>
            <a:r>
              <a:rPr lang="en-US" sz="2800" b="1" i="1">
                <a:latin typeface="Arial-Rounded" pitchFamily="34" charset="0"/>
                <a:ea typeface="Arial-Rounded" pitchFamily="34" charset="0"/>
                <a:cs typeface="Arial-Rounded" pitchFamily="34" charset="0"/>
              </a:rPr>
              <a:t>Bác trống trường </a:t>
            </a:r>
            <a:r>
              <a:rPr lang="en-US" sz="2800" b="1">
                <a:latin typeface="Arial-Rounded" pitchFamily="34" charset="0"/>
                <a:ea typeface="Arial-Rounded" pitchFamily="34" charset="0"/>
                <a:cs typeface="Arial-Rounded" pitchFamily="34" charset="0"/>
              </a:rPr>
              <a:t>từ ngữ có tiếng chứa vần </a:t>
            </a:r>
            <a:r>
              <a:rPr lang="en-US" sz="2800" b="1" i="1">
                <a:latin typeface="Arial-Rounded" pitchFamily="34" charset="0"/>
                <a:ea typeface="Arial-Rounded" pitchFamily="34" charset="0"/>
                <a:cs typeface="Arial-Rounded" pitchFamily="34" charset="0"/>
              </a:rPr>
              <a:t>ang, an, au, ao</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834318" y="898980"/>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ang</a:t>
            </a:r>
          </a:p>
        </p:txBody>
      </p:sp>
      <p:grpSp>
        <p:nvGrpSpPr>
          <p:cNvPr id="23" name="Group 22"/>
          <p:cNvGrpSpPr/>
          <p:nvPr/>
        </p:nvGrpSpPr>
        <p:grpSpPr>
          <a:xfrm>
            <a:off x="869568" y="1668348"/>
            <a:ext cx="1617841" cy="770435"/>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rot="2148785">
            <a:off x="107916" y="2143031"/>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itchFamily="34" charset="0"/>
                <a:ea typeface="Arial-Rounded" pitchFamily="34" charset="0"/>
                <a:cs typeface="Arial-Rounded" pitchFamily="34" charset="0"/>
              </a:rPr>
              <a:t>bàng</a:t>
            </a:r>
          </a:p>
        </p:txBody>
      </p:sp>
      <p:sp>
        <p:nvSpPr>
          <p:cNvPr id="36" name="Rectangle 35"/>
          <p:cNvSpPr/>
          <p:nvPr/>
        </p:nvSpPr>
        <p:spPr>
          <a:xfrm>
            <a:off x="1171770" y="2456185"/>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cảng</a:t>
            </a:r>
          </a:p>
        </p:txBody>
      </p:sp>
      <p:sp>
        <p:nvSpPr>
          <p:cNvPr id="37" name="Rectangle 36"/>
          <p:cNvSpPr/>
          <p:nvPr/>
        </p:nvSpPr>
        <p:spPr>
          <a:xfrm rot="19920687">
            <a:off x="2275642" y="2197110"/>
            <a:ext cx="1019765"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itchFamily="34" charset="0"/>
                <a:ea typeface="Arial-Rounded" pitchFamily="34" charset="0"/>
                <a:cs typeface="Arial-Rounded" pitchFamily="34" charset="0"/>
              </a:rPr>
              <a:t>hàng</a:t>
            </a:r>
          </a:p>
        </p:txBody>
      </p:sp>
      <p:sp>
        <p:nvSpPr>
          <p:cNvPr id="52" name="Oval 51"/>
          <p:cNvSpPr/>
          <p:nvPr/>
        </p:nvSpPr>
        <p:spPr>
          <a:xfrm>
            <a:off x="4722481" y="88111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an</a:t>
            </a:r>
          </a:p>
        </p:txBody>
      </p:sp>
      <p:grpSp>
        <p:nvGrpSpPr>
          <p:cNvPr id="53" name="Group 52"/>
          <p:cNvGrpSpPr/>
          <p:nvPr/>
        </p:nvGrpSpPr>
        <p:grpSpPr>
          <a:xfrm>
            <a:off x="4757731" y="1650480"/>
            <a:ext cx="1617841" cy="770435"/>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2148785">
            <a:off x="3996079" y="212516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bạn</a:t>
            </a:r>
          </a:p>
        </p:txBody>
      </p:sp>
      <p:sp>
        <p:nvSpPr>
          <p:cNvPr id="58" name="Rectangle 57"/>
          <p:cNvSpPr/>
          <p:nvPr/>
        </p:nvSpPr>
        <p:spPr>
          <a:xfrm>
            <a:off x="5059933" y="243831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lan</a:t>
            </a:r>
          </a:p>
        </p:txBody>
      </p:sp>
      <p:sp>
        <p:nvSpPr>
          <p:cNvPr id="59" name="Rectangle 58"/>
          <p:cNvSpPr/>
          <p:nvPr/>
        </p:nvSpPr>
        <p:spPr>
          <a:xfrm rot="19920687">
            <a:off x="6194505" y="221609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tàn</a:t>
            </a:r>
          </a:p>
        </p:txBody>
      </p:sp>
      <p:sp>
        <p:nvSpPr>
          <p:cNvPr id="60" name="Oval 59"/>
          <p:cNvSpPr/>
          <p:nvPr/>
        </p:nvSpPr>
        <p:spPr>
          <a:xfrm>
            <a:off x="2521559" y="280868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au</a:t>
            </a:r>
          </a:p>
        </p:txBody>
      </p:sp>
      <p:grpSp>
        <p:nvGrpSpPr>
          <p:cNvPr id="61" name="Group 60"/>
          <p:cNvGrpSpPr/>
          <p:nvPr/>
        </p:nvGrpSpPr>
        <p:grpSpPr>
          <a:xfrm>
            <a:off x="2556809" y="3578050"/>
            <a:ext cx="1617841" cy="770435"/>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rot="2148785">
            <a:off x="1795157" y="405273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đau</a:t>
            </a:r>
          </a:p>
        </p:txBody>
      </p:sp>
      <p:sp>
        <p:nvSpPr>
          <p:cNvPr id="66" name="Rectangle 65"/>
          <p:cNvSpPr/>
          <p:nvPr/>
        </p:nvSpPr>
        <p:spPr>
          <a:xfrm>
            <a:off x="2859011" y="436588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lau</a:t>
            </a:r>
          </a:p>
        </p:txBody>
      </p:sp>
      <p:sp>
        <p:nvSpPr>
          <p:cNvPr id="67" name="Rectangle 66"/>
          <p:cNvSpPr/>
          <p:nvPr/>
        </p:nvSpPr>
        <p:spPr>
          <a:xfrm rot="19920687">
            <a:off x="3993583" y="414366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sáu</a:t>
            </a:r>
          </a:p>
        </p:txBody>
      </p:sp>
      <p:sp>
        <p:nvSpPr>
          <p:cNvPr id="68" name="Oval 67"/>
          <p:cNvSpPr/>
          <p:nvPr/>
        </p:nvSpPr>
        <p:spPr>
          <a:xfrm>
            <a:off x="6578046" y="2834013"/>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ao</a:t>
            </a:r>
          </a:p>
        </p:txBody>
      </p:sp>
      <p:grpSp>
        <p:nvGrpSpPr>
          <p:cNvPr id="69" name="Group 68"/>
          <p:cNvGrpSpPr/>
          <p:nvPr/>
        </p:nvGrpSpPr>
        <p:grpSpPr>
          <a:xfrm>
            <a:off x="6613296" y="3603381"/>
            <a:ext cx="1617841" cy="770435"/>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rot="2148785">
            <a:off x="5851644" y="4078064"/>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ao</a:t>
            </a:r>
          </a:p>
        </p:txBody>
      </p:sp>
      <p:sp>
        <p:nvSpPr>
          <p:cNvPr id="74" name="Rectangle 73"/>
          <p:cNvSpPr/>
          <p:nvPr/>
        </p:nvSpPr>
        <p:spPr>
          <a:xfrm>
            <a:off x="6915498" y="4391218"/>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cao</a:t>
            </a:r>
          </a:p>
        </p:txBody>
      </p:sp>
      <p:sp>
        <p:nvSpPr>
          <p:cNvPr id="75" name="Rectangle 74"/>
          <p:cNvSpPr/>
          <p:nvPr/>
        </p:nvSpPr>
        <p:spPr>
          <a:xfrm rot="19920687">
            <a:off x="8050070" y="4168992"/>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đào</a:t>
            </a:r>
          </a:p>
        </p:txBody>
      </p:sp>
    </p:spTree>
    <p:custDataLst>
      <p:tags r:id="rId1"/>
    </p:custDataLst>
    <p:extLst>
      <p:ext uri="{BB962C8B-B14F-4D97-AF65-F5344CB8AC3E}">
        <p14:creationId xmlns:p14="http://schemas.microsoft.com/office/powerpoint/2010/main" val="2182740945"/>
      </p:ext>
    </p:extLst>
  </p:cSld>
  <p:clrMapOvr>
    <a:masterClrMapping/>
  </p:clrMapOvr>
  <mc:AlternateContent xmlns:mc="http://schemas.openxmlformats.org/markup-compatibility/2006" xmlns:p14="http://schemas.microsoft.com/office/powerpoint/2010/main">
    <mc:Choice Requires="p14">
      <p:transition spd="slow" p14:dur="2000" advTm="105498"/>
    </mc:Choice>
    <mc:Fallback xmlns="">
      <p:transition spd="slow" advTm="1054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Đọc và giải câu đố</a:t>
            </a:r>
          </a:p>
        </p:txBody>
      </p:sp>
      <p:sp>
        <p:nvSpPr>
          <p:cNvPr id="5" name="TextBox 4"/>
          <p:cNvSpPr txBox="1"/>
          <p:nvPr/>
        </p:nvSpPr>
        <p:spPr>
          <a:xfrm>
            <a:off x="953984" y="15811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a:latin typeface="Arial-Rounded" pitchFamily="34" charset="0"/>
                <a:ea typeface="Arial-Rounded" pitchFamily="34" charset="0"/>
                <a:cs typeface="Arial-Rounded" pitchFamily="34" charset="0"/>
              </a:rPr>
              <a:t>Ở lớp mặc áo đen, xanh</a:t>
            </a:r>
          </a:p>
          <a:p>
            <a:pPr algn="ctr"/>
            <a:r>
              <a:rPr lang="en-US" sz="3200">
                <a:latin typeface="Arial-Rounded" pitchFamily="34" charset="0"/>
                <a:ea typeface="Arial-Rounded" pitchFamily="34" charset="0"/>
                <a:cs typeface="Arial-Rounded" pitchFamily="34" charset="0"/>
              </a:rPr>
              <a:t>Với anh phấn trắng đã thành bạn thân</a:t>
            </a:r>
          </a:p>
          <a:p>
            <a:pPr algn="r"/>
            <a:r>
              <a:rPr lang="en-US" sz="3200" i="1">
                <a:latin typeface="Arial-Rounded" pitchFamily="34" charset="0"/>
                <a:ea typeface="Arial-Rounded" pitchFamily="34" charset="0"/>
                <a:cs typeface="Arial-Rounded" pitchFamily="34" charset="0"/>
              </a:rPr>
              <a:t>(Là cái gì?)</a:t>
            </a:r>
          </a:p>
        </p:txBody>
      </p:sp>
      <p:sp>
        <p:nvSpPr>
          <p:cNvPr id="6" name="TextBox 5"/>
          <p:cNvSpPr txBox="1"/>
          <p:nvPr/>
        </p:nvSpPr>
        <p:spPr>
          <a:xfrm>
            <a:off x="953984" y="30289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a:latin typeface="Arial-Rounded" pitchFamily="34" charset="0"/>
                <a:ea typeface="Arial-Rounded" pitchFamily="34" charset="0"/>
                <a:cs typeface="Arial-Rounded" pitchFamily="34" charset="0"/>
              </a:rPr>
              <a:t>“Reng… reng” là tiếng của tôi</a:t>
            </a:r>
          </a:p>
          <a:p>
            <a:pPr algn="ctr"/>
            <a:r>
              <a:rPr lang="en-US" sz="3200">
                <a:latin typeface="Arial-Rounded" pitchFamily="34" charset="0"/>
                <a:ea typeface="Arial-Rounded" pitchFamily="34" charset="0"/>
                <a:cs typeface="Arial-Rounded" pitchFamily="34" charset="0"/>
              </a:rPr>
              <a:t>Ra chơi, vào học, tôi thời báo ngay.</a:t>
            </a:r>
          </a:p>
          <a:p>
            <a:pPr algn="r"/>
            <a:r>
              <a:rPr lang="en-US" sz="3200" i="1">
                <a:latin typeface="Arial-Rounded" pitchFamily="34" charset="0"/>
                <a:ea typeface="Arial-Rounded" pitchFamily="34" charset="0"/>
                <a:cs typeface="Arial-Rounded" pitchFamily="34" charset="0"/>
              </a:rPr>
              <a:t>(Là cái gì?)</a:t>
            </a:r>
          </a:p>
        </p:txBody>
      </p:sp>
    </p:spTree>
    <p:extLst>
      <p:ext uri="{BB962C8B-B14F-4D97-AF65-F5344CB8AC3E}">
        <p14:creationId xmlns:p14="http://schemas.microsoft.com/office/powerpoint/2010/main" val="2735251847"/>
      </p:ext>
    </p:extLst>
  </p:cSld>
  <p:clrMapOvr>
    <a:masterClrMapping/>
  </p:clrMapOvr>
  <mc:AlternateContent xmlns:mc="http://schemas.openxmlformats.org/markup-compatibility/2006" xmlns:p14="http://schemas.microsoft.com/office/powerpoint/2010/main">
    <mc:Choice Requires="p14">
      <p:transition spd="slow" p14:dur="2000" advTm="73315"/>
    </mc:Choice>
    <mc:Fallback xmlns="">
      <p:transition spd="slow" advTm="733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819150"/>
            <a:ext cx="7162800" cy="1569660"/>
          </a:xfrm>
          <a:prstGeom prst="rect">
            <a:avLst/>
          </a:prstGeom>
          <a:noFill/>
        </p:spPr>
        <p:txBody>
          <a:bodyPr wrap="square" rtlCol="0">
            <a:spAutoFit/>
          </a:bodyPr>
          <a:lstStyle/>
          <a:p>
            <a:pPr algn="ctr"/>
            <a:r>
              <a:rPr lang="en-US" sz="3200" b="1">
                <a:solidFill>
                  <a:schemeClr val="bg1"/>
                </a:solidFill>
                <a:latin typeface="Arial-Rounded" pitchFamily="34" charset="0"/>
                <a:ea typeface="Arial-Rounded" pitchFamily="34" charset="0"/>
                <a:cs typeface="Arial-Rounded" pitchFamily="34" charset="0"/>
              </a:rPr>
              <a:t>Dặn dò:</a:t>
            </a:r>
          </a:p>
          <a:p>
            <a:pPr algn="just"/>
            <a:r>
              <a:rPr lang="en-US" sz="3200" b="1">
                <a:solidFill>
                  <a:schemeClr val="bg1"/>
                </a:solidFill>
                <a:latin typeface="Arial-Rounded" pitchFamily="34" charset="0"/>
                <a:ea typeface="Arial-Rounded" pitchFamily="34" charset="0"/>
                <a:cs typeface="Arial-Rounded" pitchFamily="34" charset="0"/>
              </a:rPr>
              <a:t>+ Xem lại bài trang  56 đến trang 59</a:t>
            </a:r>
          </a:p>
          <a:p>
            <a:pPr algn="just"/>
            <a:r>
              <a:rPr lang="en-US" sz="3200" b="1">
                <a:solidFill>
                  <a:schemeClr val="bg1"/>
                </a:solidFill>
                <a:latin typeface="Arial-Rounded" pitchFamily="34" charset="0"/>
                <a:ea typeface="Arial-Rounded" pitchFamily="34" charset="0"/>
                <a:cs typeface="Arial-Rounded" pitchFamily="34" charset="0"/>
              </a:rPr>
              <a:t>+ Xem bài </a:t>
            </a:r>
            <a:r>
              <a:rPr lang="en-US" sz="3200" b="1" i="1">
                <a:solidFill>
                  <a:schemeClr val="bg1"/>
                </a:solidFill>
                <a:latin typeface="Arial-Rounded" pitchFamily="34" charset="0"/>
                <a:ea typeface="Arial-Rounded" pitchFamily="34" charset="0"/>
                <a:cs typeface="Arial-Rounded" pitchFamily="34" charset="0"/>
              </a:rPr>
              <a:t>Giờ ra chơi </a:t>
            </a:r>
            <a:r>
              <a:rPr lang="en-US" sz="3200" b="1">
                <a:solidFill>
                  <a:schemeClr val="bg1"/>
                </a:solidFill>
                <a:latin typeface="Arial-Rounded" pitchFamily="34" charset="0"/>
                <a:ea typeface="Arial-Rounded" pitchFamily="34" charset="0"/>
                <a:cs typeface="Arial-Rounded" pitchFamily="34" charset="0"/>
              </a:rPr>
              <a:t>(trang 60 + 61)</a:t>
            </a:r>
          </a:p>
        </p:txBody>
      </p:sp>
    </p:spTree>
    <p:extLst>
      <p:ext uri="{BB962C8B-B14F-4D97-AF65-F5344CB8AC3E}">
        <p14:creationId xmlns:p14="http://schemas.microsoft.com/office/powerpoint/2010/main" val="3388511438"/>
      </p:ext>
    </p:extLst>
  </p:cSld>
  <p:clrMapOvr>
    <a:masterClrMapping/>
  </p:clrMapOvr>
  <mc:AlternateContent xmlns:mc="http://schemas.openxmlformats.org/markup-compatibility/2006" xmlns:p14="http://schemas.microsoft.com/office/powerpoint/2010/main">
    <mc:Choice Requires="p14">
      <p:transition spd="slow" p14:dur="2000" advTm="25928"/>
    </mc:Choice>
    <mc:Fallback xmlns="">
      <p:transition spd="slow" advTm="259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598" y="-210564"/>
            <a:ext cx="9574598" cy="5816088"/>
          </a:xfrm>
          <a:prstGeom prst="rect">
            <a:avLst/>
          </a:prstGeom>
        </p:spPr>
      </p:pic>
    </p:spTree>
    <p:extLst>
      <p:ext uri="{BB962C8B-B14F-4D97-AF65-F5344CB8AC3E}">
        <p14:creationId xmlns:p14="http://schemas.microsoft.com/office/powerpoint/2010/main" val="367420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3"/>
          <a:stretch>
            <a:fillRect/>
          </a:stretch>
        </p:blipFill>
        <p:spPr>
          <a:xfrm>
            <a:off x="1170104" y="1147477"/>
            <a:ext cx="7581033" cy="2208467"/>
          </a:xfrm>
          <a:prstGeom prst="rect">
            <a:avLst/>
          </a:prstGeom>
        </p:spPr>
      </p:pic>
    </p:spTree>
    <p:extLst>
      <p:ext uri="{BB962C8B-B14F-4D97-AF65-F5344CB8AC3E}">
        <p14:creationId xmlns:p14="http://schemas.microsoft.com/office/powerpoint/2010/main" val="379509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vi-VN" dirty="0">
                <a:latin typeface="Arial-Rounded" pitchFamily="34" charset="0"/>
                <a:ea typeface="Arial-Rounded" pitchFamily="34" charset="0"/>
                <a:cs typeface="Arial-Rounded" pitchFamily="34" charset="0"/>
              </a:rPr>
              <a:t>K</a:t>
            </a:r>
            <a:r>
              <a:rPr lang="en-US" dirty="0" err="1">
                <a:latin typeface="Arial-Rounded" pitchFamily="34" charset="0"/>
                <a:ea typeface="Arial-Rounded" pitchFamily="34" charset="0"/>
                <a:cs typeface="Arial-Rounded" pitchFamily="34" charset="0"/>
              </a:rPr>
              <a:t>hởi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động</a:t>
            </a:r>
            <a:endParaRPr lang="en-US"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mc:AlternateContent xmlns:mc="http://schemas.openxmlformats.org/markup-compatibility/2006" xmlns:p14="http://schemas.microsoft.com/office/powerpoint/2010/main">
    <mc:Choice Requires="p14">
      <p:transition spd="slow" p14:dur="2000" advTm="19048"/>
    </mc:Choice>
    <mc:Fallback xmlns="">
      <p:transition spd="slow" advTm="1904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198" y="1389969"/>
            <a:ext cx="6856536" cy="609600"/>
          </a:xfrm>
          <a:solidFill>
            <a:srgbClr val="F8E2FA"/>
          </a:solidFill>
          <a:ln>
            <a:solidFill>
              <a:schemeClr val="tx1"/>
            </a:solidFill>
          </a:ln>
        </p:spPr>
        <p:txBody>
          <a:bodyPr>
            <a:noAutofit/>
          </a:bodyPr>
          <a:lstStyle/>
          <a:p>
            <a:pPr algn="just"/>
            <a:r>
              <a:rPr lang="en-US" sz="2800">
                <a:latin typeface="Arial-Rounded" pitchFamily="34" charset="0"/>
                <a:ea typeface="Arial-Rounded" pitchFamily="34" charset="0"/>
                <a:cs typeface="Arial-Rounded" pitchFamily="34" charset="0"/>
              </a:rPr>
              <a:t>Em hãy đọc đoạn 2 bài </a:t>
            </a:r>
            <a:r>
              <a:rPr lang="en-US" sz="2800" i="1">
                <a:latin typeface="Arial-Rounded" pitchFamily="34" charset="0"/>
                <a:ea typeface="Arial-Rounded" pitchFamily="34" charset="0"/>
                <a:cs typeface="Arial-Rounded" pitchFamily="34" charset="0"/>
              </a:rPr>
              <a:t>Bác trống trường</a:t>
            </a:r>
            <a:endParaRPr lang="en-US" sz="28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6776" y="1136763"/>
            <a:ext cx="92419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0999" y="2536601"/>
            <a:ext cx="927099"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48660" y="1365550"/>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3740" y="3936616"/>
            <a:ext cx="701616" cy="63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363516" y="2421867"/>
            <a:ext cx="683921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Em hãy kể một vật có thể thay thế cho trống trường để giúp học sinh vào lớp đúng giờ.</a:t>
            </a:r>
          </a:p>
        </p:txBody>
      </p:sp>
      <p:sp>
        <p:nvSpPr>
          <p:cNvPr id="14" name="Title 1"/>
          <p:cNvSpPr txBox="1">
            <a:spLocks/>
          </p:cNvSpPr>
          <p:nvPr/>
        </p:nvSpPr>
        <p:spPr>
          <a:xfrm>
            <a:off x="1335807" y="3867150"/>
            <a:ext cx="686692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Hằng ngày, trống giúp học sinh việc gì?</a:t>
            </a:r>
          </a:p>
        </p:txBody>
      </p:sp>
      <p:grpSp>
        <p:nvGrpSpPr>
          <p:cNvPr id="5" name="Group 4"/>
          <p:cNvGrpSpPr/>
          <p:nvPr/>
        </p:nvGrpSpPr>
        <p:grpSpPr>
          <a:xfrm>
            <a:off x="4158962" y="1291353"/>
            <a:ext cx="1814945" cy="864158"/>
            <a:chOff x="4343400" y="1268839"/>
            <a:chExt cx="1814945" cy="864158"/>
          </a:xfrm>
        </p:grpSpPr>
        <p:pic>
          <p:nvPicPr>
            <p:cNvPr id="1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3657600" y="2421867"/>
            <a:ext cx="2715490" cy="894475"/>
            <a:chOff x="4343400" y="1238522"/>
            <a:chExt cx="2715490" cy="894475"/>
          </a:xfrm>
        </p:grpSpPr>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490" y="1238522"/>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0" b="89669" l="9917" r="89669"/>
                    </a14:imgEffect>
                  </a14:imgLayer>
                </a14:imgProps>
              </a:ext>
              <a:ext uri="{28A0092B-C50C-407E-A947-70E740481C1C}">
                <a14:useLocalDpi xmlns:a14="http://schemas.microsoft.com/office/drawing/2010/main" val="0"/>
              </a:ext>
            </a:extLst>
          </a:blip>
          <a:stretch>
            <a:fillRect/>
          </a:stretch>
        </p:blipFill>
        <p:spPr>
          <a:xfrm>
            <a:off x="4258541" y="3867150"/>
            <a:ext cx="930851" cy="1005320"/>
          </a:xfrm>
          <a:prstGeom prst="rect">
            <a:avLst/>
          </a:prstGeom>
        </p:spPr>
      </p:pic>
      <p:pic>
        <p:nvPicPr>
          <p:cNvPr id="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25779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40344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9532"/>
      </p:ext>
    </p:extLst>
  </p:cSld>
  <p:clrMapOvr>
    <a:masterClrMapping/>
  </p:clrMapOvr>
  <mc:AlternateContent xmlns:mc="http://schemas.openxmlformats.org/markup-compatibility/2006" xmlns:p14="http://schemas.microsoft.com/office/powerpoint/2010/main">
    <mc:Choice Requires="p14">
      <p:transition spd="slow" p14:dur="2000" advTm="82162"/>
    </mc:Choice>
    <mc:Fallback xmlns="">
      <p:transition spd="slow" advTm="8216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childTnLst>
              </p:cTn>
              <p:nextCondLst>
                <p:cond evt="onClick" delay="0">
                  <p:tgtEl>
                    <p:spTgt spid="4110"/>
                  </p:tgtEl>
                </p:cond>
              </p:nextCondLst>
            </p:seq>
            <p:seq concurrent="1" nextAc="seek">
              <p:cTn id="35" restart="whenNotActive" fill="hold" evtFilter="cancelBubble" nodeType="interactiveSeq">
                <p:stCondLst>
                  <p:cond evt="onClick" delay="0">
                    <p:tgtEl>
                      <p:spTgt spid="410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4107"/>
                                        </p:tgtEl>
                                        <p:attrNameLst>
                                          <p:attrName>r</p:attrName>
                                        </p:attrNameLst>
                                      </p:cBhvr>
                                    </p:animRot>
                                    <p:animRot by="-240000">
                                      <p:cBhvr>
                                        <p:cTn id="40" dur="200" fill="hold">
                                          <p:stCondLst>
                                            <p:cond delay="200"/>
                                          </p:stCondLst>
                                        </p:cTn>
                                        <p:tgtEl>
                                          <p:spTgt spid="4107"/>
                                        </p:tgtEl>
                                        <p:attrNameLst>
                                          <p:attrName>r</p:attrName>
                                        </p:attrNameLst>
                                      </p:cBhvr>
                                    </p:animRot>
                                    <p:animRot by="240000">
                                      <p:cBhvr>
                                        <p:cTn id="41" dur="200" fill="hold">
                                          <p:stCondLst>
                                            <p:cond delay="400"/>
                                          </p:stCondLst>
                                        </p:cTn>
                                        <p:tgtEl>
                                          <p:spTgt spid="4107"/>
                                        </p:tgtEl>
                                        <p:attrNameLst>
                                          <p:attrName>r</p:attrName>
                                        </p:attrNameLst>
                                      </p:cBhvr>
                                    </p:animRot>
                                    <p:animRot by="-240000">
                                      <p:cBhvr>
                                        <p:cTn id="42" dur="200" fill="hold">
                                          <p:stCondLst>
                                            <p:cond delay="600"/>
                                          </p:stCondLst>
                                        </p:cTn>
                                        <p:tgtEl>
                                          <p:spTgt spid="4107"/>
                                        </p:tgtEl>
                                        <p:attrNameLst>
                                          <p:attrName>r</p:attrName>
                                        </p:attrNameLst>
                                      </p:cBhvr>
                                    </p:animRot>
                                    <p:animRot by="120000">
                                      <p:cBhvr>
                                        <p:cTn id="43" dur="200" fill="hold">
                                          <p:stCondLst>
                                            <p:cond delay="800"/>
                                          </p:stCondLst>
                                        </p:cTn>
                                        <p:tgtEl>
                                          <p:spTgt spid="4107"/>
                                        </p:tgtEl>
                                        <p:attrNameLst>
                                          <p:attrName>r</p:attrName>
                                        </p:attrNameLst>
                                      </p:cBhvr>
                                    </p:animRot>
                                  </p:childTnLst>
                                </p:cTn>
                              </p:par>
                            </p:childTnLst>
                          </p:cTn>
                        </p:par>
                        <p:par>
                          <p:cTn id="44" fill="hold">
                            <p:stCondLst>
                              <p:cond delay="1000"/>
                            </p:stCondLst>
                            <p:childTnLst>
                              <p:par>
                                <p:cTn id="45" presetID="53" presetClass="exit" presetSubtype="32" fill="hold" grpId="1" nodeType="afterEffect">
                                  <p:stCondLst>
                                    <p:cond delay="0"/>
                                  </p:stCondLst>
                                  <p:childTnLst>
                                    <p:anim calcmode="lin" valueType="num">
                                      <p:cBhvr>
                                        <p:cTn id="46" dur="1750"/>
                                        <p:tgtEl>
                                          <p:spTgt spid="2"/>
                                        </p:tgtEl>
                                        <p:attrNameLst>
                                          <p:attrName>ppt_w</p:attrName>
                                        </p:attrNameLst>
                                      </p:cBhvr>
                                      <p:tavLst>
                                        <p:tav tm="0">
                                          <p:val>
                                            <p:strVal val="ppt_w"/>
                                          </p:val>
                                        </p:tav>
                                        <p:tav tm="100000">
                                          <p:val>
                                            <p:fltVal val="0"/>
                                          </p:val>
                                        </p:tav>
                                      </p:tavLst>
                                    </p:anim>
                                    <p:anim calcmode="lin" valueType="num">
                                      <p:cBhvr>
                                        <p:cTn id="47" dur="1750"/>
                                        <p:tgtEl>
                                          <p:spTgt spid="2"/>
                                        </p:tgtEl>
                                        <p:attrNameLst>
                                          <p:attrName>ppt_h</p:attrName>
                                        </p:attrNameLst>
                                      </p:cBhvr>
                                      <p:tavLst>
                                        <p:tav tm="0">
                                          <p:val>
                                            <p:strVal val="ppt_h"/>
                                          </p:val>
                                        </p:tav>
                                        <p:tav tm="100000">
                                          <p:val>
                                            <p:fltVal val="0"/>
                                          </p:val>
                                        </p:tav>
                                      </p:tavLst>
                                    </p:anim>
                                    <p:animEffect transition="out" filter="fade">
                                      <p:cBhvr>
                                        <p:cTn id="48" dur="1750"/>
                                        <p:tgtEl>
                                          <p:spTgt spid="2"/>
                                        </p:tgtEl>
                                      </p:cBhvr>
                                    </p:animEffect>
                                    <p:set>
                                      <p:cBhvr>
                                        <p:cTn id="49" dur="1" fill="hold">
                                          <p:stCondLst>
                                            <p:cond delay="1749"/>
                                          </p:stCondLst>
                                        </p:cTn>
                                        <p:tgtEl>
                                          <p:spTgt spid="2"/>
                                        </p:tgtEl>
                                        <p:attrNameLst>
                                          <p:attrName>style.visibility</p:attrName>
                                        </p:attrNameLst>
                                      </p:cBhvr>
                                      <p:to>
                                        <p:strVal val="hidden"/>
                                      </p:to>
                                    </p:set>
                                  </p:childTnLst>
                                </p:cTn>
                              </p:par>
                            </p:childTnLst>
                          </p:cTn>
                        </p:par>
                        <p:par>
                          <p:cTn id="50" fill="hold">
                            <p:stCondLst>
                              <p:cond delay="275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750" fill="hold"/>
                                        <p:tgtEl>
                                          <p:spTgt spid="5"/>
                                        </p:tgtEl>
                                        <p:attrNameLst>
                                          <p:attrName>ppt_w</p:attrName>
                                        </p:attrNameLst>
                                      </p:cBhvr>
                                      <p:tavLst>
                                        <p:tav tm="0">
                                          <p:val>
                                            <p:fltVal val="0"/>
                                          </p:val>
                                        </p:tav>
                                        <p:tav tm="100000">
                                          <p:val>
                                            <p:strVal val="#ppt_w"/>
                                          </p:val>
                                        </p:tav>
                                      </p:tavLst>
                                    </p:anim>
                                    <p:anim calcmode="lin" valueType="num">
                                      <p:cBhvr>
                                        <p:cTn id="54" dur="1750" fill="hold"/>
                                        <p:tgtEl>
                                          <p:spTgt spid="5"/>
                                        </p:tgtEl>
                                        <p:attrNameLst>
                                          <p:attrName>ppt_h</p:attrName>
                                        </p:attrNameLst>
                                      </p:cBhvr>
                                      <p:tavLst>
                                        <p:tav tm="0">
                                          <p:val>
                                            <p:fltVal val="0"/>
                                          </p:val>
                                        </p:tav>
                                        <p:tav tm="100000">
                                          <p:val>
                                            <p:strVal val="#ppt_h"/>
                                          </p:val>
                                        </p:tav>
                                      </p:tavLst>
                                    </p:anim>
                                    <p:animEffect transition="in" filter="fade">
                                      <p:cBhvr>
                                        <p:cTn id="55" dur="1750"/>
                                        <p:tgtEl>
                                          <p:spTgt spid="5"/>
                                        </p:tgtEl>
                                      </p:cBhvr>
                                    </p:animEffect>
                                  </p:childTnLst>
                                </p:cTn>
                              </p:par>
                            </p:childTnLst>
                          </p:cTn>
                        </p:par>
                      </p:childTnLst>
                    </p:cTn>
                  </p:par>
                </p:childTnLst>
              </p:cTn>
              <p:nextCondLst>
                <p:cond evt="onClick" delay="0">
                  <p:tgtEl>
                    <p:spTgt spid="4107"/>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childTnLst>
                          </p:cTn>
                        </p:par>
                        <p:par>
                          <p:cTn id="65" fill="hold">
                            <p:stCondLst>
                              <p:cond delay="1000"/>
                            </p:stCondLst>
                            <p:childTnLst>
                              <p:par>
                                <p:cTn id="66" presetID="53" presetClass="exit" presetSubtype="32" fill="hold" grpId="1" nodeType="afterEffect">
                                  <p:stCondLst>
                                    <p:cond delay="0"/>
                                  </p:stCondLst>
                                  <p:childTnLst>
                                    <p:anim calcmode="lin" valueType="num">
                                      <p:cBhvr>
                                        <p:cTn id="67" dur="1500"/>
                                        <p:tgtEl>
                                          <p:spTgt spid="13"/>
                                        </p:tgtEl>
                                        <p:attrNameLst>
                                          <p:attrName>ppt_w</p:attrName>
                                        </p:attrNameLst>
                                      </p:cBhvr>
                                      <p:tavLst>
                                        <p:tav tm="0">
                                          <p:val>
                                            <p:strVal val="ppt_w"/>
                                          </p:val>
                                        </p:tav>
                                        <p:tav tm="100000">
                                          <p:val>
                                            <p:fltVal val="0"/>
                                          </p:val>
                                        </p:tav>
                                      </p:tavLst>
                                    </p:anim>
                                    <p:anim calcmode="lin" valueType="num">
                                      <p:cBhvr>
                                        <p:cTn id="68" dur="1500"/>
                                        <p:tgtEl>
                                          <p:spTgt spid="13"/>
                                        </p:tgtEl>
                                        <p:attrNameLst>
                                          <p:attrName>ppt_h</p:attrName>
                                        </p:attrNameLst>
                                      </p:cBhvr>
                                      <p:tavLst>
                                        <p:tav tm="0">
                                          <p:val>
                                            <p:strVal val="ppt_h"/>
                                          </p:val>
                                        </p:tav>
                                        <p:tav tm="100000">
                                          <p:val>
                                            <p:fltVal val="0"/>
                                          </p:val>
                                        </p:tav>
                                      </p:tavLst>
                                    </p:anim>
                                    <p:animEffect transition="out" filter="fade">
                                      <p:cBhvr>
                                        <p:cTn id="69" dur="1500"/>
                                        <p:tgtEl>
                                          <p:spTgt spid="13"/>
                                        </p:tgtEl>
                                      </p:cBhvr>
                                    </p:animEffect>
                                    <p:set>
                                      <p:cBhvr>
                                        <p:cTn id="70" dur="1" fill="hold">
                                          <p:stCondLst>
                                            <p:cond delay="1499"/>
                                          </p:stCondLst>
                                        </p:cTn>
                                        <p:tgtEl>
                                          <p:spTgt spid="13"/>
                                        </p:tgtEl>
                                        <p:attrNameLst>
                                          <p:attrName>style.visibility</p:attrName>
                                        </p:attrNameLst>
                                      </p:cBhvr>
                                      <p:to>
                                        <p:strVal val="hidden"/>
                                      </p:to>
                                    </p:se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33"/>
                                        </p:tgtEl>
                                        <p:attrNameLst>
                                          <p:attrName>r</p:attrName>
                                        </p:attrNameLst>
                                      </p:cBhvr>
                                    </p:animRot>
                                    <p:animRot by="-240000">
                                      <p:cBhvr>
                                        <p:cTn id="82" dur="200" fill="hold">
                                          <p:stCondLst>
                                            <p:cond delay="200"/>
                                          </p:stCondLst>
                                        </p:cTn>
                                        <p:tgtEl>
                                          <p:spTgt spid="33"/>
                                        </p:tgtEl>
                                        <p:attrNameLst>
                                          <p:attrName>r</p:attrName>
                                        </p:attrNameLst>
                                      </p:cBhvr>
                                    </p:animRot>
                                    <p:animRot by="240000">
                                      <p:cBhvr>
                                        <p:cTn id="83" dur="200" fill="hold">
                                          <p:stCondLst>
                                            <p:cond delay="400"/>
                                          </p:stCondLst>
                                        </p:cTn>
                                        <p:tgtEl>
                                          <p:spTgt spid="33"/>
                                        </p:tgtEl>
                                        <p:attrNameLst>
                                          <p:attrName>r</p:attrName>
                                        </p:attrNameLst>
                                      </p:cBhvr>
                                    </p:animRot>
                                    <p:animRot by="-240000">
                                      <p:cBhvr>
                                        <p:cTn id="84" dur="200" fill="hold">
                                          <p:stCondLst>
                                            <p:cond delay="600"/>
                                          </p:stCondLst>
                                        </p:cTn>
                                        <p:tgtEl>
                                          <p:spTgt spid="33"/>
                                        </p:tgtEl>
                                        <p:attrNameLst>
                                          <p:attrName>r</p:attrName>
                                        </p:attrNameLst>
                                      </p:cBhvr>
                                    </p:animRot>
                                    <p:animRot by="120000">
                                      <p:cBhvr>
                                        <p:cTn id="85" dur="200" fill="hold">
                                          <p:stCondLst>
                                            <p:cond delay="800"/>
                                          </p:stCondLst>
                                        </p:cTn>
                                        <p:tgtEl>
                                          <p:spTgt spid="33"/>
                                        </p:tgtEl>
                                        <p:attrNameLst>
                                          <p:attrName>r</p:attrName>
                                        </p:attrNameLst>
                                      </p:cBhvr>
                                    </p:animRot>
                                  </p:childTnLst>
                                </p:cTn>
                              </p:par>
                            </p:childTnLst>
                          </p:cTn>
                        </p:par>
                        <p:par>
                          <p:cTn id="86" fill="hold">
                            <p:stCondLst>
                              <p:cond delay="1000"/>
                            </p:stCondLst>
                            <p:childTnLst>
                              <p:par>
                                <p:cTn id="87" presetID="53" presetClass="exit" presetSubtype="32" fill="hold" grpId="1" nodeType="afterEffect">
                                  <p:stCondLst>
                                    <p:cond delay="0"/>
                                  </p:stCondLst>
                                  <p:childTnLst>
                                    <p:anim calcmode="lin" valueType="num">
                                      <p:cBhvr>
                                        <p:cTn id="88" dur="1750"/>
                                        <p:tgtEl>
                                          <p:spTgt spid="14"/>
                                        </p:tgtEl>
                                        <p:attrNameLst>
                                          <p:attrName>ppt_w</p:attrName>
                                        </p:attrNameLst>
                                      </p:cBhvr>
                                      <p:tavLst>
                                        <p:tav tm="0">
                                          <p:val>
                                            <p:strVal val="ppt_w"/>
                                          </p:val>
                                        </p:tav>
                                        <p:tav tm="100000">
                                          <p:val>
                                            <p:fltVal val="0"/>
                                          </p:val>
                                        </p:tav>
                                      </p:tavLst>
                                    </p:anim>
                                    <p:anim calcmode="lin" valueType="num">
                                      <p:cBhvr>
                                        <p:cTn id="89" dur="1750"/>
                                        <p:tgtEl>
                                          <p:spTgt spid="14"/>
                                        </p:tgtEl>
                                        <p:attrNameLst>
                                          <p:attrName>ppt_h</p:attrName>
                                        </p:attrNameLst>
                                      </p:cBhvr>
                                      <p:tavLst>
                                        <p:tav tm="0">
                                          <p:val>
                                            <p:strVal val="ppt_h"/>
                                          </p:val>
                                        </p:tav>
                                        <p:tav tm="100000">
                                          <p:val>
                                            <p:fltVal val="0"/>
                                          </p:val>
                                        </p:tav>
                                      </p:tavLst>
                                    </p:anim>
                                    <p:animEffect transition="out" filter="fade">
                                      <p:cBhvr>
                                        <p:cTn id="90" dur="1750"/>
                                        <p:tgtEl>
                                          <p:spTgt spid="14"/>
                                        </p:tgtEl>
                                      </p:cBhvr>
                                    </p:animEffect>
                                    <p:set>
                                      <p:cBhvr>
                                        <p:cTn id="91" dur="1" fill="hold">
                                          <p:stCondLst>
                                            <p:cond delay="1749"/>
                                          </p:stCondLst>
                                        </p:cTn>
                                        <p:tgtEl>
                                          <p:spTgt spid="14"/>
                                        </p:tgtEl>
                                        <p:attrNameLst>
                                          <p:attrName>style.visibility</p:attrName>
                                        </p:attrNameLst>
                                      </p:cBhvr>
                                      <p:to>
                                        <p:strVal val="hidden"/>
                                      </p:to>
                                    </p:set>
                                  </p:childTnLst>
                                </p:cTn>
                              </p:par>
                            </p:childTnLst>
                          </p:cTn>
                        </p:par>
                        <p:par>
                          <p:cTn id="92" fill="hold">
                            <p:stCondLst>
                              <p:cond delay="2750"/>
                            </p:stCondLst>
                            <p:childTnLst>
                              <p:par>
                                <p:cTn id="93" presetID="53" presetClass="entr" presetSubtype="16"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2000" fill="hold"/>
                                        <p:tgtEl>
                                          <p:spTgt spid="6"/>
                                        </p:tgtEl>
                                        <p:attrNameLst>
                                          <p:attrName>ppt_w</p:attrName>
                                        </p:attrNameLst>
                                      </p:cBhvr>
                                      <p:tavLst>
                                        <p:tav tm="0">
                                          <p:val>
                                            <p:fltVal val="0"/>
                                          </p:val>
                                        </p:tav>
                                        <p:tav tm="100000">
                                          <p:val>
                                            <p:strVal val="#ppt_w"/>
                                          </p:val>
                                        </p:tav>
                                      </p:tavLst>
                                    </p:anim>
                                    <p:anim calcmode="lin" valueType="num">
                                      <p:cBhvr>
                                        <p:cTn id="96" dur="2000" fill="hold"/>
                                        <p:tgtEl>
                                          <p:spTgt spid="6"/>
                                        </p:tgtEl>
                                        <p:attrNameLst>
                                          <p:attrName>ppt_h</p:attrName>
                                        </p:attrNameLst>
                                      </p:cBhvr>
                                      <p:tavLst>
                                        <p:tav tm="0">
                                          <p:val>
                                            <p:fltVal val="0"/>
                                          </p:val>
                                        </p:tav>
                                        <p:tav tm="100000">
                                          <p:val>
                                            <p:strVal val="#ppt_h"/>
                                          </p:val>
                                        </p:tav>
                                      </p:tavLst>
                                    </p:anim>
                                    <p:animEffect transition="in" filter="fade">
                                      <p:cBhvr>
                                        <p:cTn id="97" dur="2000"/>
                                        <p:tgtEl>
                                          <p:spTgt spid="6"/>
                                        </p:tgtEl>
                                      </p:cBhvr>
                                    </p:animEffect>
                                  </p:childTnLst>
                                </p:cTn>
                              </p:par>
                            </p:childTnLst>
                          </p:cTn>
                        </p:par>
                      </p:childTnLst>
                    </p:cTn>
                  </p:par>
                </p:childTnLst>
              </p:cTn>
              <p:nextCondLst>
                <p:cond evt="onClick" delay="0">
                  <p:tgtEl>
                    <p:spTgt spid="33"/>
                  </p:tgtEl>
                </p:cond>
              </p:nextCondLst>
            </p:seq>
          </p:childTnLst>
        </p:cTn>
      </p:par>
    </p:tnLst>
    <p:bldLst>
      <p:bldP spid="2" grpId="0" animBg="1"/>
      <p:bldP spid="2" grpId="1" animBg="1"/>
      <p:bldP spid="13" grpId="0" animBg="1"/>
      <p:bldP spid="13" grpId="1" animBg="1"/>
      <p:bldP spid="14" grpId="0" animBg="1"/>
      <p:bldP spid="14" grpId="1" animBg="1"/>
    </p:bldLst>
  </p:timing>
  <p:extLst>
    <p:ext uri="{E180D4A7-C9FB-4DFB-919C-405C955672EB}">
      <p14:showEvtLst xmlns:p14="http://schemas.microsoft.com/office/powerpoint/2010/main">
        <p14:triggerEvt type="onClick" time="20947" objId="4099"/>
        <p14:triggerEvt type="onClick" time="37836" objId="4104"/>
        <p14:triggerEvt type="onClick" time="59366" objId="4110"/>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A71FB1"/>
                </a:solidFill>
                <a:latin typeface="Arial-Rounded" pitchFamily="34" charset="0"/>
                <a:ea typeface="Arial-Rounded" pitchFamily="34" charset="0"/>
                <a:cs typeface="Arial-Rounded" pitchFamily="34" charset="0"/>
              </a:rPr>
              <a:t>BÁC TRỐNG TRƯỜNG</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mc:AlternateContent xmlns:mc="http://schemas.openxmlformats.org/markup-compatibility/2006" xmlns:p14="http://schemas.microsoft.com/office/powerpoint/2010/main">
    <mc:Choice Requires="p14">
      <p:transition spd="slow" p14:dur="2000" advTm="13500"/>
    </mc:Choice>
    <mc:Fallback xmlns="">
      <p:transition spd="slow" advTm="135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81100" y="4128348"/>
            <a:ext cx="2286000" cy="882074"/>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830355" cy="482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85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48902"/>
            <a:ext cx="7183582" cy="584763"/>
          </a:xfrm>
          <a:prstGeom prst="rect">
            <a:avLst/>
          </a:prstGeom>
          <a:solidFill>
            <a:srgbClr val="EBAAF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				</a:t>
            </a:r>
          </a:p>
        </p:txBody>
      </p:sp>
      <p:sp>
        <p:nvSpPr>
          <p:cNvPr id="11" name="TextBox 10"/>
          <p:cNvSpPr txBox="1"/>
          <p:nvPr/>
        </p:nvSpPr>
        <p:spPr>
          <a:xfrm>
            <a:off x="264888" y="2458831"/>
            <a:ext cx="86106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Năm nào cũng vậy, chúng em háo hức chờ đón  (……………).</a:t>
            </a:r>
          </a:p>
        </p:txBody>
      </p:sp>
      <p:sp>
        <p:nvSpPr>
          <p:cNvPr id="12" name="TextBox 11"/>
          <p:cNvSpPr txBox="1"/>
          <p:nvPr/>
        </p:nvSpPr>
        <p:spPr>
          <a:xfrm>
            <a:off x="6477000" y="1495031"/>
            <a:ext cx="1600200" cy="461653"/>
          </a:xfrm>
          <a:prstGeom prst="rect">
            <a:avLst/>
          </a:prstGeom>
          <a:solidFill>
            <a:srgbClr val="EBAAF0"/>
          </a:solidFill>
        </p:spPr>
        <p:txBody>
          <a:bodyPr wrap="square" lIns="91428" tIns="45714" rIns="91428" bIns="45714" rtlCol="0">
            <a:spAutoFit/>
          </a:bodyPr>
          <a:lstStyle/>
          <a:p>
            <a:pPr algn="ctr"/>
            <a:r>
              <a:rPr lang="en-US" sz="2400" b="1">
                <a:latin typeface="Arial-Rounded" pitchFamily="34" charset="0"/>
                <a:ea typeface="Arial-Rounded" pitchFamily="34" charset="0"/>
                <a:cs typeface="Arial-Rounded" pitchFamily="34" charset="0"/>
              </a:rPr>
              <a:t>báo hiệu</a:t>
            </a:r>
          </a:p>
        </p:txBody>
      </p:sp>
      <p:sp>
        <p:nvSpPr>
          <p:cNvPr id="13" name="TextBox 12"/>
          <p:cNvSpPr txBox="1"/>
          <p:nvPr/>
        </p:nvSpPr>
        <p:spPr>
          <a:xfrm>
            <a:off x="4232564" y="1483969"/>
            <a:ext cx="1939636" cy="461653"/>
          </a:xfrm>
          <a:prstGeom prst="rect">
            <a:avLst/>
          </a:prstGeom>
          <a:solidFill>
            <a:srgbClr val="EBAAF0"/>
          </a:solid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trống trường</a:t>
            </a:r>
          </a:p>
        </p:txBody>
      </p:sp>
      <p:sp>
        <p:nvSpPr>
          <p:cNvPr id="10" name="TextBox 9"/>
          <p:cNvSpPr txBox="1"/>
          <p:nvPr/>
        </p:nvSpPr>
        <p:spPr>
          <a:xfrm>
            <a:off x="1143000" y="1480075"/>
            <a:ext cx="2362200" cy="461653"/>
          </a:xfrm>
          <a:prstGeom prst="rect">
            <a:avLst/>
          </a:prstGeom>
          <a:solidFill>
            <a:srgbClr val="EBAAF0"/>
          </a:solidFill>
          <a:ln>
            <a:noFill/>
          </a:ln>
        </p:spPr>
        <p:txBody>
          <a:bodyPr wrap="square" lIns="91428" tIns="45714" rIns="91428" bIns="45714" rtlCol="0">
            <a:spAutoFit/>
          </a:bodyPr>
          <a:lstStyle/>
          <a:p>
            <a:pPr algn="ctr"/>
            <a:r>
              <a:rPr lang="en-US" sz="2400" b="1">
                <a:latin typeface="Arial-Rounded" pitchFamily="34" charset="0"/>
                <a:ea typeface="Arial-Rounded" pitchFamily="34" charset="0"/>
                <a:cs typeface="Arial-Rounded" pitchFamily="34" charset="0"/>
              </a:rPr>
              <a:t>ngày khai trường</a:t>
            </a:r>
          </a:p>
        </p:txBody>
      </p:sp>
      <p:sp>
        <p:nvSpPr>
          <p:cNvPr id="15" name="Rectangle 14"/>
          <p:cNvSpPr/>
          <p:nvPr/>
        </p:nvSpPr>
        <p:spPr>
          <a:xfrm>
            <a:off x="706582" y="3569605"/>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endParaRPr lang="en-US" sz="3500" b="1" dirty="0">
              <a:solidFill>
                <a:srgbClr val="7030A0"/>
              </a:solidFill>
              <a:latin typeface="HP001 4 hàng" pitchFamily="34" charset="0"/>
            </a:endParaRPr>
          </a:p>
        </p:txBody>
      </p:sp>
      <p:pic>
        <p:nvPicPr>
          <p:cNvPr id="3" name="Picture 2">
            <a:extLst>
              <a:ext uri="{FF2B5EF4-FFF2-40B4-BE49-F238E27FC236}">
                <a16:creationId xmlns:a16="http://schemas.microsoft.com/office/drawing/2014/main" id="{3EECDC1A-865D-4E7C-B42B-6A912D471E3B}"/>
              </a:ext>
            </a:extLst>
          </p:cNvPr>
          <p:cNvPicPr>
            <a:picLocks noChangeAspect="1"/>
          </p:cNvPicPr>
          <p:nvPr/>
        </p:nvPicPr>
        <p:blipFill>
          <a:blip r:embed="rId6"/>
          <a:stretch>
            <a:fillRect/>
          </a:stretch>
        </p:blipFill>
        <p:spPr>
          <a:xfrm>
            <a:off x="419820" y="3274016"/>
            <a:ext cx="7831211" cy="1733550"/>
          </a:xfrm>
          <a:prstGeom prst="rect">
            <a:avLst/>
          </a:prstGeom>
        </p:spPr>
      </p:pic>
    </p:spTree>
    <p:custDataLst>
      <p:tags r:id="rId1"/>
    </p:custDataLst>
    <p:extLst>
      <p:ext uri="{BB962C8B-B14F-4D97-AF65-F5344CB8AC3E}">
        <p14:creationId xmlns:p14="http://schemas.microsoft.com/office/powerpoint/2010/main" val="4199245337"/>
      </p:ext>
    </p:extLst>
  </p:cSld>
  <p:clrMapOvr>
    <a:masterClrMapping/>
  </p:clrMapOvr>
  <mc:AlternateContent xmlns:mc="http://schemas.openxmlformats.org/markup-compatibility/2006" xmlns:p14="http://schemas.microsoft.com/office/powerpoint/2010/main">
    <mc:Choice Requires="p14">
      <p:transition spd="slow" p14:dur="2000" advTm="102247"/>
    </mc:Choice>
    <mc:Fallback xmlns="">
      <p:transition spd="slow" advTm="102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33333E-6 2.59259E-6 L 0.58542 0.1824 " pathEditMode="relative" rAng="0" ptsTypes="AA">
                                      <p:cBhvr>
                                        <p:cTn id="36" dur="2000" fill="hold"/>
                                        <p:tgtEl>
                                          <p:spTgt spid="10"/>
                                        </p:tgtEl>
                                        <p:attrNameLst>
                                          <p:attrName>ppt_x</p:attrName>
                                          <p:attrName>ppt_y</p:attrName>
                                        </p:attrNameLst>
                                      </p:cBhvr>
                                      <p:rCtr x="29271" y="9105"/>
                                    </p:animMotion>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sp>
        <p:nvSpPr>
          <p:cNvPr id="20" name="TextBox 19"/>
          <p:cNvSpPr txBox="1"/>
          <p:nvPr/>
        </p:nvSpPr>
        <p:spPr>
          <a:xfrm>
            <a:off x="2057400" y="1276350"/>
            <a:ext cx="4764231" cy="461653"/>
          </a:xfrm>
          <a:prstGeom prst="rect">
            <a:avLst/>
          </a:prstGeom>
          <a:noFill/>
          <a:ln>
            <a:solidFill>
              <a:schemeClr val="accent6"/>
            </a:solidFill>
          </a:ln>
        </p:spPr>
        <p:txBody>
          <a:bodyPr wrap="square" lIns="91428" tIns="45714" rIns="91428" bIns="45714" rtlCol="0">
            <a:spAutoFit/>
          </a:bodyPr>
          <a:lstStyle/>
          <a:p>
            <a:pPr algn="ctr"/>
            <a:r>
              <a:rPr lang="en-US" sz="2400">
                <a:latin typeface="Arial-Rounded" pitchFamily="34" charset="0"/>
                <a:ea typeface="Arial-Rounded" pitchFamily="34" charset="0"/>
                <a:cs typeface="Arial-Rounded" pitchFamily="34" charset="0"/>
              </a:rPr>
              <a:t>xếp hàng	gấp sách vở</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08" t="17944" r="32064" b="21429"/>
          <a:stretch/>
        </p:blipFill>
        <p:spPr bwMode="auto">
          <a:xfrm>
            <a:off x="2514600" y="1818919"/>
            <a:ext cx="3185886" cy="310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90057"/>
    </mc:Choice>
    <mc:Fallback xmlns="">
      <p:transition spd="slow" advTm="9005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Đoạn trên có mấy câu?</a:t>
            </a:r>
          </a:p>
        </p:txBody>
      </p:sp>
      <p:grpSp>
        <p:nvGrpSpPr>
          <p:cNvPr id="2" name="Group 1"/>
          <p:cNvGrpSpPr/>
          <p:nvPr/>
        </p:nvGrpSpPr>
        <p:grpSpPr>
          <a:xfrm>
            <a:off x="11906" y="679390"/>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300351" y="1218643"/>
            <a:ext cx="6801920" cy="1200316"/>
          </a:xfrm>
          <a:prstGeom prst="rect">
            <a:avLst/>
          </a:prstGeom>
          <a:noFill/>
        </p:spPr>
        <p:txBody>
          <a:bodyPr wrap="square" lIns="91428" tIns="45714" rIns="91428" bIns="45714" rtlCol="0">
            <a:spAutoFit/>
          </a:bodyPr>
          <a:lstStyle/>
          <a:p>
            <a:pPr algn="just"/>
            <a:r>
              <a:rPr lang="vi-VN" sz="2400" dirty="0">
                <a:latin typeface="Arial-Rounded" pitchFamily="34" charset="0"/>
                <a:ea typeface="Arial-Rounded" pitchFamily="34" charset="0"/>
                <a:cs typeface="Arial-Rounded" pitchFamily="34" charset="0"/>
              </a:rPr>
              <a:t>      Thỉnh thoảng có </a:t>
            </a:r>
            <a:r>
              <a:rPr lang="vi-VN" sz="2400" dirty="0">
                <a:ln w="0"/>
                <a:solidFill>
                  <a:schemeClr val="accent1"/>
                </a:solidFill>
                <a:effectLst>
                  <a:outerShdw blurRad="38100" dist="25400" dir="5400000" algn="ctr" rotWithShape="0">
                    <a:srgbClr val="6E747A">
                      <a:alpha val="43000"/>
                    </a:srgbClr>
                  </a:outerShdw>
                </a:effectLst>
                <a:latin typeface="Arial-Rounded" pitchFamily="34" charset="0"/>
                <a:ea typeface="Arial-Rounded" pitchFamily="34" charset="0"/>
                <a:cs typeface="Arial-Rounded" pitchFamily="34" charset="0"/>
              </a:rPr>
              <a:t>chuông</a:t>
            </a:r>
            <a:r>
              <a:rPr lang="vi-VN" sz="2400" dirty="0">
                <a:latin typeface="Arial-Rounded" pitchFamily="34" charset="0"/>
                <a:ea typeface="Arial-Rounded" pitchFamily="34" charset="0"/>
                <a:cs typeface="Arial-Rounded" pitchFamily="34" charset="0"/>
              </a:rPr>
              <a:t> điện báo giờ học.Nhưng trống trường vẫn là người bạn </a:t>
            </a:r>
            <a:r>
              <a:rPr lang="vi-VN" sz="2400" dirty="0">
                <a:ln w="0"/>
                <a:solidFill>
                  <a:schemeClr val="accent1"/>
                </a:solidFill>
                <a:effectLst>
                  <a:outerShdw blurRad="38100" dist="25400" dir="5400000" algn="ctr" rotWithShape="0">
                    <a:srgbClr val="6E747A">
                      <a:alpha val="43000"/>
                    </a:srgbClr>
                  </a:outerShdw>
                </a:effectLst>
                <a:latin typeface="Arial-Rounded" pitchFamily="34" charset="0"/>
                <a:ea typeface="Arial-Rounded" pitchFamily="34" charset="0"/>
                <a:cs typeface="Arial-Rounded" pitchFamily="34" charset="0"/>
              </a:rPr>
              <a:t>gần gũi</a:t>
            </a:r>
            <a:r>
              <a:rPr lang="vi-VN" sz="2400" dirty="0">
                <a:latin typeface="Arial-Rounded" pitchFamily="34" charset="0"/>
                <a:ea typeface="Arial-Rounded" pitchFamily="34" charset="0"/>
                <a:cs typeface="Arial-Rounded" pitchFamily="34" charset="0"/>
              </a:rPr>
              <a:t> của </a:t>
            </a:r>
            <a:r>
              <a:rPr lang="vi-VN" sz="2400" dirty="0">
                <a:solidFill>
                  <a:sysClr val="windowText" lastClr="000000"/>
                </a:solidFill>
                <a:latin typeface="Arial-Rounded" pitchFamily="34" charset="0"/>
                <a:ea typeface="Arial-Rounded" pitchFamily="34" charset="0"/>
                <a:cs typeface="Arial-Rounded" pitchFamily="34" charset="0"/>
              </a:rPr>
              <a:t>học</a:t>
            </a:r>
            <a:r>
              <a:rPr lang="vi-VN" sz="2400" dirty="0">
                <a:latin typeface="Arial-Rounded" pitchFamily="34" charset="0"/>
                <a:ea typeface="Arial-Rounded" pitchFamily="34" charset="0"/>
                <a:cs typeface="Arial-Rounded" pitchFamily="34" charset="0"/>
              </a:rPr>
              <a:t> sinh.</a:t>
            </a:r>
            <a:endParaRPr lang="en-US" sz="2400" dirty="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7" name="TextBox 26"/>
          <p:cNvSpPr txBox="1"/>
          <p:nvPr/>
        </p:nvSpPr>
        <p:spPr>
          <a:xfrm>
            <a:off x="111017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493" y="2419350"/>
            <a:ext cx="46942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a:extLst>
              <a:ext uri="{FF2B5EF4-FFF2-40B4-BE49-F238E27FC236}">
                <a16:creationId xmlns:a16="http://schemas.microsoft.com/office/drawing/2014/main" id="{86759616-1AB9-4455-AB84-A89E31C8D91C}"/>
              </a:ext>
            </a:extLst>
          </p:cNvPr>
          <p:cNvCxnSpPr/>
          <p:nvPr/>
        </p:nvCxnSpPr>
        <p:spPr>
          <a:xfrm>
            <a:off x="1897913" y="1581150"/>
            <a:ext cx="199159"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8C943DBF-A832-4E92-9119-D2866FEC1044}"/>
              </a:ext>
            </a:extLst>
          </p:cNvPr>
          <p:cNvCxnSpPr>
            <a:cxnSpLocks/>
          </p:cNvCxnSpPr>
          <p:nvPr/>
        </p:nvCxnSpPr>
        <p:spPr>
          <a:xfrm>
            <a:off x="1897913" y="1962150"/>
            <a:ext cx="275359" cy="0"/>
          </a:xfrm>
          <a:prstGeom prst="line">
            <a:avLst/>
          </a:prstGeom>
          <a:ln w="57150"/>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3866418012"/>
      </p:ext>
    </p:extLst>
  </p:cSld>
  <p:clrMapOvr>
    <a:masterClrMapping/>
  </p:clrMapOvr>
  <mc:AlternateContent xmlns:mc="http://schemas.openxmlformats.org/markup-compatibility/2006" xmlns:p14="http://schemas.microsoft.com/office/powerpoint/2010/main">
    <mc:Choice Requires="p14">
      <p:transition spd="slow" p14:dur="2000" advTm="115229"/>
    </mc:Choice>
    <mc:Fallback xmlns="">
      <p:transition spd="slow" advTm="1152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13" grpId="0" animBg="1"/>
      <p:bldP spid="24"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B4C9360-0143-4E29-8CD3-8A781E71D3F9}"/>
              </a:ext>
            </a:extLst>
          </p:cNvPr>
          <p:cNvPicPr>
            <a:picLocks noChangeAspect="1"/>
          </p:cNvPicPr>
          <p:nvPr/>
        </p:nvPicPr>
        <p:blipFill>
          <a:blip r:embed="rId5"/>
          <a:stretch>
            <a:fillRect/>
          </a:stretch>
        </p:blipFill>
        <p:spPr>
          <a:xfrm>
            <a:off x="482600" y="1160907"/>
            <a:ext cx="8178799" cy="2821684"/>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6574" y="1766982"/>
            <a:ext cx="9909630" cy="630942"/>
          </a:xfrm>
          <a:prstGeom prst="rect">
            <a:avLst/>
          </a:prstGeom>
        </p:spPr>
        <p:txBody>
          <a:bodyPr wrap="square">
            <a:spAutoFit/>
          </a:bodyPr>
          <a:lstStyle/>
          <a:p>
            <a:pPr algn="just">
              <a:spcAft>
                <a:spcPts val="600"/>
              </a:spcAft>
            </a:pPr>
            <a:r>
              <a:rPr lang="vi-VN" sz="3500" b="1" dirty="0">
                <a:solidFill>
                  <a:srgbClr val="7030A0"/>
                </a:solidFill>
                <a:latin typeface="HP001 4 hàng" pitchFamily="34" charset="0"/>
              </a:rPr>
              <a:t>   </a:t>
            </a:r>
            <a:endParaRPr lang="en-US" sz="3500" b="1">
              <a:solidFill>
                <a:srgbClr val="7030A0"/>
              </a:solidFill>
              <a:latin typeface="HP001 4 hàng" pitchFamily="34" charset="0"/>
            </a:endParaRPr>
          </a:p>
        </p:txBody>
      </p:sp>
      <p:pic>
        <p:nvPicPr>
          <p:cNvPr id="3" name="Audio 2">
            <a:hlinkClick r:id="" action="ppaction://media"/>
            <a:extLst>
              <a:ext uri="{FF2B5EF4-FFF2-40B4-BE49-F238E27FC236}">
                <a16:creationId xmlns:a16="http://schemas.microsoft.com/office/drawing/2014/main" id="{59E8CB30-BD03-470A-B854-5EE624A1FA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4503738"/>
            <a:ext cx="487362" cy="487362"/>
          </a:xfrm>
          <a:prstGeom prst="rect">
            <a:avLst/>
          </a:prstGeom>
        </p:spPr>
      </p:pic>
    </p:spTree>
    <p:extLst>
      <p:ext uri="{BB962C8B-B14F-4D97-AF65-F5344CB8AC3E}">
        <p14:creationId xmlns:p14="http://schemas.microsoft.com/office/powerpoint/2010/main" val="4213727467"/>
      </p:ext>
    </p:extLst>
  </p:cSld>
  <p:clrMapOvr>
    <a:masterClrMapping/>
  </p:clrMapOvr>
  <mc:AlternateContent xmlns:mc="http://schemas.openxmlformats.org/markup-compatibility/2006" xmlns:p14="http://schemas.microsoft.com/office/powerpoint/2010/main">
    <mc:Choice Requires="p14">
      <p:transition spd="slow" p14:dur="2000" advTm="42200"/>
    </mc:Choice>
    <mc:Fallback xmlns="">
      <p:transition spd="slow" advTm="42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4"/>
</p:tagLst>
</file>

<file path=ppt/tags/tag2.xml><?xml version="1.0" encoding="utf-8"?>
<p:tagLst xmlns:a="http://schemas.openxmlformats.org/drawingml/2006/main" xmlns:r="http://schemas.openxmlformats.org/officeDocument/2006/relationships" xmlns:p="http://schemas.openxmlformats.org/presentationml/2006/main">
  <p:tag name="TIMING" val="|41.6|12.2|8.6|26.1|6.4"/>
</p:tagLst>
</file>

<file path=ppt/tags/tag3.xml><?xml version="1.0" encoding="utf-8"?>
<p:tagLst xmlns:a="http://schemas.openxmlformats.org/drawingml/2006/main" xmlns:r="http://schemas.openxmlformats.org/officeDocument/2006/relationships" xmlns:p="http://schemas.openxmlformats.org/presentationml/2006/main">
  <p:tag name="TIMING" val="|36.7|2.7|1.3|2.3|4.6|1.2|2.3|1.7|7.3|1.3|1.7|1.8|6.6|1.6|1.9|1.6|5.5|4|1.6|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467</Words>
  <Application>Microsoft Office PowerPoint</Application>
  <PresentationFormat>On-screen Show (16:9)</PresentationFormat>
  <Paragraphs>79</Paragraphs>
  <Slides>14</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Rounded MT Bold</vt:lpstr>
      <vt:lpstr>Arial-Rounded</vt:lpstr>
      <vt:lpstr>Calibri</vt:lpstr>
      <vt:lpstr>HP001 4 hàng</vt:lpstr>
      <vt:lpstr>Times New Roman</vt:lpstr>
      <vt:lpstr>Office Theme</vt:lpstr>
      <vt:lpstr>PowerPoint Presentation</vt:lpstr>
      <vt:lpstr>Khởi động</vt:lpstr>
      <vt:lpstr>Em hãy đọc đoạn 2 bài Bác trống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168</cp:revision>
  <dcterms:created xsi:type="dcterms:W3CDTF">2020-12-08T15:48:47Z</dcterms:created>
  <dcterms:modified xsi:type="dcterms:W3CDTF">2022-03-03T15:05:29Z</dcterms:modified>
</cp:coreProperties>
</file>