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4"/>
  </p:notesMasterIdLst>
  <p:sldIdLst>
    <p:sldId id="364" r:id="rId9"/>
    <p:sldId id="368" r:id="rId10"/>
    <p:sldId id="298" r:id="rId11"/>
    <p:sldId id="299" r:id="rId12"/>
    <p:sldId id="369" r:id="rId13"/>
    <p:sldId id="257" r:id="rId14"/>
    <p:sldId id="365" r:id="rId15"/>
    <p:sldId id="258" r:id="rId16"/>
    <p:sldId id="288" r:id="rId17"/>
    <p:sldId id="259" r:id="rId18"/>
    <p:sldId id="366" r:id="rId19"/>
    <p:sldId id="277" r:id="rId20"/>
    <p:sldId id="371" r:id="rId21"/>
    <p:sldId id="278" r:id="rId22"/>
    <p:sldId id="372" r:id="rId2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DFF"/>
    <a:srgbClr val="F8E2FA"/>
    <a:srgbClr val="EEB8F2"/>
    <a:srgbClr val="EBAAF0"/>
    <a:srgbClr val="CC27D9"/>
    <a:srgbClr val="A71FB1"/>
    <a:srgbClr val="E590EC"/>
    <a:srgbClr val="E824B5"/>
    <a:srgbClr val="F6BB00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63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08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7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1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3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6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8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34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4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7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4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7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4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0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1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2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15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48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40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5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2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3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48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4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9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9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6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8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8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9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1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7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37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9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92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7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86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70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0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55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666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9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1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4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34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20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869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34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373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77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27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6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4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69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89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4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710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62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3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6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id="{726307BA-D476-4497-B5FB-B82D0A664D70}"/>
              </a:ext>
            </a:extLst>
          </p:cNvPr>
          <p:cNvSpPr/>
          <p:nvPr/>
        </p:nvSpPr>
        <p:spPr>
          <a:xfrm>
            <a:off x="-43199" y="309728"/>
            <a:ext cx="9143229" cy="16191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owchart: Document 17">
            <a:extLst>
              <a:ext uri="{FF2B5EF4-FFF2-40B4-BE49-F238E27FC236}">
                <a16:creationId xmlns:a16="http://schemas.microsoft.com/office/drawing/2014/main" id="{6F335AAC-2763-411E-B420-A59814F23C3B}"/>
              </a:ext>
            </a:extLst>
          </p:cNvPr>
          <p:cNvSpPr/>
          <p:nvPr/>
        </p:nvSpPr>
        <p:spPr>
          <a:xfrm>
            <a:off x="771" y="-19050"/>
            <a:ext cx="9143229" cy="148061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3A7F9-AE0F-4FFC-B2E1-C03257428633}"/>
              </a:ext>
            </a:extLst>
          </p:cNvPr>
          <p:cNvSpPr txBox="1"/>
          <p:nvPr/>
        </p:nvSpPr>
        <p:spPr>
          <a:xfrm>
            <a:off x="1581711" y="323244"/>
            <a:ext cx="680524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BÀI HỌC TỪ CUỘC SỐNG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8048A8-06F3-40E3-8836-741BA12480A0}"/>
              </a:ext>
            </a:extLst>
          </p:cNvPr>
          <p:cNvGrpSpPr/>
          <p:nvPr/>
        </p:nvGrpSpPr>
        <p:grpSpPr>
          <a:xfrm>
            <a:off x="-231311" y="-442165"/>
            <a:ext cx="1822824" cy="1913417"/>
            <a:chOff x="-2957976" y="-1125796"/>
            <a:chExt cx="2469633" cy="229673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042998-67F9-4760-A84E-0A63ABE78512}"/>
                </a:ext>
              </a:extLst>
            </p:cNvPr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B7CB0B-3519-4D5E-9533-03C687AF2B78}"/>
                </a:ext>
              </a:extLst>
            </p:cNvPr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BCDDCA-B72A-4DED-8683-F51E2D11272A}"/>
                </a:ext>
              </a:extLst>
            </p:cNvPr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31BFD44-CBB4-4AED-A291-FCA957F711CE}"/>
              </a:ext>
            </a:extLst>
          </p:cNvPr>
          <p:cNvSpPr txBox="1"/>
          <p:nvPr/>
        </p:nvSpPr>
        <p:spPr>
          <a:xfrm>
            <a:off x="170120" y="123190"/>
            <a:ext cx="990177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999A56-9CC7-4B1A-9C10-8420AF668D2F}"/>
              </a:ext>
            </a:extLst>
          </p:cNvPr>
          <p:cNvGrpSpPr/>
          <p:nvPr/>
        </p:nvGrpSpPr>
        <p:grpSpPr>
          <a:xfrm>
            <a:off x="3429000" y="2160523"/>
            <a:ext cx="5334000" cy="1004542"/>
            <a:chOff x="9566064" y="964371"/>
            <a:chExt cx="5446164" cy="704934"/>
          </a:xfrm>
          <a:solidFill>
            <a:schemeClr val="tx2"/>
          </a:solidFill>
        </p:grpSpPr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1477A98F-5D6A-42FA-8549-3DF4D4D6D75B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98609553-B03C-4625-8788-ADFA086FC4D2}"/>
                </a:ext>
              </a:extLst>
            </p:cNvPr>
            <p:cNvSpPr/>
            <p:nvPr/>
          </p:nvSpPr>
          <p:spPr>
            <a:xfrm>
              <a:off x="9566064" y="964371"/>
              <a:ext cx="5334002" cy="70493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Rectangle 10">
            <a:extLst>
              <a:ext uri="{FF2B5EF4-FFF2-40B4-BE49-F238E27FC236}">
                <a16:creationId xmlns:a16="http://schemas.microsoft.com/office/drawing/2014/main" id="{8A779835-D6C7-4F55-A5F6-69B5C461893E}"/>
              </a:ext>
            </a:extLst>
          </p:cNvPr>
          <p:cNvSpPr/>
          <p:nvPr/>
        </p:nvSpPr>
        <p:spPr>
          <a:xfrm>
            <a:off x="3200400" y="2396265"/>
            <a:ext cx="5452748" cy="632685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A521AF"/>
                </a:solidFill>
                <a:effectLst/>
                <a:uLnTx/>
                <a:uFillTx/>
                <a:latin typeface="UTM Avo" panose="02040603050506020204" pitchFamily="18" charset="0"/>
              </a:rPr>
              <a:t>CHÚ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A521AF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21AF"/>
                </a:solidFill>
                <a:effectLst/>
                <a:uLnTx/>
                <a:uFillTx/>
                <a:latin typeface="UTM Avo" panose="02040603050506020204" pitchFamily="18" charset="0"/>
              </a:rPr>
              <a:t>BÉ CHĂN CỪU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A521AF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lvl="0" algn="ctr" defTabSz="913180">
              <a:defRPr/>
            </a:pPr>
            <a:r>
              <a:rPr lang="vi-VN" sz="2800" b="1" dirty="0">
                <a:solidFill>
                  <a:srgbClr val="A521AF"/>
                </a:solidFill>
                <a:latin typeface="UTM Avo" panose="02040603050506020204" pitchFamily="18" charset="0"/>
              </a:rPr>
              <a:t>Tiết 3 - 4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21A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7FEAB3F-DE07-42E9-9B69-251770611255}"/>
              </a:ext>
            </a:extLst>
          </p:cNvPr>
          <p:cNvSpPr/>
          <p:nvPr/>
        </p:nvSpPr>
        <p:spPr>
          <a:xfrm rot="269291">
            <a:off x="1761972" y="2300187"/>
            <a:ext cx="877942" cy="726643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6FD7B588-7D54-457C-B35D-007A8BEA3EFF}"/>
              </a:ext>
            </a:extLst>
          </p:cNvPr>
          <p:cNvSpPr/>
          <p:nvPr/>
        </p:nvSpPr>
        <p:spPr>
          <a:xfrm rot="489815">
            <a:off x="1986438" y="2418484"/>
            <a:ext cx="643519" cy="567652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42B6F7-4E94-41BE-8E90-9548847CC10A}"/>
              </a:ext>
            </a:extLst>
          </p:cNvPr>
          <p:cNvGrpSpPr/>
          <p:nvPr/>
        </p:nvGrpSpPr>
        <p:grpSpPr>
          <a:xfrm>
            <a:off x="2514600" y="2115453"/>
            <a:ext cx="1027889" cy="1139068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F6CBA1B-DEEC-48D1-A204-7C2D7238A318}"/>
                </a:ext>
              </a:extLst>
            </p:cNvPr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B712086-AFF1-4A11-B5C0-BC40F66E1EBA}"/>
                </a:ext>
              </a:extLst>
            </p:cNvPr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55DC7C9-0E0E-4D5D-AE85-D6C56EA09BB8}"/>
              </a:ext>
            </a:extLst>
          </p:cNvPr>
          <p:cNvSpPr txBox="1"/>
          <p:nvPr/>
        </p:nvSpPr>
        <p:spPr>
          <a:xfrm>
            <a:off x="2452715" y="2160524"/>
            <a:ext cx="103970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25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4"/>
    </mc:Choice>
    <mc:Fallback xmlns="">
      <p:transition spd="slow" advTm="186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17">
            <a:extLst>
              <a:ext uri="{FF2B5EF4-FFF2-40B4-BE49-F238E27FC236}">
                <a16:creationId xmlns:a16="http://schemas.microsoft.com/office/drawing/2014/main" id="{3BC2BD12-96B3-4B14-9B0A-31075F17B941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mấy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908861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Nghe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7884" y="4303004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dòng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ta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lưu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73633" y="1492480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6353" y="439479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360" y="4439029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dấu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33315" y="4435416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lẫn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1A8895-C3D7-4D9B-9F92-8CF2CAE40431}"/>
              </a:ext>
            </a:extLst>
          </p:cNvPr>
          <p:cNvSpPr txBox="1"/>
          <p:nvPr/>
        </p:nvSpPr>
        <p:spPr>
          <a:xfrm>
            <a:off x="1089245" y="1371421"/>
            <a:ext cx="7542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   Một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hôm, sói đến thật. Chú bé hốt hoảng xin cứu giúp. Các bác nông dân nghĩ là chú nói dối, nên vẫn thản nhiên làm việc.</a:t>
            </a:r>
            <a:endParaRPr lang="en-US" sz="240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72"/>
    </mc:Choice>
    <mc:Fallback xmlns="">
      <p:transition spd="slow" advTm="9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Một hôm, sói đến thật. Chú bé hốt hoảng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xin cứu giúp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Các bác nông dân nghĩ là chú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1658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nói dối, nên vẫn thản nhiên làm việc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4"/>
    </mc:Choice>
    <mc:Fallback xmlns="">
      <p:transition spd="slow" advTm="1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Document 17">
            <a:extLst>
              <a:ext uri="{FF2B5EF4-FFF2-40B4-BE49-F238E27FC236}">
                <a16:creationId xmlns:a16="http://schemas.microsoft.com/office/drawing/2014/main" id="{F1CD05C0-9CD8-479C-A587-52CF310A222F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77" y="1492364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vi-VN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ai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ay?</a:t>
            </a:r>
          </a:p>
        </p:txBody>
      </p:sp>
      <p:sp>
        <p:nvSpPr>
          <p:cNvPr id="4" name="Oval 3"/>
          <p:cNvSpPr/>
          <p:nvPr/>
        </p:nvSpPr>
        <p:spPr>
          <a:xfrm>
            <a:off x="0" y="12046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714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vần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phù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thay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ô vuông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1" y="2266950"/>
            <a:ext cx="29718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vi-VN" sz="28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</a:t>
            </a:r>
            <a:r>
              <a:rPr lang="en-US" sz="2800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êc</a:t>
            </a:r>
            <a:r>
              <a:rPr lang="en-US" sz="28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iêt</a:t>
            </a:r>
            <a:r>
              <a:rPr lang="en-US" sz="28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2470" y="146873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b</a:t>
            </a:r>
            <a:r>
              <a:rPr lang="vi-VN" sz="2800" dirty="0">
                <a:latin typeface="UTM Avo" panose="02040603050506020204" pitchFamily="18" charset="0"/>
                <a:cs typeface="Arial" pitchFamily="34" charset="0"/>
              </a:rPr>
              <a:t>....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trò</a:t>
            </a:r>
            <a:endParaRPr lang="en-US" sz="28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492" y="146873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    b…..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7687" y="146873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     ch…. trốn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079" y="227155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 v…… làm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6561" y="228479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tạm b……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4991" y="227155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rạp x…..</a:t>
            </a:r>
          </a:p>
        </p:txBody>
      </p:sp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9"/>
    </mc:Choice>
    <mc:Fallback xmlns="">
      <p:transition spd="slow" advTm="373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Document 17">
            <a:extLst>
              <a:ext uri="{FF2B5EF4-FFF2-40B4-BE49-F238E27FC236}">
                <a16:creationId xmlns:a16="http://schemas.microsoft.com/office/drawing/2014/main" id="{F1CD05C0-9CD8-479C-A587-52CF310A222F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7" y="1492364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i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ay?</a:t>
            </a:r>
          </a:p>
        </p:txBody>
      </p:sp>
      <p:sp>
        <p:nvSpPr>
          <p:cNvPr id="4" name="Oval 3"/>
          <p:cNvSpPr/>
          <p:nvPr/>
        </p:nvSpPr>
        <p:spPr>
          <a:xfrm>
            <a:off x="0" y="12046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714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vần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ô vuông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1" y="2266950"/>
            <a:ext cx="29718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80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i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Iêc </a:t>
            </a:r>
            <a:r>
              <a:rPr lang="en-US" sz="280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iêt?</a:t>
            </a:r>
            <a:endParaRPr lang="en-US" sz="2800" i="1" dirty="0">
              <a:solidFill>
                <a:prstClr val="black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2470" y="146873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ày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trò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492" y="146873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    b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ài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7687" y="146873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ạy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trốn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2079" y="227155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 v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iệc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6561" y="228479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tạm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iệt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4991" y="227155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rạp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x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iếc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9"/>
    </mc:Choice>
    <mc:Fallback xmlns="">
      <p:transition spd="slow" advTm="3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7">
            <a:extLst>
              <a:ext uri="{FF2B5EF4-FFF2-40B4-BE49-F238E27FC236}">
                <a16:creationId xmlns:a16="http://schemas.microsoft.com/office/drawing/2014/main" id="{BBE4D3A6-D615-4533-83EE-79F04DC506F8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809"/>
            <a:ext cx="8839200" cy="481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6200" y="3619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070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5"/>
    </mc:Choice>
    <mc:Fallback xmlns="">
      <p:transition spd="slow" advTm="397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3056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138" indent="-457138" algn="just" defTabSz="913056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Chú bé chăn cừu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7).</a:t>
            </a:r>
          </a:p>
          <a:p>
            <a:pPr marL="457138" indent="-457138" algn="just" defTabSz="913056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8,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9).</a:t>
            </a:r>
          </a:p>
        </p:txBody>
      </p:sp>
    </p:spTree>
    <p:extLst>
      <p:ext uri="{BB962C8B-B14F-4D97-AF65-F5344CB8AC3E}">
        <p14:creationId xmlns:p14="http://schemas.microsoft.com/office/powerpoint/2010/main" val="28528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3"/>
    </mc:Choice>
    <mc:Fallback xmlns="">
      <p:transition spd="slow" advTm="199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Ôn</a:t>
            </a:r>
            <a:r>
              <a:rPr lang="en-US" sz="96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bài</a:t>
            </a:r>
            <a:endParaRPr lang="en-US" sz="96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6"/>
    </mc:Choice>
    <mc:Fallback xmlns="">
      <p:transition spd="slow" advTm="87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6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7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5" y="3640568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8" y="344557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 idx="4294967295"/>
          </p:nvPr>
        </p:nvSpPr>
        <p:spPr>
          <a:xfrm>
            <a:off x="1913990" y="1553859"/>
            <a:ext cx="5645944" cy="18930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245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Thi hái sao</a:t>
            </a:r>
            <a:endParaRPr sz="21525" dirty="0">
              <a:solidFill>
                <a:schemeClr val="accent1">
                  <a:lumMod val="75000"/>
                </a:schemeClr>
              </a:solidFill>
              <a:latin typeface="Edwardian Script ITC" panose="030303020407070D0804" pitchFamily="66" charset="0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380516" y="2091405"/>
            <a:ext cx="1162432" cy="1027832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7" y="4320802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6425339" y="1478112"/>
            <a:ext cx="578097" cy="489095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9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8" y="3049645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431;p36"/>
          <p:cNvGrpSpPr/>
          <p:nvPr/>
        </p:nvGrpSpPr>
        <p:grpSpPr>
          <a:xfrm rot="-1365263">
            <a:off x="2820134" y="1201753"/>
            <a:ext cx="312072" cy="323661"/>
            <a:chOff x="2079900" y="3077638"/>
            <a:chExt cx="367775" cy="382800"/>
          </a:xfrm>
        </p:grpSpPr>
        <p:sp>
          <p:nvSpPr>
            <p:cNvPr id="103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426;p36"/>
          <p:cNvGrpSpPr/>
          <p:nvPr/>
        </p:nvGrpSpPr>
        <p:grpSpPr>
          <a:xfrm rot="834706">
            <a:off x="8059709" y="2247903"/>
            <a:ext cx="312053" cy="323641"/>
            <a:chOff x="2079900" y="3077638"/>
            <a:chExt cx="367775" cy="382800"/>
          </a:xfrm>
        </p:grpSpPr>
        <p:sp>
          <p:nvSpPr>
            <p:cNvPr id="108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431;p36"/>
          <p:cNvGrpSpPr/>
          <p:nvPr/>
        </p:nvGrpSpPr>
        <p:grpSpPr>
          <a:xfrm rot="-1365263">
            <a:off x="4332191" y="995498"/>
            <a:ext cx="312072" cy="323661"/>
            <a:chOff x="2079900" y="3077638"/>
            <a:chExt cx="367775" cy="382800"/>
          </a:xfrm>
        </p:grpSpPr>
        <p:sp>
          <p:nvSpPr>
            <p:cNvPr id="113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431;p36"/>
          <p:cNvGrpSpPr/>
          <p:nvPr/>
        </p:nvGrpSpPr>
        <p:grpSpPr>
          <a:xfrm rot="-1365263">
            <a:off x="6407294" y="2912901"/>
            <a:ext cx="312072" cy="323661"/>
            <a:chOff x="2079900" y="3077638"/>
            <a:chExt cx="367775" cy="382800"/>
          </a:xfrm>
        </p:grpSpPr>
        <p:sp>
          <p:nvSpPr>
            <p:cNvPr id="118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08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2"/>
    </mc:Choice>
    <mc:Fallback xmlns="">
      <p:transition spd="slow" advTm="17562"/>
    </mc:Fallback>
  </mc:AlternateContent>
  <p:extLst>
    <p:ext uri="{E180D4A7-C9FB-4DFB-919C-405C955672EB}">
      <p14:showEvtLst xmlns:p14="http://schemas.microsoft.com/office/powerpoint/2010/main">
        <p14:playEvt time="6689" objId="3"/>
        <p14:stopEvt time="17562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37"/>
          <p:cNvGrpSpPr/>
          <p:nvPr/>
        </p:nvGrpSpPr>
        <p:grpSpPr>
          <a:xfrm rot="397199" flipH="1">
            <a:off x="1166653" y="908464"/>
            <a:ext cx="625955" cy="817661"/>
            <a:chOff x="2020245" y="3095988"/>
            <a:chExt cx="367775" cy="549242"/>
          </a:xfrm>
        </p:grpSpPr>
        <p:sp>
          <p:nvSpPr>
            <p:cNvPr id="493" name="Google Shape;493;p37"/>
            <p:cNvSpPr/>
            <p:nvPr/>
          </p:nvSpPr>
          <p:spPr>
            <a:xfrm>
              <a:off x="2020245" y="3262430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492;p37"/>
          <p:cNvGrpSpPr/>
          <p:nvPr/>
        </p:nvGrpSpPr>
        <p:grpSpPr>
          <a:xfrm rot="397199" flipH="1">
            <a:off x="103654" y="3840347"/>
            <a:ext cx="698174" cy="556104"/>
            <a:chOff x="2079900" y="3077638"/>
            <a:chExt cx="367775" cy="382800"/>
          </a:xfrm>
        </p:grpSpPr>
        <p:sp>
          <p:nvSpPr>
            <p:cNvPr id="29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492;p37"/>
          <p:cNvGrpSpPr/>
          <p:nvPr/>
        </p:nvGrpSpPr>
        <p:grpSpPr>
          <a:xfrm rot="397199" flipH="1">
            <a:off x="723665" y="3834216"/>
            <a:ext cx="698176" cy="556104"/>
            <a:chOff x="2079900" y="3077638"/>
            <a:chExt cx="367775" cy="382800"/>
          </a:xfrm>
        </p:grpSpPr>
        <p:sp>
          <p:nvSpPr>
            <p:cNvPr id="34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492;p37"/>
          <p:cNvGrpSpPr/>
          <p:nvPr/>
        </p:nvGrpSpPr>
        <p:grpSpPr>
          <a:xfrm rot="397199" flipH="1">
            <a:off x="1344824" y="3828085"/>
            <a:ext cx="698176" cy="556104"/>
            <a:chOff x="2079900" y="3077638"/>
            <a:chExt cx="367775" cy="382800"/>
          </a:xfrm>
        </p:grpSpPr>
        <p:sp>
          <p:nvSpPr>
            <p:cNvPr id="39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831555" y="2038376"/>
            <a:ext cx="7397465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5060" y="3784796"/>
            <a:ext cx="7230108" cy="2432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19524" y="1129898"/>
            <a:ext cx="7418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defRPr/>
            </a:pP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	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Nêu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tên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chủ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điểm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đang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được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học</a:t>
            </a:r>
            <a:endParaRPr lang="en-US" sz="3000" dirty="0">
              <a:solidFill>
                <a:prstClr val="black"/>
              </a:solidFill>
              <a:latin typeface="r0c0i Linotte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19525" y="2144802"/>
            <a:ext cx="6655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defRPr/>
            </a:pPr>
            <a:r>
              <a:rPr lang="en-US" sz="3300" dirty="0">
                <a:solidFill>
                  <a:srgbClr val="002060"/>
                </a:solidFill>
                <a:latin typeface="r0c0i Linotte" pitchFamily="2" charset="0"/>
              </a:rPr>
              <a:t>	</a:t>
            </a:r>
          </a:p>
        </p:txBody>
      </p:sp>
      <p:grpSp>
        <p:nvGrpSpPr>
          <p:cNvPr id="47" name="Google Shape;492;p37"/>
          <p:cNvGrpSpPr/>
          <p:nvPr/>
        </p:nvGrpSpPr>
        <p:grpSpPr>
          <a:xfrm rot="397199" flipH="1">
            <a:off x="481543" y="2336263"/>
            <a:ext cx="700025" cy="536762"/>
            <a:chOff x="2079900" y="3077638"/>
            <a:chExt cx="367775" cy="382800"/>
          </a:xfrm>
        </p:grpSpPr>
        <p:sp>
          <p:nvSpPr>
            <p:cNvPr id="48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492;p37"/>
          <p:cNvGrpSpPr/>
          <p:nvPr/>
        </p:nvGrpSpPr>
        <p:grpSpPr>
          <a:xfrm rot="397199" flipH="1">
            <a:off x="1154081" y="2355834"/>
            <a:ext cx="700025" cy="536762"/>
            <a:chOff x="2079900" y="3077638"/>
            <a:chExt cx="367775" cy="382800"/>
          </a:xfrm>
        </p:grpSpPr>
        <p:sp>
          <p:nvSpPr>
            <p:cNvPr id="53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68306" y="2097037"/>
            <a:ext cx="640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Con học được điều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gì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từ câu chuyện </a:t>
            </a:r>
            <a:r>
              <a:rPr lang="en-US" sz="3000" dirty="0">
                <a:solidFill>
                  <a:srgbClr val="FF0000"/>
                </a:solidFill>
                <a:latin typeface="r0c0i Linotte" pitchFamily="2" charset="0"/>
              </a:rPr>
              <a:t>Chú bé </a:t>
            </a:r>
            <a:r>
              <a:rPr lang="en-US" sz="3000" dirty="0" err="1">
                <a:solidFill>
                  <a:srgbClr val="FF0000"/>
                </a:solidFill>
                <a:latin typeface="r0c0i Linotte" pitchFamily="2" charset="0"/>
              </a:rPr>
              <a:t>chăn</a:t>
            </a:r>
            <a:r>
              <a:rPr lang="en-US" sz="3000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r0c0i Linotte" pitchFamily="2" charset="0"/>
              </a:rPr>
              <a:t>cừu</a:t>
            </a:r>
            <a:endParaRPr lang="en-US" sz="4950" dirty="0">
              <a:solidFill>
                <a:srgbClr val="FF0000"/>
              </a:solidFill>
              <a:latin typeface="r0c0i Linott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1383" y="3903310"/>
            <a:ext cx="523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Nói 1- 2 câu về chú bé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chăn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r0c0i Linotte" pitchFamily="2" charset="0"/>
              </a:rPr>
              <a:t>cừu</a:t>
            </a:r>
            <a:r>
              <a:rPr lang="en-US" sz="3000" dirty="0">
                <a:solidFill>
                  <a:prstClr val="black"/>
                </a:solidFill>
                <a:latin typeface="r0c0i Linotte" pitchFamily="2" charset="0"/>
              </a:rPr>
              <a:t>.</a:t>
            </a:r>
            <a:endParaRPr lang="vi-VN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1" y="411511"/>
            <a:ext cx="2014945" cy="48605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r0c0i Linotte" pitchFamily="2" charset="0"/>
              </a:rPr>
              <a:t>Khởi</a:t>
            </a:r>
            <a:r>
              <a:rPr lang="en-US" dirty="0">
                <a:latin typeface="r0c0i Linotte" pitchFamily="2" charset="0"/>
              </a:rPr>
              <a:t> động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023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9"/>
    </mc:Choice>
    <mc:Fallback xmlns="">
      <p:transition spd="slow" advTm="23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  <a:latin typeface="UTM Avo" panose="020406030505060202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7310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2"/>
    </mc:Choice>
    <mc:Fallback xmlns="">
      <p:transition spd="slow" advTm="102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813C696A-0AAD-4EBB-A498-10504DA13F1C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08355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thiện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vở</a:t>
            </a:r>
            <a:endParaRPr lang="en-US" sz="20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078973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70C90B-F50E-4D26-B507-9C9068432F97}"/>
              </a:ext>
            </a:extLst>
          </p:cNvPr>
          <p:cNvSpPr txBox="1"/>
          <p:nvPr/>
        </p:nvSpPr>
        <p:spPr>
          <a:xfrm>
            <a:off x="470811" y="859550"/>
            <a:ext cx="189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dân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4E194-321E-413A-801C-A6D0949CA45A}"/>
              </a:ext>
            </a:extLst>
          </p:cNvPr>
          <p:cNvSpPr txBox="1"/>
          <p:nvPr/>
        </p:nvSpPr>
        <p:spPr>
          <a:xfrm>
            <a:off x="2465822" y="836454"/>
            <a:ext cx="189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hốt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B809C-F964-4563-B61B-BEB2E4D22751}"/>
              </a:ext>
            </a:extLst>
          </p:cNvPr>
          <p:cNvSpPr txBox="1"/>
          <p:nvPr/>
        </p:nvSpPr>
        <p:spPr>
          <a:xfrm>
            <a:off x="6968144" y="890885"/>
            <a:ext cx="21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hản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D90AE-50E8-4904-8057-42EAEA7206FB}"/>
              </a:ext>
            </a:extLst>
          </p:cNvPr>
          <p:cNvSpPr txBox="1"/>
          <p:nvPr/>
        </p:nvSpPr>
        <p:spPr>
          <a:xfrm>
            <a:off x="-376983" y="2155642"/>
            <a:ext cx="90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    b. Các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………………….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đang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làm việc chăm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E443CB-F7F5-4802-900B-D0971EBA8D04}"/>
              </a:ext>
            </a:extLst>
          </p:cNvPr>
          <p:cNvSpPr txBox="1"/>
          <p:nvPr/>
        </p:nvSpPr>
        <p:spPr>
          <a:xfrm>
            <a:off x="4419600" y="8708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kêu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8641C2-6558-4FFB-8F2D-D8D7350A99D0}"/>
              </a:ext>
            </a:extLst>
          </p:cNvPr>
          <p:cNvSpPr txBox="1"/>
          <p:nvPr/>
        </p:nvSpPr>
        <p:spPr>
          <a:xfrm>
            <a:off x="-381000" y="1496048"/>
            <a:ext cx="901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    a. Nhiều người ……………………….. vì có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đám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cháy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A82C5-718C-4AC7-926D-2FFBA55C9F6E}"/>
              </a:ext>
            </a:extLst>
          </p:cNvPr>
          <p:cNvSpPr txBox="1"/>
          <p:nvPr/>
        </p:nvSpPr>
        <p:spPr>
          <a:xfrm>
            <a:off x="2329668" y="2110085"/>
            <a:ext cx="194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dân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422140-67B7-4DFC-9850-9B2DB2BA7F98}"/>
              </a:ext>
            </a:extLst>
          </p:cNvPr>
          <p:cNvSpPr txBox="1"/>
          <p:nvPr/>
        </p:nvSpPr>
        <p:spPr>
          <a:xfrm>
            <a:off x="3331328" y="1394306"/>
            <a:ext cx="205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hốt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53"/>
    </mc:Choice>
    <mc:Fallback xmlns="">
      <p:transition spd="slow" advTm="10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52714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Nhiều người hoảng hốt vì có đám cháy.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714" y="1537625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Các bác nông dân đang làm việc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55" y="22456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chăm chỉ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6"/>
    </mc:Choice>
    <mc:Fallback xmlns="">
      <p:transition spd="slow" advTm="11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7">
            <a:extLst>
              <a:ext uri="{FF2B5EF4-FFF2-40B4-BE49-F238E27FC236}">
                <a16:creationId xmlns:a16="http://schemas.microsoft.com/office/drawing/2014/main" id="{29D892D5-5DC1-44FF-B199-C8A6E71ACF01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166" y="140752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084" y="14086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chăn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cừu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029"/>
            <a:ext cx="9144000" cy="399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69"/>
    </mc:Choice>
    <mc:Fallback xmlns="">
      <p:transition spd="slow" advTm="1198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  <a:latin typeface="UTM Avo" panose="02040603050506020204" pitchFamily="18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9519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"/>
    </mc:Choice>
    <mc:Fallback xmlns="">
      <p:transition spd="slow" advTm="836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8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1.4|13.1|7.8|1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1|3|3|2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E1B77A0-BB5C-4A63-B032-58061C8A1DA1}" vid="{1BB09500-2D14-469E-B8ED-80720E9C0D2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409</Words>
  <Application>Microsoft Office PowerPoint</Application>
  <PresentationFormat>On-screen Show (16:9)</PresentationFormat>
  <Paragraphs>71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Arial Rounded MT Bold</vt:lpstr>
      <vt:lpstr>Arial-Rounded</vt:lpstr>
      <vt:lpstr>Calibri</vt:lpstr>
      <vt:lpstr>Calibri Light</vt:lpstr>
      <vt:lpstr>Edwardian Script ITC</vt:lpstr>
      <vt:lpstr>HP001 4 hàng</vt:lpstr>
      <vt:lpstr>HP001 5 hàng</vt:lpstr>
      <vt:lpstr>r0c0i Linotte</vt:lpstr>
      <vt:lpstr>Times New Roman</vt:lpstr>
      <vt:lpstr>UTM Avo</vt:lpstr>
      <vt:lpstr>Office Theme</vt:lpstr>
      <vt:lpstr>Theme1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Thi hái sao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199</cp:revision>
  <dcterms:created xsi:type="dcterms:W3CDTF">2020-12-08T15:48:47Z</dcterms:created>
  <dcterms:modified xsi:type="dcterms:W3CDTF">2022-03-27T14:23:14Z</dcterms:modified>
</cp:coreProperties>
</file>