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3" r:id="rId3"/>
    <p:sldId id="290" r:id="rId4"/>
    <p:sldId id="258" r:id="rId5"/>
    <p:sldId id="266" r:id="rId6"/>
    <p:sldId id="291" r:id="rId7"/>
    <p:sldId id="270" r:id="rId8"/>
    <p:sldId id="292" r:id="rId9"/>
    <p:sldId id="293" r:id="rId10"/>
    <p:sldId id="294" r:id="rId11"/>
    <p:sldId id="297" r:id="rId12"/>
    <p:sldId id="272" r:id="rId1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EF3"/>
    <a:srgbClr val="FD0B95"/>
    <a:srgbClr val="FF2980"/>
    <a:srgbClr val="F7BFCC"/>
    <a:srgbClr val="FE8ACC"/>
    <a:srgbClr val="FECEED"/>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78" d="100"/>
          <a:sy n="78" d="100"/>
        </p:scale>
        <p:origin x="86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3/21/2022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pPr/>
              <a:t>3/21/2022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a:latin typeface="Arial" pitchFamily="34" charset="0"/>
                <a:cs typeface="Arial" pitchFamily="34" charset="0"/>
              </a:rPr>
              <a:t>Em thường nhầm lẫn vần </a:t>
            </a:r>
            <a:r>
              <a:rPr lang="en-US" sz="3200" b="1" i="1">
                <a:latin typeface="Arial" pitchFamily="34" charset="0"/>
                <a:cs typeface="Arial" pitchFamily="34" charset="0"/>
              </a:rPr>
              <a:t>oăt </a:t>
            </a:r>
            <a:r>
              <a:rPr lang="en-US" sz="3200" b="1">
                <a:latin typeface="Arial" pitchFamily="34" charset="0"/>
                <a:cs typeface="Arial" pitchFamily="34" charset="0"/>
              </a:rPr>
              <a:t>với vần nào?</a:t>
            </a: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So sánh</a:t>
            </a: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oat</a:t>
            </a: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oăt</a:t>
            </a: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FF0000"/>
                </a:solidFill>
                <a:latin typeface="Arial" pitchFamily="34" charset="0"/>
                <a:cs typeface="Arial" pitchFamily="34" charset="0"/>
              </a:rPr>
              <a:t>o</a:t>
            </a:r>
            <a:r>
              <a:rPr lang="en-US" sz="6600" b="1">
                <a:solidFill>
                  <a:srgbClr val="00B0F0"/>
                </a:solidFill>
                <a:latin typeface="Arial" pitchFamily="34" charset="0"/>
                <a:cs typeface="Arial" pitchFamily="34" charset="0"/>
              </a:rPr>
              <a:t>a</a:t>
            </a:r>
            <a:r>
              <a:rPr lang="en-US" sz="6600" b="1">
                <a:solidFill>
                  <a:srgbClr val="FF0000"/>
                </a:solidFill>
                <a:latin typeface="Arial" pitchFamily="34" charset="0"/>
                <a:cs typeface="Arial" pitchFamily="34" charset="0"/>
              </a:rPr>
              <a:t>t</a:t>
            </a: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FF0000"/>
                </a:solidFill>
                <a:latin typeface="Arial" pitchFamily="34" charset="0"/>
                <a:cs typeface="Arial" pitchFamily="34" charset="0"/>
              </a:rPr>
              <a:t>o</a:t>
            </a:r>
            <a:r>
              <a:rPr lang="en-US" sz="6600" b="1">
                <a:solidFill>
                  <a:srgbClr val="00B0F0"/>
                </a:solidFill>
                <a:latin typeface="Arial" pitchFamily="34" charset="0"/>
                <a:cs typeface="Arial" pitchFamily="34" charset="0"/>
              </a:rPr>
              <a:t>ă</a:t>
            </a:r>
            <a:r>
              <a:rPr lang="en-US" sz="6600" b="1">
                <a:solidFill>
                  <a:srgbClr val="FF0000"/>
                </a:solidFill>
                <a:latin typeface="Arial" pitchFamily="34" charset="0"/>
                <a:cs typeface="Arial" pitchFamily="34" charset="0"/>
              </a:rPr>
              <a:t>t</a:t>
            </a: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a:latin typeface="Arial" pitchFamily="34" charset="0"/>
                <a:cs typeface="Arial" pitchFamily="34" charset="0"/>
              </a:rPr>
              <a:t>oat – oăt – oăc </a:t>
            </a: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23" t="31349" r="29721" b="24405"/>
          <a:stretch/>
        </p:blipFill>
        <p:spPr bwMode="auto">
          <a:xfrm>
            <a:off x="1524000" y="1326784"/>
            <a:ext cx="6172200" cy="365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dùng từ ngữ trong khung để nói: </a:t>
            </a:r>
            <a:r>
              <a:rPr lang="en-US" sz="2400" b="1" i="1">
                <a:latin typeface="Arial" pitchFamily="34" charset="0"/>
                <a:ea typeface="Arial-Rounded" pitchFamily="34" charset="0"/>
                <a:cs typeface="Arial" pitchFamily="34" charset="0"/>
              </a:rPr>
              <a:t>Việc làm của người thợ săn là đúng hay sai? Vì sao?</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32304" y="895350"/>
            <a:ext cx="3810000" cy="381000"/>
          </a:xfrm>
          <a:prstGeom prst="rect">
            <a:avLst/>
          </a:prstGeom>
          <a:noFill/>
          <a:ln w="12700">
            <a:solidFill>
              <a:srgbClr val="FD0B95"/>
            </a:solidFill>
          </a:ln>
        </p:spPr>
        <p:txBody>
          <a:bodyPr wrap="square" rtlCol="0">
            <a:spAutoFit/>
          </a:bodyPr>
          <a:lstStyle/>
          <a:p>
            <a:r>
              <a:rPr lang="en-US" dirty="0" err="1"/>
              <a:t>người</a:t>
            </a:r>
            <a:r>
              <a:rPr lang="en-US" dirty="0"/>
              <a:t> </a:t>
            </a:r>
            <a:r>
              <a:rPr lang="en-US" dirty="0" err="1"/>
              <a:t>thợ</a:t>
            </a:r>
            <a:r>
              <a:rPr lang="en-US" dirty="0"/>
              <a:t> </a:t>
            </a:r>
            <a:r>
              <a:rPr lang="en-US" dirty="0" err="1"/>
              <a:t>săn</a:t>
            </a:r>
            <a:r>
              <a:rPr lang="en-US" dirty="0"/>
              <a:t>                 </a:t>
            </a:r>
            <a:r>
              <a:rPr lang="en-US" dirty="0" err="1"/>
              <a:t>bắn</a:t>
            </a:r>
            <a:r>
              <a:rPr lang="en-US" dirty="0"/>
              <a:t> </a:t>
            </a:r>
            <a:r>
              <a:rPr lang="en-US" dirty="0" err="1"/>
              <a:t>chim</a:t>
            </a:r>
            <a:endParaRPr lang="vi-VN" dirty="0"/>
          </a:p>
        </p:txBody>
      </p:sp>
    </p:spTree>
    <p:extLst>
      <p:ext uri="{BB962C8B-B14F-4D97-AF65-F5344CB8AC3E}">
        <p14:creationId xmlns:p14="http://schemas.microsoft.com/office/powerpoint/2010/main" val="129019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138" indent="-457138" algn="just">
              <a:buFontTx/>
              <a:buChar char="-"/>
            </a:pPr>
            <a:r>
              <a:rPr lang="en-US" sz="3200" dirty="0" err="1">
                <a:solidFill>
                  <a:schemeClr val="tx1"/>
                </a:solidFill>
                <a:latin typeface="Arial" pitchFamily="34" charset="0"/>
                <a:cs typeface="Arial" pitchFamily="34" charset="0"/>
              </a:rPr>
              <a:t>Xem</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Kiến</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và</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chim</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bồ</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câu</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84 - 87).</a:t>
            </a:r>
          </a:p>
          <a:p>
            <a:pPr marL="457138" indent="-457138"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Câu</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chuyện</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của</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rễ</a:t>
            </a:r>
            <a:r>
              <a:rPr lang="en-US" sz="3200" i="1" dirty="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88, 89).</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5</a:t>
            </a: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giật mình</a:t>
            </a: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a. Nam (………..) nghĩ ngay ra lời giải cho câu đố.</a:t>
            </a: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Ông kể cho em nghe một câu chuyện  (..…………).</a:t>
            </a: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giúp nhau</a:t>
            </a: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cứu</a:t>
            </a: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cảm động</a:t>
            </a:r>
          </a:p>
        </p:txBody>
      </p:sp>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nhanh trí</a:t>
            </a: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1.94444E-6 1.48148E-6 L -0.23038 0.34074 " pathEditMode="relative" rAng="0" ptsTypes="AA">
                                      <p:cBhvr>
                                        <p:cTn id="15" dur="2000" fill="hold"/>
                                        <p:tgtEl>
                                          <p:spTgt spid="14"/>
                                        </p:tgtEl>
                                        <p:attrNameLst>
                                          <p:attrName>ppt_x</p:attrName>
                                          <p:attrName>ppt_y</p:attrName>
                                        </p:attrNameLst>
                                      </p:cBhvr>
                                      <p:rCtr x="-11528" y="17037"/>
                                    </p:animMotion>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17"/>
                                        </p:tgtEl>
                                        <p:attrNameLst>
                                          <p:attrName>r</p:attrName>
                                        </p:attrNameLst>
                                      </p:cBhvr>
                                    </p:animRot>
                                    <p:animRot by="-240000">
                                      <p:cBhvr>
                                        <p:cTn id="21" dur="200" fill="hold">
                                          <p:stCondLst>
                                            <p:cond delay="200"/>
                                          </p:stCondLst>
                                        </p:cTn>
                                        <p:tgtEl>
                                          <p:spTgt spid="17"/>
                                        </p:tgtEl>
                                        <p:attrNameLst>
                                          <p:attrName>r</p:attrName>
                                        </p:attrNameLst>
                                      </p:cBhvr>
                                    </p:animRot>
                                    <p:animRot by="240000">
                                      <p:cBhvr>
                                        <p:cTn id="22" dur="200" fill="hold">
                                          <p:stCondLst>
                                            <p:cond delay="400"/>
                                          </p:stCondLst>
                                        </p:cTn>
                                        <p:tgtEl>
                                          <p:spTgt spid="17"/>
                                        </p:tgtEl>
                                        <p:attrNameLst>
                                          <p:attrName>r</p:attrName>
                                        </p:attrNameLst>
                                      </p:cBhvr>
                                    </p:animRot>
                                    <p:animRot by="-240000">
                                      <p:cBhvr>
                                        <p:cTn id="23" dur="200" fill="hold">
                                          <p:stCondLst>
                                            <p:cond delay="600"/>
                                          </p:stCondLst>
                                        </p:cTn>
                                        <p:tgtEl>
                                          <p:spTgt spid="17"/>
                                        </p:tgtEl>
                                        <p:attrNameLst>
                                          <p:attrName>r</p:attrName>
                                        </p:attrNameLst>
                                      </p:cBhvr>
                                    </p:animRot>
                                    <p:animRot by="120000">
                                      <p:cBhvr>
                                        <p:cTn id="24" dur="200" fill="hold">
                                          <p:stCondLst>
                                            <p:cond delay="800"/>
                                          </p:stCondLst>
                                        </p:cTn>
                                        <p:tgtEl>
                                          <p:spTgt spid="1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8"/>
                                        </p:tgtEl>
                                        <p:attrNameLst>
                                          <p:attrName>r</p:attrName>
                                        </p:attrNameLst>
                                      </p:cBhvr>
                                    </p:animRot>
                                    <p:animRot by="-240000">
                                      <p:cBhvr>
                                        <p:cTn id="30" dur="200" fill="hold">
                                          <p:stCondLst>
                                            <p:cond delay="200"/>
                                          </p:stCondLst>
                                        </p:cTn>
                                        <p:tgtEl>
                                          <p:spTgt spid="18"/>
                                        </p:tgtEl>
                                        <p:attrNameLst>
                                          <p:attrName>r</p:attrName>
                                        </p:attrNameLst>
                                      </p:cBhvr>
                                    </p:animRot>
                                    <p:animRot by="240000">
                                      <p:cBhvr>
                                        <p:cTn id="31" dur="200" fill="hold">
                                          <p:stCondLst>
                                            <p:cond delay="400"/>
                                          </p:stCondLst>
                                        </p:cTn>
                                        <p:tgtEl>
                                          <p:spTgt spid="18"/>
                                        </p:tgtEl>
                                        <p:attrNameLst>
                                          <p:attrName>r</p:attrName>
                                        </p:attrNameLst>
                                      </p:cBhvr>
                                    </p:animRot>
                                    <p:animRot by="-240000">
                                      <p:cBhvr>
                                        <p:cTn id="32" dur="200" fill="hold">
                                          <p:stCondLst>
                                            <p:cond delay="600"/>
                                          </p:stCondLst>
                                        </p:cTn>
                                        <p:tgtEl>
                                          <p:spTgt spid="18"/>
                                        </p:tgtEl>
                                        <p:attrNameLst>
                                          <p:attrName>r</p:attrName>
                                        </p:attrNameLst>
                                      </p:cBhvr>
                                    </p:animRot>
                                    <p:animRot by="120000">
                                      <p:cBhvr>
                                        <p:cTn id="33" dur="200" fill="hold">
                                          <p:stCondLst>
                                            <p:cond delay="800"/>
                                          </p:stCondLst>
                                        </p:cTn>
                                        <p:tgtEl>
                                          <p:spTgt spid="18"/>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44444E-6 0.04784 L -0.70902 0.65031 " pathEditMode="relative" rAng="0" ptsTypes="AA">
                                      <p:cBhvr>
                                        <p:cTn id="38" dur="2000" fill="hold"/>
                                        <p:tgtEl>
                                          <p:spTgt spid="19"/>
                                        </p:tgtEl>
                                        <p:attrNameLst>
                                          <p:attrName>ppt_x</p:attrName>
                                          <p:attrName>ppt_y</p:attrName>
                                        </p:attrNameLst>
                                      </p:cBhvr>
                                      <p:rCtr x="-35451" y="30123"/>
                                    </p:animMotion>
                                  </p:childTnLst>
                                </p:cTn>
                              </p:par>
                            </p:childTnLst>
                          </p:cTn>
                        </p:par>
                      </p:childTnLst>
                    </p:cTn>
                  </p:par>
                </p:childTnLst>
              </p:cTn>
              <p:nextCondLst>
                <p:cond evt="onClick" delay="0">
                  <p:tgtEl>
                    <p:spTgt spid="19"/>
                  </p:tgtEl>
                </p:cond>
              </p:nextCondLst>
            </p:seq>
          </p:childTnLst>
        </p:cTn>
      </p:par>
    </p:tnLst>
    <p:bldLst>
      <p:bldP spid="13" grpId="0" animBg="1"/>
      <p:bldP spid="17" grpId="0" animBg="1"/>
      <p:bldP spid="18" grpId="0" animBg="1"/>
      <p:bldP spid="1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a. </a:t>
            </a:r>
            <a:r>
              <a:rPr lang="vi-VN" sz="3500" b="1">
                <a:solidFill>
                  <a:srgbClr val="7030A0"/>
                </a:solidFill>
                <a:latin typeface="HP001 5 hàng" pitchFamily="34" charset="0"/>
              </a:rPr>
              <a:t>Nam </a:t>
            </a:r>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w</a:t>
            </a:r>
            <a:r>
              <a:rPr lang="el-GR" sz="3500" b="1">
                <a:solidFill>
                  <a:srgbClr val="7030A0"/>
                </a:solidFill>
                <a:latin typeface="HP001 5 hàng" pitchFamily="34" charset="0"/>
              </a:rPr>
              <a:t>θ</a:t>
            </a:r>
            <a:r>
              <a:rPr lang="vi-VN" sz="3500" b="1">
                <a:solidFill>
                  <a:srgbClr val="7030A0"/>
                </a:solidFill>
                <a:latin typeface="HP001 5 hàng" pitchFamily="34" charset="0"/>
              </a:rPr>
              <a:t>ĩ wgay ǟa lƟ giải</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o câu đố</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a:solidFill>
                  <a:srgbClr val="7030A0"/>
                </a:solidFill>
                <a:latin typeface="HP001 5 hàng" pitchFamily="34" charset="0"/>
              </a:rPr>
              <a:t>b. </a:t>
            </a:r>
            <a:r>
              <a:rPr lang="vi-VN" sz="3500" b="1">
                <a:solidFill>
                  <a:srgbClr val="7030A0"/>
                </a:solidFill>
                <a:latin typeface="HP001 5 hàng" pitchFamily="34" charset="0"/>
              </a:rPr>
              <a:t>Ông </a:t>
            </a:r>
            <a:r>
              <a:rPr lang="el-GR" sz="3500" b="1">
                <a:solidFill>
                  <a:srgbClr val="7030A0"/>
                </a:solidFill>
                <a:latin typeface="HP001 5 hàng" pitchFamily="34" charset="0"/>
              </a:rPr>
              <a:t>ΓϜ ε</a:t>
            </a:r>
            <a:r>
              <a:rPr lang="vi-VN" sz="3500" b="1">
                <a:solidFill>
                  <a:srgbClr val="7030A0"/>
                </a:solidFill>
                <a:latin typeface="HP001 5 hàng" pitchFamily="34" charset="0"/>
              </a:rPr>
              <a:t>o em w</a:t>
            </a:r>
            <a:r>
              <a:rPr lang="el-GR" sz="3500" b="1">
                <a:solidFill>
                  <a:srgbClr val="7030A0"/>
                </a:solidFill>
                <a:latin typeface="HP001 5 hàng" pitchFamily="34" charset="0"/>
              </a:rPr>
              <a:t>Ή; </a:t>
            </a:r>
            <a:r>
              <a:rPr lang="vi-VN" sz="3500" b="1">
                <a:solidFill>
                  <a:srgbClr val="7030A0"/>
                </a:solidFill>
                <a:latin typeface="HP001 5 hàng" pitchFamily="34" charset="0"/>
              </a:rPr>
              <a:t>jŎ câu </a:t>
            </a:r>
            <a:r>
              <a:rPr lang="el-GR" sz="3500" b="1">
                <a:solidFill>
                  <a:srgbClr val="7030A0"/>
                </a:solidFill>
                <a:latin typeface="HP001 5 hàng" pitchFamily="34" charset="0"/>
              </a:rPr>
              <a:t>ε</a:t>
            </a:r>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a:solidFill>
                  <a:srgbClr val="7030A0"/>
                </a:solidFill>
                <a:latin typeface="HP001 5 hàng" pitchFamily="34" charset="0"/>
              </a:rPr>
              <a:t>İn</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cảm đųg</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Kể lại câu chuyện </a:t>
            </a:r>
            <a:r>
              <a:rPr lang="en-US" sz="2800" b="1" i="1">
                <a:latin typeface="Arial" pitchFamily="34" charset="0"/>
                <a:ea typeface="Arial-Rounded" pitchFamily="34" charset="0"/>
                <a:cs typeface="Arial" pitchFamily="34" charset="0"/>
              </a:rPr>
              <a:t>Kiến và chim bồ câu</a:t>
            </a:r>
            <a:r>
              <a:rPr lang="en-US" sz="2800" b="1">
                <a:latin typeface="Arial" pitchFamily="34" charset="0"/>
                <a:ea typeface="Arial-Rounded" pitchFamily="34" charset="0"/>
                <a:cs typeface="Arial" pitchFamily="34" charset="0"/>
              </a:rPr>
              <a:t> </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a:latin typeface="Arial" pitchFamily="34" charset="0"/>
                <a:cs typeface="Arial" pitchFamily="34" charset="0"/>
              </a:rPr>
              <a:t>Một con kiến (…)</a:t>
            </a: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dirty="0" err="1">
                <a:latin typeface="Arial" pitchFamily="34" charset="0"/>
                <a:cs typeface="Arial" pitchFamily="34" charset="0"/>
              </a:rPr>
              <a:t>Nghe</a:t>
            </a:r>
            <a:r>
              <a:rPr lang="en-US" b="1" dirty="0">
                <a:latin typeface="Arial" pitchFamily="34" charset="0"/>
                <a:cs typeface="Arial" pitchFamily="34" charset="0"/>
              </a:rPr>
              <a:t> </a:t>
            </a:r>
            <a:r>
              <a:rPr lang="en-US" b="1" dirty="0" err="1">
                <a:latin typeface="Arial" pitchFamily="34" charset="0"/>
                <a:cs typeface="Arial" pitchFamily="34" charset="0"/>
              </a:rPr>
              <a:t>tiếng</a:t>
            </a:r>
            <a:r>
              <a:rPr lang="en-US" b="1" dirty="0">
                <a:latin typeface="Arial" pitchFamily="34" charset="0"/>
                <a:cs typeface="Arial" pitchFamily="34" charset="0"/>
              </a:rPr>
              <a:t> </a:t>
            </a:r>
            <a:r>
              <a:rPr lang="en-US" b="1" dirty="0" err="1">
                <a:latin typeface="Arial" pitchFamily="34" charset="0"/>
                <a:cs typeface="Arial" pitchFamily="34" charset="0"/>
              </a:rPr>
              <a:t>kêu</a:t>
            </a:r>
            <a:r>
              <a:rPr lang="en-US" b="1" dirty="0">
                <a:latin typeface="Arial" pitchFamily="34" charset="0"/>
                <a:cs typeface="Arial" pitchFamily="34" charset="0"/>
              </a:rPr>
              <a:t> </a:t>
            </a:r>
            <a:r>
              <a:rPr lang="en-US" b="1" dirty="0" err="1">
                <a:latin typeface="Arial" pitchFamily="34" charset="0"/>
                <a:cs typeface="Arial" pitchFamily="34" charset="0"/>
              </a:rPr>
              <a:t>cứu</a:t>
            </a:r>
            <a:r>
              <a:rPr lang="en-US" b="1" dirty="0">
                <a:latin typeface="Arial" pitchFamily="34" charset="0"/>
                <a:cs typeface="Arial" pitchFamily="34" charset="0"/>
              </a:rPr>
              <a:t> (…)</a:t>
            </a: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a:latin typeface="Arial" pitchFamily="34" charset="0"/>
                <a:cs typeface="Arial" pitchFamily="34" charset="0"/>
              </a:rPr>
              <a:t>Một hôm kiến thấy (…)</a:t>
            </a: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a:latin typeface="Arial" pitchFamily="34" charset="0"/>
                <a:cs typeface="Arial" pitchFamily="34" charset="0"/>
              </a:rPr>
              <a:t>Bồ câu tìm đến chỗ kiến (…)</a:t>
            </a: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7</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Nghe</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kêu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cứu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kiến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bồ</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câu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nhanh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trí</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nhặt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chiếc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xuống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nước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Kiến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chiếc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leo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bờ</a:t>
            </a:r>
            <a:r>
              <a:rPr lang="en-US" sz="3200" dirty="0">
                <a:latin typeface="Arial" pitchFamily="34" charset="0"/>
                <a:ea typeface="Arial-Rounded" pitchFamily="34" charset="0"/>
                <a:cs typeface="Arial" pitchFamily="34" charset="0"/>
              </a:rPr>
              <a:t>.</a:t>
            </a: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0" y="2800350"/>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3" name="Oval 22"/>
          <p:cNvSpPr/>
          <p:nvPr/>
        </p:nvSpPr>
        <p:spPr>
          <a:xfrm>
            <a:off x="1905000" y="2571750"/>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5" name="Oval 24"/>
          <p:cNvSpPr/>
          <p:nvPr/>
        </p:nvSpPr>
        <p:spPr>
          <a:xfrm>
            <a:off x="3124200" y="31051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048000" y="180975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1800" y="188595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5000" y="234315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4400" y="287655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15200" y="234315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N</a:t>
            </a:r>
            <a:r>
              <a:rPr lang="el-GR" sz="3500" b="1" dirty="0">
                <a:solidFill>
                  <a:srgbClr val="7030A0"/>
                </a:solidFill>
                <a:latin typeface="HP001 5 hàng" pitchFamily="34" charset="0"/>
              </a:rPr>
              <a:t>Ή;</a:t>
            </a:r>
            <a:r>
              <a:rPr lang="en-US" sz="3500" b="1" dirty="0">
                <a:solidFill>
                  <a:srgbClr val="7030A0"/>
                </a:solidFill>
                <a:latin typeface="HP001 5 hàng" pitchFamily="34" charset="0"/>
              </a:rPr>
              <a:t> Ǉ</a:t>
            </a:r>
            <a:r>
              <a:rPr lang="el-GR" sz="3500" b="1" dirty="0">
                <a:solidFill>
                  <a:srgbClr val="7030A0"/>
                </a:solidFill>
                <a:latin typeface="HP001 5 hàng" pitchFamily="34" charset="0"/>
              </a:rPr>
              <a:t>Η</a:t>
            </a:r>
            <a:r>
              <a:rPr lang="en-US" sz="3500" b="1" dirty="0" err="1">
                <a:solidFill>
                  <a:srgbClr val="7030A0"/>
                </a:solidFill>
                <a:latin typeface="HP001 5 hàng" pitchFamily="34" charset="0"/>
              </a:rPr>
              <a:t>Ğng</a:t>
            </a:r>
            <a:r>
              <a:rPr lang="en-US" sz="3500" b="1" dirty="0">
                <a:solidFill>
                  <a:srgbClr val="7030A0"/>
                </a:solidFill>
                <a:latin typeface="HP001 5 hàng" pitchFamily="34" charset="0"/>
              </a:rPr>
              <a:t> </a:t>
            </a:r>
            <a:r>
              <a:rPr lang="el-GR" sz="3500" b="1" dirty="0">
                <a:solidFill>
                  <a:srgbClr val="7030A0"/>
                </a:solidFill>
                <a:latin typeface="HP001 5 hàng" pitchFamily="34" charset="0"/>
              </a:rPr>
              <a:t>Γ</a:t>
            </a:r>
            <a:r>
              <a:rPr lang="en-US" sz="3500" b="1" dirty="0" err="1">
                <a:solidFill>
                  <a:srgbClr val="7030A0"/>
                </a:solidFill>
                <a:latin typeface="HP001 5 hàng" pitchFamily="34" charset="0"/>
              </a:rPr>
              <a:t>łu</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cứu</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của</a:t>
            </a:r>
            <a:r>
              <a:rPr lang="en-US" sz="3500" b="1" dirty="0">
                <a:solidFill>
                  <a:srgbClr val="7030A0"/>
                </a:solidFill>
                <a:latin typeface="HP001 5 hàng" pitchFamily="34" charset="0"/>
              </a:rPr>
              <a:t> k</a:t>
            </a:r>
            <a:r>
              <a:rPr lang="el-GR" sz="3500" b="1" dirty="0">
                <a:solidFill>
                  <a:srgbClr val="7030A0"/>
                </a:solidFill>
                <a:latin typeface="HP001 5 hàng" pitchFamily="34" charset="0"/>
              </a:rPr>
              <a:t>Η</a:t>
            </a:r>
            <a:r>
              <a:rPr lang="en-US" sz="3500" b="1" dirty="0" err="1">
                <a:solidFill>
                  <a:srgbClr val="7030A0"/>
                </a:solidFill>
                <a:latin typeface="HP001 5 hàng" pitchFamily="34" charset="0"/>
              </a:rPr>
              <a:t>Ğn</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bồ</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câu</a:t>
            </a:r>
            <a:r>
              <a:rPr lang="en-US" sz="3500" b="1" dirty="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a:t>
            </a:r>
            <a:r>
              <a:rPr lang="el-GR" sz="3500" b="1">
                <a:solidFill>
                  <a:srgbClr val="7030A0"/>
                </a:solidFill>
                <a:latin typeface="HP001 5 hàng" pitchFamily="34" charset="0"/>
              </a:rPr>
              <a:t>η</a:t>
            </a:r>
            <a:r>
              <a:rPr lang="vi-VN" sz="3500" b="1">
                <a:solidFill>
                  <a:srgbClr val="7030A0"/>
                </a:solidFill>
                <a:latin typeface="HP001 5 hàng" pitchFamily="34" charset="0"/>
              </a:rPr>
              <a:t>ặt </a:t>
            </a:r>
            <a:r>
              <a:rPr lang="el-GR" sz="3500" b="1">
                <a:solidFill>
                  <a:srgbClr val="7030A0"/>
                </a:solidFill>
                <a:latin typeface="HP001 5 hàng" pitchFamily="34" charset="0"/>
              </a:rPr>
              <a:t>εΗ</a:t>
            </a:r>
            <a:r>
              <a:rPr lang="vi-VN" sz="3500" b="1">
                <a:solidFill>
                  <a:srgbClr val="7030A0"/>
                </a:solidFill>
                <a:latin typeface="HP001 5 hàng" pitchFamily="34" charset="0"/>
              </a:rPr>
              <a:t>Ğc lá </a:t>
            </a:r>
            <a:r>
              <a:rPr lang="el-GR" sz="3500" b="1">
                <a:solidFill>
                  <a:srgbClr val="7030A0"/>
                </a:solidFill>
                <a:latin typeface="HP001 5 hàng" pitchFamily="34" charset="0"/>
              </a:rPr>
              <a:t>κ</a:t>
            </a:r>
            <a:r>
              <a:rPr lang="vi-VN" sz="3500" b="1">
                <a:solidFill>
                  <a:srgbClr val="7030A0"/>
                </a:solidFill>
                <a:latin typeface="HP001 5 hàng" pitchFamily="34" charset="0"/>
              </a:rPr>
              <a:t>ả xuūg wư</a:t>
            </a:r>
            <a:r>
              <a:rPr lang="el-GR" sz="3500" b="1">
                <a:solidFill>
                  <a:srgbClr val="7030A0"/>
                </a:solidFill>
                <a:latin typeface="HP001 5 hàng" pitchFamily="34" charset="0"/>
              </a:rPr>
              <a:t>ϐ</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bám vào </a:t>
            </a:r>
            <a:r>
              <a:rPr lang="el-GR" sz="3500" b="1">
                <a:solidFill>
                  <a:srgbClr val="7030A0"/>
                </a:solidFill>
                <a:latin typeface="HP001 5 hàng" pitchFamily="34" charset="0"/>
              </a:rPr>
              <a:t>εΗ</a:t>
            </a:r>
            <a:r>
              <a:rPr lang="vi-VN" sz="3500" b="1">
                <a:solidFill>
                  <a:srgbClr val="7030A0"/>
                </a:solidFill>
                <a:latin typeface="HP001 5 hàng" pitchFamily="34" charset="0"/>
              </a:rPr>
              <a:t>Ğc lá và </a:t>
            </a:r>
            <a:r>
              <a:rPr lang="el-GR" sz="3500" b="1">
                <a:solidFill>
                  <a:srgbClr val="7030A0"/>
                </a:solidFill>
                <a:latin typeface="HP001 5 hàng" pitchFamily="34" charset="0"/>
              </a:rPr>
              <a:t>Δ;</a:t>
            </a:r>
            <a:r>
              <a:rPr lang="vi-VN" sz="3500" b="1">
                <a:solidFill>
                  <a:srgbClr val="7030A0"/>
                </a:solidFill>
                <a:latin typeface="HP001 5 hàng" pitchFamily="34" charset="0"/>
              </a:rPr>
              <a:t>o đư</a:t>
            </a:r>
            <a:r>
              <a:rPr lang="el-GR" sz="3500" b="1">
                <a:solidFill>
                  <a:srgbClr val="7030A0"/>
                </a:solidFill>
                <a:latin typeface="HP001 5 hàng" pitchFamily="34" charset="0"/>
              </a:rPr>
              <a:t>ϑ Δ</a:t>
            </a:r>
            <a:r>
              <a:rPr lang="vi-VN" sz="3500" b="1">
                <a:solidFill>
                  <a:srgbClr val="7030A0"/>
                </a:solidFill>
                <a:latin typeface="HP001 5 hàng" pitchFamily="34" charset="0"/>
              </a:rPr>
              <a:t>łn bờ</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8</a:t>
            </a: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Tìm trong hoặc ngoài bài đọc </a:t>
            </a:r>
            <a:r>
              <a:rPr lang="en-US" sz="2400" b="1" i="1">
                <a:latin typeface="Arial" pitchFamily="34" charset="0"/>
                <a:ea typeface="Arial-Rounded" pitchFamily="34" charset="0"/>
                <a:cs typeface="Arial" pitchFamily="34" charset="0"/>
              </a:rPr>
              <a:t>Kiến và chim bồ câu </a:t>
            </a:r>
            <a:r>
              <a:rPr lang="en-US" sz="2400" b="1">
                <a:latin typeface="Arial" pitchFamily="34" charset="0"/>
                <a:ea typeface="Arial-Rounded" pitchFamily="34" charset="0"/>
                <a:cs typeface="Arial" pitchFamily="34" charset="0"/>
              </a:rPr>
              <a:t>từ ngữ có tiếng chứa vần </a:t>
            </a:r>
            <a:r>
              <a:rPr lang="en-US" sz="2400" b="1" i="1">
                <a:latin typeface="Arial" pitchFamily="34" charset="0"/>
                <a:ea typeface="Arial-Rounded" pitchFamily="34" charset="0"/>
                <a:cs typeface="Arial" pitchFamily="34" charset="0"/>
              </a:rPr>
              <a:t>ăn, ăng, oat, oắt</a:t>
            </a:r>
            <a:r>
              <a:rPr lang="en-US" sz="2400" b="1">
                <a:latin typeface="Arial" pitchFamily="34" charset="0"/>
                <a:ea typeface="Arial-Rounded" pitchFamily="34" charset="0"/>
                <a:cs typeface="Arial" pitchFamily="34" charset="0"/>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ăn</a:t>
            </a: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con</a:t>
              </a:r>
            </a:p>
            <a:p>
              <a:pPr algn="ctr"/>
              <a:r>
                <a:rPr lang="en-US" sz="3200" b="1">
                  <a:solidFill>
                    <a:schemeClr val="bg1"/>
                  </a:solidFill>
                  <a:latin typeface="Arial" pitchFamily="34" charset="0"/>
                  <a:ea typeface="Arial-Rounded" pitchFamily="34" charset="0"/>
                  <a:cs typeface="Arial" pitchFamily="34" charset="0"/>
                </a:rPr>
                <a:t>trăn</a:t>
              </a: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khăn</a:t>
              </a: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bắn</a:t>
              </a: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thằn</a:t>
              </a:r>
            </a:p>
            <a:p>
              <a:pPr algn="ctr"/>
              <a:r>
                <a:rPr lang="en-US" sz="3200" b="1">
                  <a:solidFill>
                    <a:schemeClr val="bg1"/>
                  </a:solidFill>
                  <a:latin typeface="Arial" pitchFamily="34" charset="0"/>
                  <a:ea typeface="Arial-Rounded" pitchFamily="34" charset="0"/>
                  <a:cs typeface="Arial" pitchFamily="34" charset="0"/>
                </a:rPr>
                <a:t>lằn</a:t>
              </a: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xăng</a:t>
              </a: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ăng</a:t>
            </a: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dirty="0" err="1">
                  <a:solidFill>
                    <a:schemeClr val="bg1"/>
                  </a:solidFill>
                  <a:latin typeface="Arial" pitchFamily="34" charset="0"/>
                  <a:ea typeface="Arial-Rounded" pitchFamily="34" charset="0"/>
                  <a:cs typeface="Arial" pitchFamily="34" charset="0"/>
                </a:rPr>
                <a:t>măng</a:t>
              </a:r>
              <a:endParaRPr lang="en-US" sz="2800" b="1" dirty="0">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tặng</a:t>
              </a:r>
            </a:p>
          </p:txBody>
        </p:sp>
      </p:grpSp>
      <p:grpSp>
        <p:nvGrpSpPr>
          <p:cNvPr id="73" name="Group 72"/>
          <p:cNvGrpSpPr/>
          <p:nvPr/>
        </p:nvGrpSpPr>
        <p:grpSpPr>
          <a:xfrm>
            <a:off x="7924799" y="2190751"/>
            <a:ext cx="1219202" cy="1540322"/>
            <a:chOff x="7924798" y="2071009"/>
            <a:chExt cx="1447801" cy="1540322"/>
          </a:xfrm>
        </p:grpSpPr>
        <p:sp>
          <p:nvSpPr>
            <p:cNvPr id="60" name="Oval 59"/>
            <p:cNvSpPr/>
            <p:nvPr/>
          </p:nvSpPr>
          <p:spPr>
            <a:xfrm rot="5400000">
              <a:off x="7878538" y="2117269"/>
              <a:ext cx="1540322" cy="1447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23087"/>
            </a:xfrm>
            <a:prstGeom prst="rect">
              <a:avLst/>
            </a:prstGeom>
            <a:noFill/>
          </p:spPr>
          <p:txBody>
            <a:bodyPr wrap="square" lIns="91305" tIns="45654" rIns="91305" bIns="45654" rtlCol="0">
              <a:spAutoFit/>
            </a:bodyPr>
            <a:lstStyle/>
            <a:p>
              <a:pPr algn="ctr"/>
              <a:r>
                <a:rPr lang="en-US" sz="2800" b="1" dirty="0" err="1">
                  <a:solidFill>
                    <a:schemeClr val="bg1"/>
                  </a:solidFill>
                  <a:latin typeface="Arial" pitchFamily="34" charset="0"/>
                  <a:ea typeface="Arial-Rounded" pitchFamily="34" charset="0"/>
                  <a:cs typeface="Arial" pitchFamily="34" charset="0"/>
                </a:rPr>
                <a:t>nắng</a:t>
              </a:r>
              <a:endParaRPr lang="en-US" sz="2800" b="1" dirty="0">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a:latin typeface="Arial" pitchFamily="34" charset="0"/>
                <a:cs typeface="Arial" pitchFamily="34" charset="0"/>
              </a:rPr>
              <a:t>So sánh</a:t>
            </a: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ăn</a:t>
            </a: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a:solidFill>
                  <a:srgbClr val="00B0F0"/>
                </a:solidFill>
                <a:latin typeface="Arial" pitchFamily="34" charset="0"/>
                <a:cs typeface="Arial" pitchFamily="34" charset="0"/>
              </a:rPr>
              <a:t>ăng</a:t>
            </a: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dirty="0" err="1">
                <a:solidFill>
                  <a:srgbClr val="FF0000"/>
                </a:solidFill>
                <a:latin typeface="Arial" pitchFamily="34" charset="0"/>
                <a:cs typeface="Arial" pitchFamily="34" charset="0"/>
              </a:rPr>
              <a:t>ă</a:t>
            </a:r>
            <a:r>
              <a:rPr lang="en-US" sz="6600" b="1" dirty="0" err="1">
                <a:solidFill>
                  <a:srgbClr val="00B0F0"/>
                </a:solidFill>
                <a:latin typeface="Arial" pitchFamily="34" charset="0"/>
                <a:cs typeface="Arial" pitchFamily="34" charset="0"/>
              </a:rPr>
              <a:t>n</a:t>
            </a:r>
            <a:endParaRPr lang="en-US" sz="6600" b="1" dirty="0">
              <a:solidFill>
                <a:srgbClr val="00B0F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dirty="0" err="1">
                <a:solidFill>
                  <a:srgbClr val="FF0000"/>
                </a:solidFill>
                <a:latin typeface="Arial" pitchFamily="34" charset="0"/>
                <a:cs typeface="Arial" pitchFamily="34" charset="0"/>
              </a:rPr>
              <a:t>ă</a:t>
            </a:r>
            <a:r>
              <a:rPr lang="en-US" sz="6600" b="1" dirty="0" err="1">
                <a:solidFill>
                  <a:srgbClr val="00B0F0"/>
                </a:solidFill>
                <a:latin typeface="Arial" pitchFamily="34" charset="0"/>
                <a:cs typeface="Arial" pitchFamily="34" charset="0"/>
              </a:rPr>
              <a:t>n</a:t>
            </a:r>
            <a:endParaRPr lang="en-US" sz="6600" b="1" dirty="0">
              <a:solidFill>
                <a:srgbClr val="00B0F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oat</a:t>
            </a: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soát</a:t>
              </a: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thoát</a:t>
              </a: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hoạt</a:t>
              </a:r>
            </a:p>
            <a:p>
              <a:pPr algn="ctr"/>
              <a:r>
                <a:rPr lang="en-US" sz="2800" b="1">
                  <a:solidFill>
                    <a:schemeClr val="bg1"/>
                  </a:solidFill>
                  <a:latin typeface="Arial" pitchFamily="34" charset="0"/>
                  <a:ea typeface="Arial-Rounded" pitchFamily="34" charset="0"/>
                  <a:cs typeface="Arial" pitchFamily="34" charset="0"/>
                </a:rPr>
                <a:t>động</a:t>
              </a: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toát</a:t>
              </a: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nhọn</a:t>
              </a:r>
            </a:p>
            <a:p>
              <a:pPr algn="ctr"/>
              <a:r>
                <a:rPr lang="en-US" sz="2800" b="1">
                  <a:solidFill>
                    <a:schemeClr val="bg1"/>
                  </a:solidFill>
                  <a:latin typeface="Arial" pitchFamily="34" charset="0"/>
                  <a:ea typeface="Arial-Rounded" pitchFamily="34" charset="0"/>
                  <a:cs typeface="Arial" pitchFamily="34" charset="0"/>
                </a:rPr>
                <a:t>hoắt</a:t>
              </a: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a:solidFill>
                  <a:schemeClr val="bg1"/>
                </a:solidFill>
                <a:latin typeface="Arial" pitchFamily="34" charset="0"/>
                <a:ea typeface="Arial-Rounded" pitchFamily="34" charset="0"/>
                <a:cs typeface="Arial" pitchFamily="34" charset="0"/>
              </a:rPr>
              <a:t>oăt</a:t>
            </a:r>
          </a:p>
        </p:txBody>
      </p:sp>
      <p:grpSp>
        <p:nvGrpSpPr>
          <p:cNvPr id="30" name="Group 29"/>
          <p:cNvGrpSpPr/>
          <p:nvPr/>
        </p:nvGrpSpPr>
        <p:grpSpPr>
          <a:xfrm>
            <a:off x="5925398" y="3461898"/>
            <a:ext cx="2024806" cy="1352815"/>
            <a:chOff x="6128594" y="3668207"/>
            <a:chExt cx="2024806" cy="1352815"/>
          </a:xfrm>
        </p:grpSpPr>
        <p:sp>
          <p:nvSpPr>
            <p:cNvPr id="31" name="Oval 30"/>
            <p:cNvSpPr/>
            <p:nvPr/>
          </p:nvSpPr>
          <p:spPr>
            <a:xfrm>
              <a:off x="6128594" y="3668207"/>
              <a:ext cx="2024806" cy="938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 pitchFamily="34" charset="0"/>
                  <a:ea typeface="Arial-Rounded" pitchFamily="34" charset="0"/>
                  <a:cs typeface="Arial" pitchFamily="34" charset="0"/>
                </a:rPr>
                <a:t>thoăn</a:t>
              </a:r>
              <a:endParaRPr lang="en-US" sz="2400" b="1" dirty="0">
                <a:solidFill>
                  <a:schemeClr val="bg1"/>
                </a:solidFill>
                <a:latin typeface="Arial" pitchFamily="34" charset="0"/>
                <a:ea typeface="Arial-Rounded" pitchFamily="34" charset="0"/>
                <a:cs typeface="Arial" pitchFamily="34" charset="0"/>
              </a:endParaRPr>
            </a:p>
            <a:p>
              <a:pPr algn="ctr"/>
              <a:r>
                <a:rPr lang="en-US" sz="2400" b="1" dirty="0" err="1">
                  <a:solidFill>
                    <a:schemeClr val="bg1"/>
                  </a:solidFill>
                  <a:latin typeface="Arial" pitchFamily="34" charset="0"/>
                  <a:ea typeface="Arial-Rounded" pitchFamily="34" charset="0"/>
                  <a:cs typeface="Arial" pitchFamily="34" charset="0"/>
                </a:rPr>
                <a:t>thoắt</a:t>
              </a:r>
              <a:endParaRPr lang="en-US" sz="2400" b="1" dirty="0">
                <a:solidFill>
                  <a:schemeClr val="bg1"/>
                </a:solidFill>
                <a:latin typeface="Arial" pitchFamily="34" charset="0"/>
                <a:ea typeface="Arial-Rounded" pitchFamily="34" charset="0"/>
                <a:cs typeface="Arial" pitchFamily="34" charset="0"/>
              </a:endParaRPr>
            </a:p>
            <a:p>
              <a:pPr algn="ctr"/>
              <a:endParaRPr lang="en-US" dirty="0"/>
            </a:p>
          </p:txBody>
        </p:sp>
        <p:sp>
          <p:nvSpPr>
            <p:cNvPr id="32" name="TextBox 31"/>
            <p:cNvSpPr txBox="1"/>
            <p:nvPr/>
          </p:nvSpPr>
          <p:spPr>
            <a:xfrm>
              <a:off x="6157914" y="4497935"/>
              <a:ext cx="1538286" cy="523087"/>
            </a:xfrm>
            <a:prstGeom prst="rect">
              <a:avLst/>
            </a:prstGeom>
            <a:noFill/>
          </p:spPr>
          <p:txBody>
            <a:bodyPr wrap="square" lIns="91305" tIns="45654" rIns="91305" bIns="45654" rtlCol="0">
              <a:spAutoFit/>
            </a:bodyPr>
            <a:lstStyle/>
            <a:p>
              <a:pPr algn="ctr"/>
              <a:endParaRPr lang="en-US" sz="2800" b="1" dirty="0">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a:solidFill>
                    <a:schemeClr val="bg1"/>
                  </a:solidFill>
                  <a:latin typeface="Arial" pitchFamily="34" charset="0"/>
                  <a:ea typeface="Arial-Rounded" pitchFamily="34" charset="0"/>
                  <a:cs typeface="Arial" pitchFamily="34" charset="0"/>
                </a:rPr>
                <a:t>loắt choắt</a:t>
              </a: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953974"/>
            </a:xfrm>
            <a:prstGeom prst="rect">
              <a:avLst/>
            </a:prstGeom>
            <a:noFill/>
          </p:spPr>
          <p:txBody>
            <a:bodyPr wrap="square" lIns="91305" tIns="45654" rIns="91305" bIns="45654" rtlCol="0">
              <a:spAutoFit/>
            </a:bodyPr>
            <a:lstStyle/>
            <a:p>
              <a:pPr algn="ctr"/>
              <a:r>
                <a:rPr lang="en-US" sz="2800" b="1" dirty="0" err="1">
                  <a:solidFill>
                    <a:schemeClr val="bg1"/>
                  </a:solidFill>
                  <a:latin typeface="Arial" pitchFamily="34" charset="0"/>
                  <a:ea typeface="Arial-Rounded" pitchFamily="34" charset="0"/>
                  <a:cs typeface="Arial" pitchFamily="34" charset="0"/>
                </a:rPr>
                <a:t>chỗ</a:t>
              </a:r>
              <a:r>
                <a:rPr lang="en-US" sz="2800" b="1" dirty="0">
                  <a:solidFill>
                    <a:schemeClr val="bg1"/>
                  </a:solidFill>
                  <a:latin typeface="Arial" pitchFamily="34" charset="0"/>
                  <a:ea typeface="Arial-Rounded" pitchFamily="34" charset="0"/>
                  <a:cs typeface="Arial" pitchFamily="34" charset="0"/>
                </a:rPr>
                <a:t> </a:t>
              </a:r>
              <a:r>
                <a:rPr lang="en-US" sz="2800" b="1" dirty="0" err="1">
                  <a:solidFill>
                    <a:schemeClr val="bg1"/>
                  </a:solidFill>
                  <a:latin typeface="Arial" pitchFamily="34" charset="0"/>
                  <a:ea typeface="Arial-Rounded" pitchFamily="34" charset="0"/>
                  <a:cs typeface="Arial" pitchFamily="34" charset="0"/>
                </a:rPr>
                <a:t>ngoặt</a:t>
              </a:r>
              <a:endParaRPr lang="en-US" sz="2800" b="1" dirty="0">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432</Words>
  <Application>Microsoft Office PowerPoint</Application>
  <PresentationFormat>On-screen Show (16:9)</PresentationFormat>
  <Paragraphs>78</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Arial-Rounded</vt:lpstr>
      <vt:lpstr>Calibri</vt:lpstr>
      <vt:lpstr>HP001 4 hàng</vt:lpstr>
      <vt:lpstr>HP001 5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225</cp:revision>
  <dcterms:created xsi:type="dcterms:W3CDTF">2020-12-08T15:48:47Z</dcterms:created>
  <dcterms:modified xsi:type="dcterms:W3CDTF">2022-03-21T04:55:10Z</dcterms:modified>
</cp:coreProperties>
</file>