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1" r:id="rId2"/>
    <p:sldId id="297" r:id="rId3"/>
    <p:sldId id="291" r:id="rId4"/>
    <p:sldId id="295" r:id="rId5"/>
    <p:sldId id="256" r:id="rId6"/>
    <p:sldId id="273" r:id="rId7"/>
    <p:sldId id="258" r:id="rId8"/>
    <p:sldId id="288" r:id="rId9"/>
    <p:sldId id="260" r:id="rId10"/>
    <p:sldId id="284" r:id="rId11"/>
    <p:sldId id="261" r:id="rId12"/>
    <p:sldId id="263" r:id="rId13"/>
    <p:sldId id="262" r:id="rId14"/>
    <p:sldId id="279" r:id="rId15"/>
    <p:sldId id="296" r:id="rId16"/>
    <p:sldId id="278" r:id="rId17"/>
    <p:sldId id="264" r:id="rId18"/>
    <p:sldId id="266" r:id="rId19"/>
    <p:sldId id="267" r:id="rId20"/>
    <p:sldId id="298" r:id="rId21"/>
    <p:sldId id="299" r:id="rId22"/>
    <p:sldId id="294" r:id="rId23"/>
    <p:sldId id="301" r:id="rId24"/>
    <p:sldId id="302" r:id="rId25"/>
    <p:sldId id="270" r:id="rId26"/>
    <p:sldId id="272" r:id="rId27"/>
    <p:sldId id="269" r:id="rId28"/>
    <p:sldId id="271" r:id="rId29"/>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72" autoAdjust="0"/>
  </p:normalViewPr>
  <p:slideViewPr>
    <p:cSldViewPr>
      <p:cViewPr varScale="1">
        <p:scale>
          <a:sx n="83" d="100"/>
          <a:sy n="83" d="100"/>
        </p:scale>
        <p:origin x="72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63272C2-2D01-6540-814D-E46448EA1183}" type="slidenum">
              <a:rPr kumimoji="1" lang="zh-CN" altLang="en-US" smtClean="0"/>
              <a:t>2</a:t>
            </a:fld>
            <a:endParaRPr kumimoji="1" lang="zh-CN" altLang="en-US"/>
          </a:p>
        </p:txBody>
      </p:sp>
    </p:spTree>
    <p:extLst>
      <p:ext uri="{BB962C8B-B14F-4D97-AF65-F5344CB8AC3E}">
        <p14:creationId xmlns:p14="http://schemas.microsoft.com/office/powerpoint/2010/main" val="387634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kích</a:t>
            </a:r>
            <a:r>
              <a:rPr lang="en-US" baseline="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52655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41DDDB5-0BA4-4C46-A392-25610530286B}"/>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884210" y="2165764"/>
            <a:ext cx="5525893"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26</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Đèn</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giao</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thông</a:t>
            </a:r>
            <a:endParaRPr lang="en-US" altLang="zh-CN" sz="3200" b="1" dirty="0">
              <a:solidFill>
                <a:srgbClr val="FF0000"/>
              </a:solidFill>
              <a:latin typeface="Times New Roman" panose="02020603050405020304" pitchFamily="18" charset="0"/>
              <a:cs typeface="Times New Roman" panose="02020603050405020304" pitchFamily="18" charset="0"/>
            </a:endParaRPr>
          </a:p>
          <a:p>
            <a:pPr algn="ctr" defTabSz="1459538">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1 + 2)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ết Kế Nền Minh Họa đường Thành Phố, Nền Tươi, Vẽ Tay, Hoạt Hình Hình nền  Vector để tải xuống miễn phí">
            <a:extLst>
              <a:ext uri="{FF2B5EF4-FFF2-40B4-BE49-F238E27FC236}">
                <a16:creationId xmlns:a16="http://schemas.microsoft.com/office/drawing/2014/main" id="{CD4382A9-03EB-4C74-A482-17CED7263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7">
            <a:extLst>
              <a:ext uri="{FF2B5EF4-FFF2-40B4-BE49-F238E27FC236}">
                <a16:creationId xmlns:a16="http://schemas.microsoft.com/office/drawing/2014/main" id="{9E6B8A6F-8D05-4159-AE10-0684ED0E05E7}"/>
              </a:ext>
            </a:extLst>
          </p:cNvPr>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7292"/>
                    </a14:imgEffect>
                    <a14:imgEffect>
                      <a14:brightnessContrast bright="-4000" contrast="-2000"/>
                    </a14:imgEffect>
                  </a14:imgLayer>
                </a14:imgProps>
              </a:ext>
            </a:extLst>
          </a:blip>
          <a:stretch>
            <a:fillRect/>
          </a:stretch>
        </p:blipFill>
        <p:spPr>
          <a:xfrm>
            <a:off x="6549078" y="2792179"/>
            <a:ext cx="1397005" cy="1650347"/>
          </a:xfrm>
          <a:prstGeom prst="rect">
            <a:avLst/>
          </a:prstGeom>
        </p:spPr>
      </p:pic>
      <p:sp>
        <p:nvSpPr>
          <p:cNvPr id="8" name="圆角矩形 7">
            <a:extLst>
              <a:ext uri="{FF2B5EF4-FFF2-40B4-BE49-F238E27FC236}">
                <a16:creationId xmlns:a16="http://schemas.microsoft.com/office/drawing/2014/main" id="{EA78D03D-CA70-4FF5-93F8-1B642FD50167}"/>
              </a:ext>
            </a:extLst>
          </p:cNvPr>
          <p:cNvSpPr/>
          <p:nvPr/>
        </p:nvSpPr>
        <p:spPr>
          <a:xfrm>
            <a:off x="171450" y="549741"/>
            <a:ext cx="5775321" cy="4245442"/>
          </a:xfrm>
          <a:prstGeom prst="roundRect">
            <a:avLst/>
          </a:prstGeom>
          <a:solidFill>
            <a:srgbClr val="FFFFFF">
              <a:alpha val="5137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300">
              <a:solidFill>
                <a:srgbClr val="FF0000"/>
              </a:solidFill>
              <a:latin typeface="UTM Futura Extra" panose="02040603050506020204" pitchFamily="18" charset="0"/>
            </a:endParaRPr>
          </a:p>
        </p:txBody>
      </p:sp>
      <p:sp>
        <p:nvSpPr>
          <p:cNvPr id="9" name="圆角矩形 7">
            <a:extLst>
              <a:ext uri="{FF2B5EF4-FFF2-40B4-BE49-F238E27FC236}">
                <a16:creationId xmlns:a16="http://schemas.microsoft.com/office/drawing/2014/main" id="{E001BBB9-7D37-45E5-B8B8-551A6515E307}"/>
              </a:ext>
            </a:extLst>
          </p:cNvPr>
          <p:cNvSpPr/>
          <p:nvPr/>
        </p:nvSpPr>
        <p:spPr>
          <a:xfrm>
            <a:off x="298766" y="669458"/>
            <a:ext cx="5775321" cy="4245442"/>
          </a:xfrm>
          <a:prstGeom prst="roundRect">
            <a:avLst/>
          </a:prstGeom>
          <a:solidFill>
            <a:srgbClr val="FFFFFF">
              <a:alpha val="51373"/>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3300">
              <a:solidFill>
                <a:srgbClr val="FF0000"/>
              </a:solidFill>
              <a:latin typeface="UTM Futura Extra" panose="02040603050506020204" pitchFamily="18" charset="0"/>
            </a:endParaRPr>
          </a:p>
        </p:txBody>
      </p:sp>
      <p:pic>
        <p:nvPicPr>
          <p:cNvPr id="2052" name="Picture 4" descr="QC] Lái xe an toàn với 30 ngày dùng thử tai nghe bluetooth Plantronics tại  Apple8 - QC- Lai xe an toan voi 30 ngay dung thu tai nghe bluetooth  Plantronics tai">
            <a:extLst>
              <a:ext uri="{FF2B5EF4-FFF2-40B4-BE49-F238E27FC236}">
                <a16:creationId xmlns:a16="http://schemas.microsoft.com/office/drawing/2014/main" id="{AEAC655C-0BD9-4DF5-9D30-16339287647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500">
                        <a14:foregroundMark x1="60750" y1="11915" x2="60750" y2="11915"/>
                        <a14:foregroundMark x1="49375" y1="80851" x2="49375" y2="80851"/>
                        <a14:foregroundMark x1="40625" y1="59149" x2="40625" y2="59149"/>
                        <a14:foregroundMark x1="46500" y1="44894" x2="46500" y2="44894"/>
                        <a14:foregroundMark x1="46000" y1="24894" x2="46000" y2="24894"/>
                        <a14:foregroundMark x1="32125" y1="21064" x2="32125" y2="21064"/>
                        <a14:foregroundMark x1="33875" y1="18511" x2="33875" y2="18511"/>
                        <a14:foregroundMark x1="27000" y1="46170" x2="27000" y2="46170"/>
                        <a14:foregroundMark x1="18125" y1="62340" x2="18125" y2="62340"/>
                        <a14:foregroundMark x1="16250" y1="68298" x2="16250" y2="68298"/>
                        <a14:foregroundMark x1="44250" y1="72128" x2="44250" y2="72128"/>
                        <a14:foregroundMark x1="46375" y1="75106" x2="46375" y2="75106"/>
                        <a14:foregroundMark x1="43000" y1="73830" x2="43000" y2="73830"/>
                        <a14:foregroundMark x1="42500" y1="61064" x2="42500" y2="61064"/>
                        <a14:foregroundMark x1="17250" y1="67021" x2="17250" y2="67021"/>
                        <a14:foregroundMark x1="89500" y1="76596" x2="89500" y2="76596"/>
                        <a14:foregroundMark x1="41375" y1="24681" x2="41375" y2="24681"/>
                        <a14:foregroundMark x1="42125" y1="20213" x2="42000" y2="27021"/>
                        <a14:foregroundMark x1="16000" y1="68723" x2="17875" y2="76809"/>
                        <a14:foregroundMark x1="90250" y1="66383" x2="90250" y2="66383"/>
                        <a14:foregroundMark x1="90500" y1="76383" x2="90500" y2="76383"/>
                        <a14:foregroundMark x1="68875" y1="23404" x2="68875" y2="23404"/>
                        <a14:backgroundMark x1="45750" y1="28723" x2="45750" y2="28723"/>
                        <a14:backgroundMark x1="46500" y1="25532" x2="46500" y2="25532"/>
                      </a14:backgroundRemoval>
                    </a14:imgEffect>
                  </a14:imgLayer>
                </a14:imgProps>
              </a:ext>
              <a:ext uri="{28A0092B-C50C-407E-A947-70E740481C1C}">
                <a14:useLocalDpi xmlns:a14="http://schemas.microsoft.com/office/drawing/2010/main" val="0"/>
              </a:ext>
            </a:extLst>
          </a:blip>
          <a:srcRect/>
          <a:stretch>
            <a:fillRect/>
          </a:stretch>
        </p:blipFill>
        <p:spPr bwMode="auto">
          <a:xfrm>
            <a:off x="39064" y="3120807"/>
            <a:ext cx="3257550" cy="191381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D107480-EB58-4D3C-A78E-461A8D1297D5}"/>
              </a:ext>
            </a:extLst>
          </p:cNvPr>
          <p:cNvSpPr txBox="1">
            <a:spLocks/>
          </p:cNvSpPr>
          <p:nvPr/>
        </p:nvSpPr>
        <p:spPr>
          <a:xfrm>
            <a:off x="3048000" y="742950"/>
            <a:ext cx="5943600" cy="38862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ngã ba</a:t>
            </a:r>
            <a:br>
              <a:rPr lang="en-US">
                <a:latin typeface="Arial" pitchFamily="34" charset="0"/>
                <a:cs typeface="Arial" pitchFamily="34" charset="0"/>
              </a:rPr>
            </a:br>
            <a:r>
              <a:rPr lang="en-US">
                <a:latin typeface="Arial" pitchFamily="34" charset="0"/>
                <a:cs typeface="Arial" pitchFamily="34" charset="0"/>
              </a:rPr>
              <a:t>ngã tư</a:t>
            </a:r>
            <a:br>
              <a:rPr lang="en-US">
                <a:latin typeface="Arial" pitchFamily="34" charset="0"/>
                <a:cs typeface="Arial" pitchFamily="34" charset="0"/>
              </a:rPr>
            </a:br>
            <a:r>
              <a:rPr lang="en-US">
                <a:latin typeface="Arial" pitchFamily="34" charset="0"/>
                <a:cs typeface="Arial" pitchFamily="34" charset="0"/>
              </a:rPr>
              <a:t>điều khiển</a:t>
            </a:r>
            <a:br>
              <a:rPr lang="en-US">
                <a:latin typeface="Arial" pitchFamily="34" charset="0"/>
                <a:cs typeface="Arial" pitchFamily="34" charset="0"/>
              </a:rPr>
            </a:br>
            <a:r>
              <a:rPr lang="en-US">
                <a:latin typeface="Arial" pitchFamily="34" charset="0"/>
                <a:cs typeface="Arial" pitchFamily="34" charset="0"/>
              </a:rPr>
              <a:t>tuân thủ</a:t>
            </a:r>
          </a:p>
        </p:txBody>
      </p:sp>
      <p:sp>
        <p:nvSpPr>
          <p:cNvPr id="11" name="Title 1">
            <a:extLst>
              <a:ext uri="{FF2B5EF4-FFF2-40B4-BE49-F238E27FC236}">
                <a16:creationId xmlns:a16="http://schemas.microsoft.com/office/drawing/2014/main" id="{F389CCEC-56D6-47C4-A79A-5B45E8000ED7}"/>
              </a:ext>
            </a:extLst>
          </p:cNvPr>
          <p:cNvSpPr txBox="1">
            <a:spLocks/>
          </p:cNvSpPr>
          <p:nvPr/>
        </p:nvSpPr>
        <p:spPr>
          <a:xfrm>
            <a:off x="381000" y="576917"/>
            <a:ext cx="3392714" cy="993308"/>
          </a:xfrm>
          <a:prstGeom prst="rect">
            <a:avLst/>
          </a:prstGeom>
        </p:spPr>
        <p:txBody>
          <a:bodyPr vert="horz" lIns="91317" tIns="45660" rIns="91317" bIns="45660" rtlCol="0" anchor="ctr">
            <a:normAutofit fontScale="85000" lnSpcReduction="1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659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29907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172150"/>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Ở các ngã ba, ngã tư đường phố thường có cây đèn ba màu: đỏ, vàng, xanh.</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568612"/>
            <a:ext cx="8382000" cy="2061994"/>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Đèn đỏ báo hiệu người đi đường và các phương tiện giao thông phải dừng lại. </a:t>
            </a:r>
          </a:p>
          <a:p>
            <a:pPr algn="just"/>
            <a:endParaRPr lang="en-US" sz="3200">
              <a:latin typeface="Arial" pitchFamily="34" charset="0"/>
              <a:ea typeface="Arial-Rounded" pitchFamily="34" charset="0"/>
              <a:cs typeface="Arial" pitchFamily="34" charset="0"/>
            </a:endParaRPr>
          </a:p>
          <a:p>
            <a:pPr algn="just"/>
            <a:r>
              <a:rPr lang="en-US" sz="3200">
                <a:latin typeface="Arial" pitchFamily="34" charset="0"/>
                <a:ea typeface="Arial-Rounded" pitchFamily="34" charset="0"/>
                <a:cs typeface="Arial" pitchFamily="34" charset="0"/>
              </a:rPr>
              <a:t>Đèn xanh báo hiệu được phép di chuyển.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886200" y="265097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87900" y="31743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91400" y="314726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798551"/>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276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78619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00500" y="412433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001000" y="4061394"/>
            <a:ext cx="107372" cy="429295"/>
            <a:chOff x="5029200" y="3423349"/>
            <a:chExt cx="107372" cy="429295"/>
          </a:xfrm>
        </p:grpSpPr>
        <p:cxnSp>
          <p:nvCxnSpPr>
            <p:cNvPr id="19" name="Straight Connector 18"/>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Bài tập đọc có mấy đoạn?</a:t>
            </a: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9144" y="1148480"/>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129144" y="2723983"/>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9144" y="3714750"/>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D2C55-2D40-4BB5-9FF6-EAB72762CC0D}"/>
              </a:ext>
            </a:extLst>
          </p:cNvPr>
          <p:cNvPicPr>
            <a:picLocks noChangeAspect="1"/>
          </p:cNvPicPr>
          <p:nvPr/>
        </p:nvPicPr>
        <p:blipFill>
          <a:blip r:embed="rId3"/>
          <a:stretch>
            <a:fillRect/>
          </a:stretch>
        </p:blipFill>
        <p:spPr>
          <a:xfrm>
            <a:off x="1" y="-17745"/>
            <a:ext cx="9144000" cy="5148648"/>
          </a:xfrm>
          <a:prstGeom prst="rect">
            <a:avLst/>
          </a:prstGeom>
        </p:spPr>
      </p:pic>
      <p:pic>
        <p:nvPicPr>
          <p:cNvPr id="11" name="Picture 10">
            <a:extLst>
              <a:ext uri="{FF2B5EF4-FFF2-40B4-BE49-F238E27FC236}">
                <a16:creationId xmlns:a16="http://schemas.microsoft.com/office/drawing/2014/main" id="{0E35D4AD-D597-4D09-B128-A929AF7B1988}"/>
              </a:ext>
            </a:extLst>
          </p:cNvPr>
          <p:cNvPicPr>
            <a:picLocks noChangeAspect="1"/>
          </p:cNvPicPr>
          <p:nvPr/>
        </p:nvPicPr>
        <p:blipFill>
          <a:blip r:embed="rId4"/>
          <a:stretch>
            <a:fillRect/>
          </a:stretch>
        </p:blipFill>
        <p:spPr>
          <a:xfrm>
            <a:off x="327352" y="610807"/>
            <a:ext cx="8687000" cy="3816505"/>
          </a:xfrm>
          <a:prstGeom prst="rect">
            <a:avLst/>
          </a:prstGeom>
        </p:spPr>
      </p:pic>
      <p:sp>
        <p:nvSpPr>
          <p:cNvPr id="2" name="Title 1"/>
          <p:cNvSpPr>
            <a:spLocks noGrp="1"/>
          </p:cNvSpPr>
          <p:nvPr>
            <p:ph type="title"/>
          </p:nvPr>
        </p:nvSpPr>
        <p:spPr>
          <a:xfrm>
            <a:off x="381000" y="-19050"/>
            <a:ext cx="8229600" cy="857250"/>
          </a:xfrm>
        </p:spPr>
        <p:txBody>
          <a:bodyPr>
            <a:normAutofit/>
          </a:bodyPr>
          <a:lstStyle/>
          <a:p>
            <a:r>
              <a:rPr lang="en-US" sz="2400" b="1">
                <a:solidFill>
                  <a:srgbClr val="002060"/>
                </a:solidFill>
                <a:latin typeface="Arial" pitchFamily="34" charset="0"/>
                <a:cs typeface="Arial" pitchFamily="34" charset="0"/>
              </a:rPr>
              <a:t>Giải nghĩa từ khó:</a:t>
            </a:r>
          </a:p>
        </p:txBody>
      </p:sp>
      <p:sp>
        <p:nvSpPr>
          <p:cNvPr id="3" name="Title 1"/>
          <p:cNvSpPr txBox="1">
            <a:spLocks/>
          </p:cNvSpPr>
          <p:nvPr/>
        </p:nvSpPr>
        <p:spPr>
          <a:xfrm>
            <a:off x="1520612" y="1074852"/>
            <a:ext cx="3581400" cy="1238250"/>
          </a:xfrm>
          <a:prstGeom prst="rect">
            <a:avLst/>
          </a:prstGeom>
        </p:spPr>
        <p:txBody>
          <a:bodyPr vert="horz" lIns="91317" tIns="45660" rIns="91317" bIns="45660"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400" b="1">
                <a:solidFill>
                  <a:srgbClr val="FF0000"/>
                </a:solidFill>
                <a:latin typeface="Arial" pitchFamily="34" charset="0"/>
                <a:cs typeface="Arial" pitchFamily="34" charset="0"/>
              </a:rPr>
              <a:t>Ngã ba</a:t>
            </a:r>
            <a:r>
              <a:rPr lang="en-US" sz="2400" b="1">
                <a:latin typeface="Arial" pitchFamily="34" charset="0"/>
                <a:cs typeface="Arial" pitchFamily="34" charset="0"/>
              </a:rPr>
              <a:t>:</a:t>
            </a:r>
            <a:r>
              <a:rPr lang="en-US" sz="2400" b="1">
                <a:solidFill>
                  <a:srgbClr val="FF0000"/>
                </a:solidFill>
                <a:latin typeface="Arial" pitchFamily="34" charset="0"/>
                <a:cs typeface="Arial" pitchFamily="34" charset="0"/>
              </a:rPr>
              <a:t> </a:t>
            </a:r>
          </a:p>
          <a:p>
            <a:pPr algn="just"/>
            <a:r>
              <a:rPr lang="en-US" sz="2400">
                <a:latin typeface="Arial" pitchFamily="34" charset="0"/>
                <a:cs typeface="Arial" pitchFamily="34" charset="0"/>
              </a:rPr>
              <a:t>chỗ giao nhau của 3 con đường.</a:t>
            </a:r>
          </a:p>
        </p:txBody>
      </p:sp>
      <p:sp>
        <p:nvSpPr>
          <p:cNvPr id="6" name="Title 1"/>
          <p:cNvSpPr txBox="1">
            <a:spLocks/>
          </p:cNvSpPr>
          <p:nvPr/>
        </p:nvSpPr>
        <p:spPr>
          <a:xfrm>
            <a:off x="3644157" y="2580767"/>
            <a:ext cx="37338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2400" b="1">
                <a:solidFill>
                  <a:srgbClr val="FF0000"/>
                </a:solidFill>
                <a:latin typeface="Arial" pitchFamily="34" charset="0"/>
                <a:cs typeface="Arial" pitchFamily="34" charset="0"/>
              </a:rPr>
              <a:t>Ngã tư</a:t>
            </a:r>
            <a:r>
              <a:rPr lang="en-US" sz="2400" b="1">
                <a:latin typeface="Arial" pitchFamily="34" charset="0"/>
                <a:cs typeface="Arial" pitchFamily="34" charset="0"/>
              </a:rPr>
              <a:t>:</a:t>
            </a:r>
            <a:r>
              <a:rPr lang="en-US" sz="2400" b="1">
                <a:solidFill>
                  <a:srgbClr val="FF0000"/>
                </a:solidFill>
                <a:latin typeface="Arial" pitchFamily="34" charset="0"/>
                <a:cs typeface="Arial" pitchFamily="34" charset="0"/>
              </a:rPr>
              <a:t> </a:t>
            </a:r>
          </a:p>
          <a:p>
            <a:pPr algn="just"/>
            <a:r>
              <a:rPr lang="en-US" sz="2400">
                <a:latin typeface="Arial" pitchFamily="34" charset="0"/>
                <a:cs typeface="Arial" pitchFamily="34" charset="0"/>
              </a:rPr>
              <a:t>chỗ giao nhau của 4 con đường.</a:t>
            </a:r>
          </a:p>
        </p:txBody>
      </p:sp>
      <p:pic>
        <p:nvPicPr>
          <p:cNvPr id="1026" name="Picture 2" descr="Ngã ba Đồng Lộc và khát vọng hòa bình: Bao xương máu mới làm nên Đồng Lộc">
            <a:extLst>
              <a:ext uri="{FF2B5EF4-FFF2-40B4-BE49-F238E27FC236}">
                <a16:creationId xmlns:a16="http://schemas.microsoft.com/office/drawing/2014/main" id="{3AE44465-6A34-43EA-A4A3-0925E12E49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2012" y="874686"/>
            <a:ext cx="2921285" cy="1717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ã Tư đường Hình ảnh | Định dạng hình ảnh JPG 501487937| vn.lovepik.com">
            <a:extLst>
              <a:ext uri="{FF2B5EF4-FFF2-40B4-BE49-F238E27FC236}">
                <a16:creationId xmlns:a16="http://schemas.microsoft.com/office/drawing/2014/main" id="{4D7DEF0F-E31C-42B8-B1BB-DF0CC62272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7665" y="2519060"/>
            <a:ext cx="2366492" cy="157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84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452B89-A0EC-4D27-B2FE-F2E9E052E18E}"/>
              </a:ext>
            </a:extLst>
          </p:cNvPr>
          <p:cNvPicPr>
            <a:picLocks noChangeAspect="1"/>
          </p:cNvPicPr>
          <p:nvPr/>
        </p:nvPicPr>
        <p:blipFill>
          <a:blip r:embed="rId3"/>
          <a:stretch>
            <a:fillRect/>
          </a:stretch>
        </p:blipFill>
        <p:spPr>
          <a:xfrm>
            <a:off x="1" y="-17745"/>
            <a:ext cx="9144000" cy="5148648"/>
          </a:xfrm>
          <a:prstGeom prst="rect">
            <a:avLst/>
          </a:prstGeom>
        </p:spPr>
      </p:pic>
      <p:pic>
        <p:nvPicPr>
          <p:cNvPr id="11" name="Picture 10">
            <a:extLst>
              <a:ext uri="{FF2B5EF4-FFF2-40B4-BE49-F238E27FC236}">
                <a16:creationId xmlns:a16="http://schemas.microsoft.com/office/drawing/2014/main" id="{C9BF8711-1A69-46B8-9D22-5BE1EDAD3822}"/>
              </a:ext>
            </a:extLst>
          </p:cNvPr>
          <p:cNvPicPr>
            <a:picLocks noChangeAspect="1"/>
          </p:cNvPicPr>
          <p:nvPr/>
        </p:nvPicPr>
        <p:blipFill>
          <a:blip r:embed="rId4"/>
          <a:stretch>
            <a:fillRect/>
          </a:stretch>
        </p:blipFill>
        <p:spPr>
          <a:xfrm>
            <a:off x="531778" y="1027926"/>
            <a:ext cx="7772400" cy="2917930"/>
          </a:xfrm>
          <a:prstGeom prst="rect">
            <a:avLst/>
          </a:prstGeom>
        </p:spPr>
      </p:pic>
      <p:sp>
        <p:nvSpPr>
          <p:cNvPr id="5" name="Title 1"/>
          <p:cNvSpPr txBox="1">
            <a:spLocks/>
          </p:cNvSpPr>
          <p:nvPr/>
        </p:nvSpPr>
        <p:spPr>
          <a:xfrm>
            <a:off x="989789" y="1466850"/>
            <a:ext cx="6856378" cy="838200"/>
          </a:xfrm>
          <a:prstGeom prst="rect">
            <a:avLst/>
          </a:prstGeom>
        </p:spPr>
        <p:txBody>
          <a:bodyPr vert="horz" lIns="91317" tIns="45660" rIns="91317" bIns="45660" rtlCol="0" anchor="ctr">
            <a:normAutofit fontScale="775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Điều khiển</a:t>
            </a:r>
            <a:r>
              <a:rPr lang="en-US" sz="3600" b="1">
                <a:latin typeface="Arial" pitchFamily="34" charset="0"/>
                <a:cs typeface="Arial" pitchFamily="34" charset="0"/>
              </a:rPr>
              <a:t>: </a:t>
            </a:r>
            <a:r>
              <a:rPr lang="en-US" sz="3600">
                <a:latin typeface="Arial" pitchFamily="34" charset="0"/>
                <a:cs typeface="Arial" pitchFamily="34" charset="0"/>
              </a:rPr>
              <a:t>làm cho quá trình hoạt động diễn ra đúng quy tắc.</a:t>
            </a:r>
          </a:p>
        </p:txBody>
      </p:sp>
      <p:sp>
        <p:nvSpPr>
          <p:cNvPr id="7" name="Title 1"/>
          <p:cNvSpPr txBox="1">
            <a:spLocks/>
          </p:cNvSpPr>
          <p:nvPr/>
        </p:nvSpPr>
        <p:spPr>
          <a:xfrm>
            <a:off x="1143000" y="2662635"/>
            <a:ext cx="6096000" cy="516082"/>
          </a:xfrm>
          <a:prstGeom prst="rect">
            <a:avLst/>
          </a:prstGeom>
        </p:spPr>
        <p:txBody>
          <a:bodyPr vert="horz" lIns="91317" tIns="45660" rIns="91317" bIns="45660" rtlCol="0" anchor="ctr">
            <a:normAutofit fontScale="775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Tuân thủ</a:t>
            </a:r>
            <a:r>
              <a:rPr lang="en-US" sz="3600" b="1">
                <a:latin typeface="Arial" pitchFamily="34" charset="0"/>
                <a:cs typeface="Arial" pitchFamily="34" charset="0"/>
              </a:rPr>
              <a:t>: </a:t>
            </a:r>
            <a:r>
              <a:rPr lang="en-US" sz="3600">
                <a:latin typeface="Arial" pitchFamily="34" charset="0"/>
                <a:cs typeface="Arial" pitchFamily="34" charset="0"/>
              </a:rPr>
              <a:t>làm theo điều đã quy định.</a:t>
            </a:r>
          </a:p>
        </p:txBody>
      </p:sp>
      <p:pic>
        <p:nvPicPr>
          <p:cNvPr id="12" name="图片 7">
            <a:extLst>
              <a:ext uri="{FF2B5EF4-FFF2-40B4-BE49-F238E27FC236}">
                <a16:creationId xmlns:a16="http://schemas.microsoft.com/office/drawing/2014/main" id="{347A7703-04E1-4310-97CF-392A4333E7A1}"/>
              </a:ext>
            </a:extLst>
          </p:cNvPr>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7292"/>
                    </a14:imgEffect>
                    <a14:imgEffect>
                      <a14:brightnessContrast bright="-4000" contrast="-2000"/>
                    </a14:imgEffect>
                  </a14:imgLayer>
                </a14:imgProps>
              </a:ext>
            </a:extLst>
          </a:blip>
          <a:stretch>
            <a:fillRect/>
          </a:stretch>
        </p:blipFill>
        <p:spPr>
          <a:xfrm>
            <a:off x="-115875" y="2995640"/>
            <a:ext cx="1911393" cy="2258018"/>
          </a:xfrm>
          <a:prstGeom prst="rect">
            <a:avLst/>
          </a:prstGeom>
        </p:spPr>
      </p:pic>
    </p:spTree>
    <p:extLst>
      <p:ext uri="{BB962C8B-B14F-4D97-AF65-F5344CB8AC3E}">
        <p14:creationId xmlns:p14="http://schemas.microsoft.com/office/powerpoint/2010/main" val="333263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grpSp>
        <p:nvGrpSpPr>
          <p:cNvPr id="7" name="Group 6"/>
          <p:cNvGrpSpPr/>
          <p:nvPr/>
        </p:nvGrpSpPr>
        <p:grpSpPr>
          <a:xfrm>
            <a:off x="71910" y="95250"/>
            <a:ext cx="8977746" cy="4437245"/>
            <a:chOff x="71910" y="95250"/>
            <a:chExt cx="8977746" cy="4437245"/>
          </a:xfrm>
        </p:grpSpPr>
        <p:sp>
          <p:nvSpPr>
            <p:cNvPr id="8" name="TextBox 7"/>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2" name="TextBox 11"/>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3480743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511350" y="4468332"/>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421372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grpSp>
    </p:spTree>
    <p:extLst>
      <p:ext uri="{BB962C8B-B14F-4D97-AF65-F5344CB8AC3E}">
        <p14:creationId xmlns:p14="http://schemas.microsoft.com/office/powerpoint/2010/main" val="21827409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r>
              <a:rPr lang="en-US" sz="27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 và đoạn 2:</a:t>
            </a:r>
          </a:p>
        </p:txBody>
      </p:sp>
      <p:cxnSp>
        <p:nvCxnSpPr>
          <p:cNvPr id="4" name="Straight Connector 3">
            <a:extLst>
              <a:ext uri="{FF2B5EF4-FFF2-40B4-BE49-F238E27FC236}">
                <a16:creationId xmlns:a16="http://schemas.microsoft.com/office/drawing/2014/main" id="{1B57C5B8-A4C3-4769-A00A-B875BD7C3274}"/>
              </a:ext>
            </a:extLst>
          </p:cNvPr>
          <p:cNvCxnSpPr/>
          <p:nvPr/>
        </p:nvCxnSpPr>
        <p:spPr>
          <a:xfrm>
            <a:off x="914400" y="135255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B445252-26E5-D545-A16F-CEAA9AC28176}"/>
              </a:ext>
            </a:extLst>
          </p:cNvPr>
          <p:cNvPicPr>
            <a:picLocks noChangeAspect="1"/>
          </p:cNvPicPr>
          <p:nvPr/>
        </p:nvPicPr>
        <p:blipFill>
          <a:blip r:embed="rId3"/>
          <a:stretch>
            <a:fillRect/>
          </a:stretch>
        </p:blipFill>
        <p:spPr>
          <a:xfrm>
            <a:off x="0" y="3284622"/>
            <a:ext cx="9144000" cy="1858879"/>
          </a:xfrm>
          <a:prstGeom prst="rect">
            <a:avLst/>
          </a:prstGeom>
        </p:spPr>
      </p:pic>
      <p:pic>
        <p:nvPicPr>
          <p:cNvPr id="36" name="图片 2">
            <a:extLst>
              <a:ext uri="{FF2B5EF4-FFF2-40B4-BE49-F238E27FC236}">
                <a16:creationId xmlns:a16="http://schemas.microsoft.com/office/drawing/2014/main" id="{D0398618-E6A3-4FFE-9B5E-C2521D47D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0" y="0"/>
            <a:ext cx="4259561" cy="5143500"/>
          </a:xfrm>
          <a:prstGeom prst="rect">
            <a:avLst/>
          </a:prstGeom>
        </p:spPr>
      </p:pic>
      <p:pic>
        <p:nvPicPr>
          <p:cNvPr id="37" name="图片 7">
            <a:extLst>
              <a:ext uri="{FF2B5EF4-FFF2-40B4-BE49-F238E27FC236}">
                <a16:creationId xmlns:a16="http://schemas.microsoft.com/office/drawing/2014/main" id="{BB55D42E-8FC9-2B4A-B8C4-1F92C5F7029E}"/>
              </a:ext>
            </a:extLst>
          </p:cNvPr>
          <p:cNvPicPr>
            <a:picLocks noChangeAspect="1"/>
          </p:cNvPicPr>
          <p:nvPr/>
        </p:nvPicPr>
        <p:blipFill>
          <a:blip r:embed="rId5"/>
          <a:stretch>
            <a:fillRect/>
          </a:stretch>
        </p:blipFill>
        <p:spPr>
          <a:xfrm>
            <a:off x="23169" y="2857501"/>
            <a:ext cx="2035708" cy="2404877"/>
          </a:xfrm>
          <a:prstGeom prst="rect">
            <a:avLst/>
          </a:prstGeom>
        </p:spPr>
      </p:pic>
      <p:sp>
        <p:nvSpPr>
          <p:cNvPr id="19" name="TextBox 18">
            <a:extLst>
              <a:ext uri="{FF2B5EF4-FFF2-40B4-BE49-F238E27FC236}">
                <a16:creationId xmlns:a16="http://schemas.microsoft.com/office/drawing/2014/main" id="{05DE3A2F-3226-4BF4-B093-01E4D466ECDE}"/>
              </a:ext>
            </a:extLst>
          </p:cNvPr>
          <p:cNvSpPr txBox="1"/>
          <p:nvPr/>
        </p:nvSpPr>
        <p:spPr>
          <a:xfrm>
            <a:off x="772264" y="1367766"/>
            <a:ext cx="6800850" cy="1203984"/>
          </a:xfrm>
          <a:prstGeom prst="rect">
            <a:avLst/>
          </a:prstGeom>
          <a:noFill/>
        </p:spPr>
        <p:txBody>
          <a:bodyPr wrap="square" lIns="0" tIns="0" rIns="0" bIns="0" rtlCol="0">
            <a:spAutoFit/>
          </a:bodyPr>
          <a:lstStyle/>
          <a:p>
            <a:pPr algn="ctr">
              <a:lnSpc>
                <a:spcPct val="150000"/>
              </a:lnSpc>
            </a:pPr>
            <a:r>
              <a:rPr lang="en-US" sz="2800" b="1">
                <a:solidFill>
                  <a:srgbClr val="C00000"/>
                </a:solidFill>
                <a:latin typeface="iCiel Cadena" panose="02000503000000020004" pitchFamily="2" charset="0"/>
              </a:rPr>
              <a:t>CHÀO MỪNG THẦY CÔ VÀ CÁC EM HỌC SINH</a:t>
            </a:r>
          </a:p>
          <a:p>
            <a:pPr algn="ctr">
              <a:lnSpc>
                <a:spcPct val="150000"/>
              </a:lnSpc>
            </a:pPr>
            <a:r>
              <a:rPr lang="en-US" sz="2800" b="1">
                <a:solidFill>
                  <a:srgbClr val="C00000"/>
                </a:solidFill>
                <a:latin typeface="iCiel Cadena" panose="02000503000000020004" pitchFamily="2" charset="0"/>
              </a:rPr>
              <a:t>ĐẾN VỚI BÀI HỌC MÔN TIẾNG VIỆT LỚP 1</a:t>
            </a:r>
            <a:endParaRPr lang="en-US" sz="2100" b="1">
              <a:solidFill>
                <a:schemeClr val="accent2">
                  <a:lumMod val="50000"/>
                </a:schemeClr>
              </a:solidFill>
              <a:latin typeface="iCiel Cadena" panose="02000503000000020004" pitchFamily="2" charset="0"/>
            </a:endParaRPr>
          </a:p>
        </p:txBody>
      </p:sp>
    </p:spTree>
    <p:extLst>
      <p:ext uri="{BB962C8B-B14F-4D97-AF65-F5344CB8AC3E}">
        <p14:creationId xmlns:p14="http://schemas.microsoft.com/office/powerpoint/2010/main" val="1798539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r>
              <a:rPr lang="en-US" sz="27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 và đoạn 2:</a:t>
            </a:r>
          </a:p>
        </p:txBody>
      </p:sp>
      <p:sp>
        <p:nvSpPr>
          <p:cNvPr id="8" name="TextBox 7"/>
          <p:cNvSpPr txBox="1"/>
          <p:nvPr/>
        </p:nvSpPr>
        <p:spPr>
          <a:xfrm>
            <a:off x="0" y="455830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Mỗi màu của đèn giao thông báo hiệu điều gì?</a:t>
            </a:r>
          </a:p>
        </p:txBody>
      </p:sp>
      <p:cxnSp>
        <p:nvCxnSpPr>
          <p:cNvPr id="10" name="Straight Connector 9">
            <a:extLst>
              <a:ext uri="{FF2B5EF4-FFF2-40B4-BE49-F238E27FC236}">
                <a16:creationId xmlns:a16="http://schemas.microsoft.com/office/drawing/2014/main" id="{C2B91D17-1750-470A-80C7-9989325CCDA4}"/>
              </a:ext>
            </a:extLst>
          </p:cNvPr>
          <p:cNvCxnSpPr/>
          <p:nvPr/>
        </p:nvCxnSpPr>
        <p:spPr>
          <a:xfrm>
            <a:off x="4953000" y="1352550"/>
            <a:ext cx="381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79B116-A201-454D-A01B-0AC35B934792}"/>
              </a:ext>
            </a:extLst>
          </p:cNvPr>
          <p:cNvCxnSpPr>
            <a:cxnSpLocks/>
          </p:cNvCxnSpPr>
          <p:nvPr/>
        </p:nvCxnSpPr>
        <p:spPr>
          <a:xfrm>
            <a:off x="304800" y="1733550"/>
            <a:ext cx="84582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BF32D7-9BC6-4CAF-9E4D-55E899C88DE4}"/>
              </a:ext>
            </a:extLst>
          </p:cNvPr>
          <p:cNvCxnSpPr>
            <a:cxnSpLocks/>
          </p:cNvCxnSpPr>
          <p:nvPr/>
        </p:nvCxnSpPr>
        <p:spPr>
          <a:xfrm>
            <a:off x="304800" y="2190750"/>
            <a:ext cx="6248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E19EF6-7B04-40F9-91C8-5DB018FC00EE}"/>
              </a:ext>
            </a:extLst>
          </p:cNvPr>
          <p:cNvCxnSpPr>
            <a:cxnSpLocks/>
          </p:cNvCxnSpPr>
          <p:nvPr/>
        </p:nvCxnSpPr>
        <p:spPr>
          <a:xfrm>
            <a:off x="6614652" y="2190750"/>
            <a:ext cx="23007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19594A-C06D-4910-8262-6015817614FD}"/>
              </a:ext>
            </a:extLst>
          </p:cNvPr>
          <p:cNvCxnSpPr>
            <a:cxnSpLocks/>
          </p:cNvCxnSpPr>
          <p:nvPr/>
        </p:nvCxnSpPr>
        <p:spPr>
          <a:xfrm>
            <a:off x="194187" y="2571750"/>
            <a:ext cx="69686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578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r>
              <a:rPr lang="en-US" sz="27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 và đoạn 2:</a:t>
            </a:r>
          </a:p>
        </p:txBody>
      </p:sp>
      <p:sp>
        <p:nvSpPr>
          <p:cNvPr id="9" name="TextBox 8"/>
          <p:cNvSpPr txBox="1"/>
          <p:nvPr/>
        </p:nvSpPr>
        <p:spPr>
          <a:xfrm>
            <a:off x="0" y="4256017"/>
            <a:ext cx="9144000" cy="86727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Nếu không có đèn giao thông thì việc đi lại ở các đường phố sẽ như thế nào?</a:t>
            </a:r>
          </a:p>
        </p:txBody>
      </p:sp>
      <p:cxnSp>
        <p:nvCxnSpPr>
          <p:cNvPr id="10" name="Straight Connector 9">
            <a:extLst>
              <a:ext uri="{FF2B5EF4-FFF2-40B4-BE49-F238E27FC236}">
                <a16:creationId xmlns:a16="http://schemas.microsoft.com/office/drawing/2014/main" id="{8E4AFF2B-0EEA-483E-937B-4BE10C404F16}"/>
              </a:ext>
            </a:extLst>
          </p:cNvPr>
          <p:cNvCxnSpPr/>
          <p:nvPr/>
        </p:nvCxnSpPr>
        <p:spPr>
          <a:xfrm>
            <a:off x="6705600" y="3409950"/>
            <a:ext cx="213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1D96AC-EAFB-4038-9120-ECCF26A57192}"/>
              </a:ext>
            </a:extLst>
          </p:cNvPr>
          <p:cNvCxnSpPr>
            <a:cxnSpLocks/>
          </p:cNvCxnSpPr>
          <p:nvPr/>
        </p:nvCxnSpPr>
        <p:spPr>
          <a:xfrm>
            <a:off x="304800" y="3790950"/>
            <a:ext cx="845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B959D-7E9B-49C4-91BC-A244116C4DB0}"/>
              </a:ext>
            </a:extLst>
          </p:cNvPr>
          <p:cNvCxnSpPr>
            <a:cxnSpLocks/>
          </p:cNvCxnSpPr>
          <p:nvPr/>
        </p:nvCxnSpPr>
        <p:spPr>
          <a:xfrm>
            <a:off x="228600" y="417195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67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1+#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a:latin typeface="Arial" pitchFamily="34" charset="0"/>
                <a:ea typeface="Arial-Rounded" pitchFamily="34" charset="0"/>
                <a:cs typeface="Arial" pitchFamily="34" charset="0"/>
              </a:rPr>
              <a:t>Tuân thủ sự điều khiển của đèn giao thông có ý nghĩa gì?</a:t>
            </a: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4184600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5CEC71-69EF-4BBE-A658-FD52BB1CDD5B}"/>
              </a:ext>
            </a:extLst>
          </p:cNvPr>
          <p:cNvPicPr>
            <a:picLocks noChangeAspect="1"/>
          </p:cNvPicPr>
          <p:nvPr/>
        </p:nvPicPr>
        <p:blipFill>
          <a:blip r:embed="rId2"/>
          <a:stretch>
            <a:fillRect/>
          </a:stretch>
        </p:blipFill>
        <p:spPr>
          <a:xfrm>
            <a:off x="304800" y="590550"/>
            <a:ext cx="8642430" cy="2667000"/>
          </a:xfrm>
          <a:prstGeom prst="rect">
            <a:avLst/>
          </a:prstGeom>
        </p:spPr>
      </p:pic>
    </p:spTree>
    <p:extLst>
      <p:ext uri="{BB962C8B-B14F-4D97-AF65-F5344CB8AC3E}">
        <p14:creationId xmlns:p14="http://schemas.microsoft.com/office/powerpoint/2010/main" val="32720312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F9A0D5-4431-4651-A4C9-B67BF6F6F417}"/>
              </a:ext>
            </a:extLst>
          </p:cNvPr>
          <p:cNvPicPr>
            <a:picLocks noChangeAspect="1"/>
          </p:cNvPicPr>
          <p:nvPr/>
        </p:nvPicPr>
        <p:blipFill>
          <a:blip r:embed="rId2"/>
          <a:stretch>
            <a:fillRect/>
          </a:stretch>
        </p:blipFill>
        <p:spPr>
          <a:xfrm>
            <a:off x="228600" y="590550"/>
            <a:ext cx="8716496" cy="3581400"/>
          </a:xfrm>
          <a:prstGeom prst="rect">
            <a:avLst/>
          </a:prstGeom>
        </p:spPr>
      </p:pic>
      <p:sp>
        <p:nvSpPr>
          <p:cNvPr id="9" name="TextBox 8">
            <a:extLst>
              <a:ext uri="{FF2B5EF4-FFF2-40B4-BE49-F238E27FC236}">
                <a16:creationId xmlns:a16="http://schemas.microsoft.com/office/drawing/2014/main" id="{EC9BF597-BAFD-4A4A-AB3A-AB9FF432E585}"/>
              </a:ext>
            </a:extLst>
          </p:cNvPr>
          <p:cNvSpPr txBox="1"/>
          <p:nvPr/>
        </p:nvSpPr>
        <p:spPr>
          <a:xfrm>
            <a:off x="2839064" y="1532338"/>
            <a:ext cx="2286000" cy="523220"/>
          </a:xfrm>
          <a:prstGeom prst="rect">
            <a:avLst/>
          </a:prstGeom>
          <a:noFill/>
        </p:spPr>
        <p:txBody>
          <a:bodyPr wrap="square" rtlCol="0">
            <a:spAutoFit/>
          </a:bodyPr>
          <a:lstStyle/>
          <a:p>
            <a:r>
              <a:rPr lang="en-US" sz="2800" b="1">
                <a:solidFill>
                  <a:srgbClr val="7030A0"/>
                </a:solidFill>
                <a:latin typeface="HP001 4 hàng" panose="020B0603050302020204" pitchFamily="34" charset="0"/>
              </a:rPr>
              <a:t>điều khiển</a:t>
            </a:r>
          </a:p>
        </p:txBody>
      </p:sp>
      <p:sp>
        <p:nvSpPr>
          <p:cNvPr id="10" name="TextBox 9">
            <a:extLst>
              <a:ext uri="{FF2B5EF4-FFF2-40B4-BE49-F238E27FC236}">
                <a16:creationId xmlns:a16="http://schemas.microsoft.com/office/drawing/2014/main" id="{820DF6D4-067F-4364-94A6-7ED4C8765A07}"/>
              </a:ext>
            </a:extLst>
          </p:cNvPr>
          <p:cNvSpPr txBox="1"/>
          <p:nvPr/>
        </p:nvSpPr>
        <p:spPr>
          <a:xfrm>
            <a:off x="5181600" y="1532338"/>
            <a:ext cx="2286000" cy="523220"/>
          </a:xfrm>
          <a:prstGeom prst="rect">
            <a:avLst/>
          </a:prstGeom>
          <a:noFill/>
        </p:spPr>
        <p:txBody>
          <a:bodyPr wrap="square" rtlCol="0">
            <a:spAutoFit/>
          </a:bodyPr>
          <a:lstStyle/>
          <a:p>
            <a:r>
              <a:rPr lang="en-US" sz="2800" b="1">
                <a:solidFill>
                  <a:srgbClr val="7030A0"/>
                </a:solidFill>
                <a:latin typeface="HP001 4 hàng" panose="020B0603050302020204" pitchFamily="34" charset="0"/>
              </a:rPr>
              <a:t>điều khiển</a:t>
            </a:r>
          </a:p>
        </p:txBody>
      </p:sp>
      <p:sp>
        <p:nvSpPr>
          <p:cNvPr id="11" name="TextBox 10">
            <a:extLst>
              <a:ext uri="{FF2B5EF4-FFF2-40B4-BE49-F238E27FC236}">
                <a16:creationId xmlns:a16="http://schemas.microsoft.com/office/drawing/2014/main" id="{C85684FE-5BC3-43AB-B077-329C26EF402C}"/>
              </a:ext>
            </a:extLst>
          </p:cNvPr>
          <p:cNvSpPr txBox="1"/>
          <p:nvPr/>
        </p:nvSpPr>
        <p:spPr>
          <a:xfrm>
            <a:off x="2839064" y="2706240"/>
            <a:ext cx="2286000" cy="523220"/>
          </a:xfrm>
          <a:prstGeom prst="rect">
            <a:avLst/>
          </a:prstGeom>
          <a:noFill/>
        </p:spPr>
        <p:txBody>
          <a:bodyPr wrap="square" rtlCol="0">
            <a:spAutoFit/>
          </a:bodyPr>
          <a:lstStyle/>
          <a:p>
            <a:r>
              <a:rPr lang="en-US" sz="2800" b="1">
                <a:solidFill>
                  <a:srgbClr val="7030A0"/>
                </a:solidFill>
                <a:latin typeface="HP001 4 hàng" panose="020B0603050302020204" pitchFamily="34" charset="0"/>
              </a:rPr>
              <a:t>giao thông</a:t>
            </a:r>
          </a:p>
        </p:txBody>
      </p:sp>
      <p:sp>
        <p:nvSpPr>
          <p:cNvPr id="12" name="TextBox 11">
            <a:extLst>
              <a:ext uri="{FF2B5EF4-FFF2-40B4-BE49-F238E27FC236}">
                <a16:creationId xmlns:a16="http://schemas.microsoft.com/office/drawing/2014/main" id="{39D1BE29-AA6B-4B73-962C-6671D6D9214A}"/>
              </a:ext>
            </a:extLst>
          </p:cNvPr>
          <p:cNvSpPr txBox="1"/>
          <p:nvPr/>
        </p:nvSpPr>
        <p:spPr>
          <a:xfrm>
            <a:off x="5638800" y="2706240"/>
            <a:ext cx="2286000" cy="523220"/>
          </a:xfrm>
          <a:prstGeom prst="rect">
            <a:avLst/>
          </a:prstGeom>
          <a:noFill/>
        </p:spPr>
        <p:txBody>
          <a:bodyPr wrap="square" rtlCol="0">
            <a:spAutoFit/>
          </a:bodyPr>
          <a:lstStyle/>
          <a:p>
            <a:r>
              <a:rPr lang="en-US" sz="2800" b="1">
                <a:solidFill>
                  <a:srgbClr val="7030A0"/>
                </a:solidFill>
                <a:latin typeface="HP001 4 hàng" panose="020B0603050302020204" pitchFamily="34" charset="0"/>
              </a:rPr>
              <a:t>giao thông</a:t>
            </a:r>
          </a:p>
        </p:txBody>
      </p:sp>
    </p:spTree>
    <p:extLst>
      <p:ext uri="{BB962C8B-B14F-4D97-AF65-F5344CB8AC3E}">
        <p14:creationId xmlns:p14="http://schemas.microsoft.com/office/powerpoint/2010/main" val="36262742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Đèn giao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Ūg có ba jàu</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2153488" y="1170810"/>
            <a:ext cx="3903412"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Đèn giao thông có (…).</a:t>
            </a: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96791" y="247663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69674"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3559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3439391"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87645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27"/>
                                        </p:tgtEl>
                                      </p:cBhvr>
                                    </p:animEffect>
                                    <p:set>
                                      <p:cBhvr>
                                        <p:cTn id="167" dur="1" fill="hold">
                                          <p:stCondLst>
                                            <p:cond delay="499"/>
                                          </p:stCondLst>
                                        </p:cTn>
                                        <p:tgtEl>
                                          <p:spTgt spid="2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Dặn dò:</a:t>
            </a:r>
          </a:p>
          <a:p>
            <a:pPr marL="457200" indent="-457200"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Đèn giao thông </a:t>
            </a:r>
            <a:r>
              <a:rPr lang="en-US" sz="3200">
                <a:solidFill>
                  <a:schemeClr val="tx1"/>
                </a:solidFill>
                <a:latin typeface="Arial" pitchFamily="34" charset="0"/>
                <a:cs typeface="Arial" pitchFamily="34" charset="0"/>
              </a:rPr>
              <a:t>(trang 78, 79).</a:t>
            </a:r>
          </a:p>
          <a:p>
            <a:pPr marL="457200" indent="-457200" algn="just">
              <a:buFontTx/>
              <a:buChar char="-"/>
            </a:pPr>
            <a:r>
              <a:rPr lang="en-US" sz="3200">
                <a:solidFill>
                  <a:schemeClr val="tx1"/>
                </a:solidFill>
                <a:latin typeface="Arial" pitchFamily="34" charset="0"/>
                <a:cs typeface="Arial" pitchFamily="34" charset="0"/>
              </a:rPr>
              <a:t>Hoàn thành vở bài tập.</a:t>
            </a:r>
          </a:p>
          <a:p>
            <a:pPr marL="457200" indent="-457200" algn="just">
              <a:buFontTx/>
              <a:buChar char="-"/>
            </a:pPr>
            <a:r>
              <a:rPr lang="en-US" sz="3200">
                <a:solidFill>
                  <a:schemeClr val="tx1"/>
                </a:solidFill>
                <a:latin typeface="Arial" pitchFamily="34" charset="0"/>
                <a:cs typeface="Arial" pitchFamily="34" charset="0"/>
              </a:rPr>
              <a:t>Chuẩn bị bài mới (trang 80, 81).</a:t>
            </a:r>
          </a:p>
        </p:txBody>
      </p:sp>
    </p:spTree>
    <p:extLst>
      <p:ext uri="{BB962C8B-B14F-4D97-AF65-F5344CB8AC3E}">
        <p14:creationId xmlns:p14="http://schemas.microsoft.com/office/powerpoint/2010/main" val="33885114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0598" y="-210564"/>
            <a:ext cx="9574598" cy="5816088"/>
          </a:xfrm>
          <a:prstGeom prst="rect">
            <a:avLst/>
          </a:prstGeom>
        </p:spPr>
      </p:pic>
    </p:spTree>
    <p:extLst>
      <p:ext uri="{BB962C8B-B14F-4D97-AF65-F5344CB8AC3E}">
        <p14:creationId xmlns:p14="http://schemas.microsoft.com/office/powerpoint/2010/main" val="367420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stretch>
            <a:fillRect/>
          </a:stretch>
        </p:blipFill>
        <p:spPr>
          <a:xfrm>
            <a:off x="1170104" y="1147477"/>
            <a:ext cx="7581033" cy="2208467"/>
          </a:xfrm>
          <a:prstGeom prst="rect">
            <a:avLst/>
          </a:prstGeom>
        </p:spPr>
      </p:pic>
    </p:spTree>
    <p:extLst>
      <p:ext uri="{BB962C8B-B14F-4D97-AF65-F5344CB8AC3E}">
        <p14:creationId xmlns:p14="http://schemas.microsoft.com/office/powerpoint/2010/main" val="379509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a:solidFill>
                  <a:schemeClr val="tx2"/>
                </a:solidFill>
                <a:latin typeface="Arial" pitchFamily="34" charset="0"/>
                <a:cs typeface="Arial" pitchFamily="34" charset="0"/>
              </a:rPr>
              <a:t>1</a:t>
            </a:r>
            <a:r>
              <a:rPr lang="en-US" i="1">
                <a:solidFill>
                  <a:schemeClr val="tx2"/>
                </a:solidFill>
                <a:latin typeface="Arial" pitchFamily="34" charset="0"/>
                <a:cs typeface="Arial" pitchFamily="34" charset="0"/>
              </a:rPr>
              <a:t>. gi</a:t>
            </a:r>
            <a:r>
              <a:rPr lang="en-US">
                <a:solidFill>
                  <a:schemeClr val="tx2"/>
                </a:solidFill>
                <a:latin typeface="Arial" pitchFamily="34" charset="0"/>
                <a:cs typeface="Arial" pitchFamily="34" charset="0"/>
              </a:rPr>
              <a:t> hay </a:t>
            </a:r>
            <a:r>
              <a:rPr lang="en-US" i="1">
                <a:solidFill>
                  <a:schemeClr val="tx2"/>
                </a:solidFill>
                <a:latin typeface="Arial" pitchFamily="34" charset="0"/>
                <a:cs typeface="Arial" pitchFamily="34" charset="0"/>
              </a:rPr>
              <a:t>d</a:t>
            </a:r>
            <a:r>
              <a:rPr lang="en-US">
                <a:solidFill>
                  <a:schemeClr val="tx2"/>
                </a:solidFill>
                <a:latin typeface="Arial" pitchFamily="34" charset="0"/>
                <a:cs typeface="Arial" pitchFamily="34" charset="0"/>
              </a:rPr>
              <a:t>?</a:t>
            </a:r>
            <a:br>
              <a:rPr lang="en-US">
                <a:solidFill>
                  <a:schemeClr val="tx2"/>
                </a:solidFill>
                <a:latin typeface="Arial" pitchFamily="34" charset="0"/>
                <a:cs typeface="Arial" pitchFamily="34" charset="0"/>
              </a:rPr>
            </a:br>
            <a:r>
              <a:rPr lang="en-US">
                <a:solidFill>
                  <a:schemeClr val="tx2"/>
                </a:solidFill>
                <a:latin typeface="Arial" pitchFamily="34" charset="0"/>
                <a:cs typeface="Arial" pitchFamily="34" charset="0"/>
              </a:rPr>
              <a:t>ngọn …ó</a:t>
            </a:r>
            <a:br>
              <a:rPr lang="en-US">
                <a:solidFill>
                  <a:schemeClr val="tx2"/>
                </a:solidFill>
                <a:latin typeface="Arial" pitchFamily="34" charset="0"/>
                <a:cs typeface="Arial" pitchFamily="34" charset="0"/>
              </a:rPr>
            </a:br>
            <a:r>
              <a:rPr lang="en-US">
                <a:solidFill>
                  <a:schemeClr val="tx2"/>
                </a:solidFill>
                <a:latin typeface="Arial" pitchFamily="34" charset="0"/>
                <a:cs typeface="Arial" pitchFamily="34" charset="0"/>
              </a:rPr>
              <a:t>cặp …a</a:t>
            </a: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tx2"/>
                </a:solidFill>
                <a:latin typeface="Arial" pitchFamily="34" charset="0"/>
                <a:cs typeface="Arial" pitchFamily="34" charset="0"/>
              </a:rPr>
              <a:t>gi</a:t>
            </a: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chemeClr val="tx2"/>
                </a:solidFill>
                <a:latin typeface="Arial" pitchFamily="34" charset="0"/>
                <a:cs typeface="Arial" pitchFamily="34" charset="0"/>
              </a:rPr>
              <a:t>d</a:t>
            </a: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2. Khi bị lạc, chúng ta nên (…)</a:t>
            </a:r>
          </a:p>
        </p:txBody>
      </p:sp>
      <p:sp>
        <p:nvSpPr>
          <p:cNvPr id="18" name="Title 1"/>
          <p:cNvSpPr txBox="1">
            <a:spLocks/>
          </p:cNvSpPr>
          <p:nvPr/>
        </p:nvSpPr>
        <p:spPr>
          <a:xfrm>
            <a:off x="3035328" y="1941556"/>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A. bình tĩnh</a:t>
            </a: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7030A0"/>
                </a:solidFill>
                <a:latin typeface="Arial" pitchFamily="34" charset="0"/>
                <a:cs typeface="Arial" pitchFamily="34" charset="0"/>
              </a:rPr>
              <a:t>B. hoảng hốt</a:t>
            </a: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C00000"/>
                </a:solidFill>
                <a:latin typeface="Arial" pitchFamily="34" charset="0"/>
                <a:cs typeface="Arial" pitchFamily="34" charset="0"/>
              </a:rPr>
              <a:t>3. Nhờ đâu mà Nam không bị lạc?</a:t>
            </a:r>
          </a:p>
        </p:txBody>
      </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40438" y="33509"/>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itle 1">
            <a:extLst>
              <a:ext uri="{FF2B5EF4-FFF2-40B4-BE49-F238E27FC236}">
                <a16:creationId xmlns:a16="http://schemas.microsoft.com/office/drawing/2014/main" id="{F6031115-4E8F-407C-A880-BD07E0A5311C}"/>
              </a:ext>
            </a:extLst>
          </p:cNvPr>
          <p:cNvSpPr txBox="1">
            <a:spLocks/>
          </p:cNvSpPr>
          <p:nvPr/>
        </p:nvSpPr>
        <p:spPr>
          <a:xfrm>
            <a:off x="3027362" y="1952812"/>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A. bình tĩnh</a:t>
            </a:r>
          </a:p>
        </p:txBody>
      </p:sp>
      <p:grpSp>
        <p:nvGrpSpPr>
          <p:cNvPr id="8" name="Group 7"/>
          <p:cNvGrpSpPr/>
          <p:nvPr/>
        </p:nvGrpSpPr>
        <p:grpSpPr>
          <a:xfrm>
            <a:off x="2836862" y="-258707"/>
            <a:ext cx="3106738" cy="4964057"/>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72222E-6 1.23457E-6 L -0.00937 0.68488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44444E-6 9.87654E-7 L 0.00053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15" grpId="0"/>
      <p:bldP spid="16" grpId="0"/>
      <p:bldP spid="1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ĐÈN GIAO THÔNG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và cho biết tranh vẽ cảnh gì?</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a:p>
            <a:pPr algn="r">
              <a:spcBef>
                <a:spcPts val="600"/>
              </a:spcBef>
            </a:pPr>
            <a:r>
              <a:rPr lang="en-US" sz="2400">
                <a:latin typeface="Arial" pitchFamily="34" charset="0"/>
                <a:ea typeface="Arial-Rounded" pitchFamily="34" charset="0"/>
                <a:cs typeface="Arial" pitchFamily="34" charset="0"/>
              </a:rPr>
              <a:t>(Trung Kiên)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3177794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Tuân thủ sự điều khiển của đèn giao thông giúp chúng ta bảo đảm an toàn khi đi lại.</a:t>
            </a: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2034542" y="9842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65191" y="4095750"/>
            <a:ext cx="11446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00400" y="10033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Đèn giao thông</a:t>
            </a:r>
          </a:p>
        </p:txBody>
      </p:sp>
    </p:spTree>
    <p:extLst>
      <p:ext uri="{BB962C8B-B14F-4D97-AF65-F5344CB8AC3E}">
        <p14:creationId xmlns:p14="http://schemas.microsoft.com/office/powerpoint/2010/main" val="2313969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1621</TotalTime>
  <Words>1930</Words>
  <Application>Microsoft Office PowerPoint</Application>
  <PresentationFormat>On-screen Show (16:9)</PresentationFormat>
  <Paragraphs>137</Paragraphs>
  <Slides>28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Rounded MT Bold</vt:lpstr>
      <vt:lpstr>Arial-Rounded</vt:lpstr>
      <vt:lpstr>Calibri</vt:lpstr>
      <vt:lpstr>HP001 4 hàng</vt:lpstr>
      <vt:lpstr>iCiel Cadena</vt:lpstr>
      <vt:lpstr>Times New Roman</vt:lpstr>
      <vt:lpstr>UTM Futura Extra</vt:lpstr>
      <vt:lpstr>Office Theme</vt:lpstr>
      <vt:lpstr>PowerPoint Presentation</vt:lpstr>
      <vt:lpstr>PowerPoint Presentation</vt:lpstr>
      <vt:lpstr>PowerPoint Presentation</vt:lpstr>
      <vt:lpstr>1. gi hay d? ngọn …ó cặp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Hong Nhung Nguyen Thi</cp:lastModifiedBy>
  <cp:revision>254</cp:revision>
  <dcterms:created xsi:type="dcterms:W3CDTF">2020-12-08T15:48:47Z</dcterms:created>
  <dcterms:modified xsi:type="dcterms:W3CDTF">2022-03-14T10:33:14Z</dcterms:modified>
  <cp:category>9Slide.vn</cp:category>
</cp:coreProperties>
</file>