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1" r:id="rId2"/>
    <p:sldId id="295" r:id="rId3"/>
    <p:sldId id="285" r:id="rId4"/>
    <p:sldId id="283" r:id="rId5"/>
    <p:sldId id="294" r:id="rId6"/>
    <p:sldId id="257" r:id="rId7"/>
    <p:sldId id="258" r:id="rId8"/>
    <p:sldId id="296" r:id="rId9"/>
    <p:sldId id="259" r:id="rId10"/>
    <p:sldId id="264" r:id="rId11"/>
    <p:sldId id="277" r:id="rId12"/>
    <p:sldId id="284" r:id="rId13"/>
    <p:sldId id="278" r:id="rId14"/>
    <p:sldId id="271" r:id="rId15"/>
    <p:sldId id="272" r:id="rId16"/>
    <p:sldId id="269" r:id="rId17"/>
    <p:sldId id="322" r:id="rId18"/>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800"/>
    <a:srgbClr val="B88800"/>
    <a:srgbClr val="B07500"/>
    <a:srgbClr val="CA4C14"/>
    <a:srgbClr val="CC3300"/>
    <a:srgbClr val="8FCE4A"/>
    <a:srgbClr val="B9EDFF"/>
    <a:srgbClr val="F8E2FA"/>
    <a:srgbClr val="EEB8F2"/>
    <a:srgbClr val="EBA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6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978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a:t>
            </a:r>
            <a:r>
              <a:rPr lang="en-US" baseline="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3/14/2022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xml"/><Relationship Id="rId7" Type="http://schemas.openxmlformats.org/officeDocument/2006/relationships/image" Target="../media/image1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0"/>
            <a:ext cx="9144000" cy="51348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95" y="-328155"/>
            <a:ext cx="9010705" cy="55385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10" y="3333820"/>
            <a:ext cx="9144000" cy="21907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36" y="3527680"/>
            <a:ext cx="4467464" cy="16411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886" y="1651913"/>
            <a:ext cx="2851226" cy="42366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67532" t="19027" r="11038" b="19634"/>
          <a:stretch>
            <a:fillRect/>
          </a:stretch>
        </p:blipFill>
        <p:spPr bwMode="auto">
          <a:xfrm>
            <a:off x="7410103" y="-84562"/>
            <a:ext cx="1444355" cy="16343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3846" t="10301" r="70716" b="10733"/>
          <a:stretch>
            <a:fillRect/>
          </a:stretch>
        </p:blipFill>
        <p:spPr bwMode="auto">
          <a:xfrm>
            <a:off x="-93395" y="2015481"/>
            <a:ext cx="1714500" cy="2103998"/>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272118" y="1511611"/>
            <a:ext cx="6739079" cy="3236251"/>
          </a:xfrm>
          <a:prstGeom prst="rect">
            <a:avLst/>
          </a:prstGeom>
        </p:spPr>
        <p:txBody>
          <a:bodyPr spcFirstLastPara="1" wrap="none" lIns="82148" tIns="41127" rIns="82148" bIns="41127" numCol="1" fromWordArt="1">
            <a:prstTxWarp prst="textArchUp">
              <a:avLst>
                <a:gd name="adj" fmla="val 11020719"/>
              </a:avLst>
            </a:prstTxWarp>
          </a:bodyPr>
          <a:lstStyle/>
          <a:p>
            <a:pPr algn="ctr" defTabSz="1094512">
              <a:lnSpc>
                <a:spcPct val="150000"/>
              </a:lnSpc>
              <a:defRPr/>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094512">
              <a:lnSpc>
                <a:spcPct val="150000"/>
              </a:lnSpc>
              <a:defRPr/>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3" name="圆角矩形 1"/>
          <p:cNvSpPr/>
          <p:nvPr/>
        </p:nvSpPr>
        <p:spPr>
          <a:xfrm>
            <a:off x="1884210" y="2165764"/>
            <a:ext cx="5525893" cy="108924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486" tIns="54743" rIns="109486" bIns="54743" anchor="ctr"/>
          <a:lstStyle/>
          <a:p>
            <a:pPr algn="ctr" defTabSz="1459538">
              <a:defRPr/>
            </a:pPr>
            <a:r>
              <a:rPr lang="en-US" altLang="zh-CN" sz="2800" b="1" dirty="0">
                <a:solidFill>
                  <a:srgbClr val="FF0000"/>
                </a:solidFill>
                <a:latin typeface="Times New Roman" panose="02020603050405020304" pitchFamily="18" charset="0"/>
                <a:cs typeface="Times New Roman" panose="02020603050405020304" pitchFamily="18" charset="0"/>
              </a:rPr>
              <a:t>TIẾNG VIỆT</a:t>
            </a:r>
          </a:p>
          <a:p>
            <a:pPr algn="ctr" defTabSz="1459538">
              <a:defRPr/>
            </a:pPr>
            <a:r>
              <a:rPr lang="en-US" altLang="zh-CN" sz="2800" b="1" dirty="0">
                <a:solidFill>
                  <a:srgbClr val="FF0000"/>
                </a:solidFill>
                <a:latin typeface="Times New Roman" panose="02020603050405020304" pitchFamily="18" charset="0"/>
                <a:cs typeface="Times New Roman" panose="02020603050405020304" pitchFamily="18" charset="0"/>
              </a:rPr>
              <a:t>TUẦN: 26</a:t>
            </a:r>
          </a:p>
          <a:p>
            <a:pPr algn="ctr" defTabSz="1459538">
              <a:defRPr/>
            </a:pPr>
            <a:r>
              <a:rPr lang="en-US" altLang="zh-CN" sz="3200" b="1" dirty="0" err="1">
                <a:solidFill>
                  <a:srgbClr val="FF0000"/>
                </a:solidFill>
                <a:latin typeface="Times New Roman" panose="02020603050405020304" pitchFamily="18" charset="0"/>
                <a:cs typeface="Times New Roman" panose="02020603050405020304" pitchFamily="18" charset="0"/>
              </a:rPr>
              <a:t>Bài</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Nếu</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không</a:t>
            </a:r>
            <a:r>
              <a:rPr lang="en-US" altLang="zh-CN" sz="3200" b="1" dirty="0">
                <a:solidFill>
                  <a:srgbClr val="FF0000"/>
                </a:solidFill>
                <a:latin typeface="Times New Roman" panose="02020603050405020304" pitchFamily="18" charset="0"/>
                <a:cs typeface="Times New Roman" panose="02020603050405020304" pitchFamily="18" charset="0"/>
              </a:rPr>
              <a:t> may </a:t>
            </a:r>
            <a:r>
              <a:rPr lang="en-US" altLang="zh-CN" sz="3200" b="1" dirty="0" err="1">
                <a:solidFill>
                  <a:srgbClr val="FF0000"/>
                </a:solidFill>
                <a:latin typeface="Times New Roman" panose="02020603050405020304" pitchFamily="18" charset="0"/>
                <a:cs typeface="Times New Roman" panose="02020603050405020304" pitchFamily="18" charset="0"/>
              </a:rPr>
              <a:t>bị</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lạc</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Tiết</a:t>
            </a:r>
            <a:r>
              <a:rPr lang="en-US" altLang="zh-CN" sz="3200" b="1" dirty="0">
                <a:solidFill>
                  <a:srgbClr val="FF0000"/>
                </a:solidFill>
                <a:latin typeface="Times New Roman" panose="02020603050405020304" pitchFamily="18" charset="0"/>
                <a:cs typeface="Times New Roman" panose="02020603050405020304" pitchFamily="18" charset="0"/>
              </a:rPr>
              <a:t> 3 + 4)</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240281" y="-38307"/>
            <a:ext cx="5012714" cy="523220"/>
          </a:xfrm>
          <a:prstGeom prst="rect">
            <a:avLst/>
          </a:prstGeom>
          <a:noFill/>
        </p:spPr>
        <p:txBody>
          <a:bodyPr wrap="square" rtlCol="0">
            <a:spAutoFit/>
          </a:bodyPr>
          <a:lstStyle/>
          <a:p>
            <a:pPr algn="ctr" defTabSz="822533">
              <a:defRPr/>
            </a:pPr>
            <a:r>
              <a:rPr lang="en-US" sz="1400" b="1" dirty="0">
                <a:solidFill>
                  <a:prstClr val="black"/>
                </a:solidFill>
                <a:latin typeface="Times New Roman" pitchFamily="18" charset="0"/>
                <a:cs typeface="Times New Roman" pitchFamily="18" charset="0"/>
              </a:rPr>
              <a:t>PHÒNG GD &amp; ĐT QUẬN LONG BIÊN</a:t>
            </a:r>
          </a:p>
          <a:p>
            <a:pPr algn="ctr" defTabSz="822533">
              <a:defRPr/>
            </a:pPr>
            <a:r>
              <a:rPr lang="en-US" sz="1400" b="1" dirty="0">
                <a:solidFill>
                  <a:prstClr val="black"/>
                </a:solidFill>
                <a:latin typeface="Times New Roman" pitchFamily="18" charset="0"/>
                <a:cs typeface="Times New Roman" pitchFamily="18" charset="0"/>
              </a:rPr>
              <a:t>TRƯỜNG TIỂU HỌC PHÚC LỢI</a:t>
            </a:r>
            <a:endParaRPr lang="vi-VN" sz="1600" b="1" dirty="0">
              <a:solidFill>
                <a:prstClr val="black"/>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93D38B2B-FBF7-4B12-992B-0947FCAF78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49045"/>
            <a:ext cx="1143000" cy="1143000"/>
          </a:xfrm>
          <a:prstGeom prst="rect">
            <a:avLst/>
          </a:prstGeom>
        </p:spPr>
      </p:pic>
    </p:spTree>
    <p:extLst>
      <p:ext uri="{BB962C8B-B14F-4D97-AF65-F5344CB8AC3E}">
        <p14:creationId xmlns:p14="http://schemas.microsoft.com/office/powerpoint/2010/main" val="4274202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70732" y="1766982"/>
            <a:ext cx="7892268" cy="630942"/>
          </a:xfrm>
          <a:prstGeom prst="rect">
            <a:avLst/>
          </a:prstGeom>
        </p:spPr>
        <p:txBody>
          <a:bodyPr wrap="square">
            <a:spAutoFit/>
          </a:bodyPr>
          <a:lstStyle/>
          <a:p>
            <a:pPr algn="just"/>
            <a:r>
              <a:rPr lang="vi-VN" sz="3500" b="1">
                <a:solidFill>
                  <a:srgbClr val="7030A0"/>
                </a:solidFill>
                <a:latin typeface="HP001 4 hàng" pitchFamily="34" charset="0"/>
              </a:rPr>
              <a:t>Nam </a:t>
            </a:r>
            <a:r>
              <a:rPr lang="el-GR" sz="3500" b="1">
                <a:solidFill>
                  <a:srgbClr val="7030A0"/>
                </a:solidFill>
                <a:latin typeface="HP001 4 hàng" pitchFamily="34" charset="0"/>
              </a:rPr>
              <a:t>λ</a:t>
            </a:r>
            <a:r>
              <a:rPr lang="vi-VN" sz="3500" b="1">
                <a:solidFill>
                  <a:srgbClr val="7030A0"/>
                </a:solidFill>
                <a:latin typeface="HP001 4 hàng" pitchFamily="34" charset="0"/>
              </a:rPr>
              <a:t>Ż lạc </a:t>
            </a:r>
            <a:r>
              <a:rPr lang="el-GR" sz="3500" b="1">
                <a:solidFill>
                  <a:srgbClr val="7030A0"/>
                </a:solidFill>
                <a:latin typeface="HP001 4 hàng" pitchFamily="34" charset="0"/>
              </a:rPr>
              <a:t>δ</a:t>
            </a:r>
            <a:r>
              <a:rPr lang="vi-VN" sz="3500" b="1">
                <a:solidFill>
                  <a:srgbClr val="7030A0"/>
                </a:solidFill>
                <a:latin typeface="HP001 4 hàng" pitchFamily="34" charset="0"/>
              </a:rPr>
              <a:t>i đi </a:t>
            </a:r>
            <a:r>
              <a:rPr lang="el-GR" sz="3500" b="1">
                <a:solidFill>
                  <a:srgbClr val="7030A0"/>
                </a:solidFill>
                <a:latin typeface="HP001 4 hàng" pitchFamily="34" charset="0"/>
              </a:rPr>
              <a:t>εΠ </a:t>
            </a:r>
            <a:r>
              <a:rPr lang="vi-VN" sz="3500" b="1">
                <a:solidFill>
                  <a:srgbClr val="7030A0"/>
                </a:solidFill>
                <a:latin typeface="HP001 4 hàng" pitchFamily="34" charset="0"/>
              </a:rPr>
              <a:t>cŪg </a:t>
            </a:r>
            <a:r>
              <a:rPr lang="el-GR" sz="3500" b="1">
                <a:solidFill>
                  <a:srgbClr val="7030A0"/>
                </a:solidFill>
                <a:latin typeface="HP001 4 hàng" pitchFamily="34" charset="0"/>
              </a:rPr>
              <a:t>νμ</a:t>
            </a:r>
            <a:r>
              <a:rPr lang="vi-VN" sz="3500" b="1">
                <a:solidFill>
                  <a:srgbClr val="7030A0"/>
                </a:solidFill>
                <a:latin typeface="HP001 4 hàng" pitchFamily="34" charset="0"/>
              </a:rPr>
              <a:t>łn</a:t>
            </a:r>
            <a:r>
              <a:rPr lang="en-US" sz="3500" b="1">
                <a:solidFill>
                  <a:srgbClr val="7030A0"/>
                </a:solidFill>
                <a:latin typeface="HP001 4 hàng" pitchFamily="34" charset="0"/>
              </a:rPr>
              <a:t>. Nǖớ </a:t>
            </a:r>
          </a:p>
        </p:txBody>
      </p:sp>
      <p:sp>
        <p:nvSpPr>
          <p:cNvPr id="14" name="Rectangle 13"/>
          <p:cNvSpPr/>
          <p:nvPr/>
        </p:nvSpPr>
        <p:spPr>
          <a:xfrm>
            <a:off x="202087" y="2467102"/>
            <a:ext cx="8775128" cy="630942"/>
          </a:xfrm>
          <a:prstGeom prst="rect">
            <a:avLst/>
          </a:prstGeom>
        </p:spPr>
        <p:txBody>
          <a:bodyPr wrap="square">
            <a:spAutoFit/>
          </a:bodyPr>
          <a:lstStyle/>
          <a:p>
            <a:pPr algn="just"/>
            <a:r>
              <a:rPr lang="vi-VN" sz="3500" b="1">
                <a:solidFill>
                  <a:srgbClr val="7030A0"/>
                </a:solidFill>
                <a:latin typeface="HP001 4 hàng" pitchFamily="34" charset="0"/>
              </a:rPr>
              <a:t>lƟ dặn, Nam Ǉìm </a:t>
            </a:r>
            <a:r>
              <a:rPr lang="el-GR" sz="3500" b="1">
                <a:solidFill>
                  <a:srgbClr val="7030A0"/>
                </a:solidFill>
                <a:latin typeface="HP001 4 hàng" pitchFamily="34" charset="0"/>
              </a:rPr>
              <a:t>Α</a:t>
            </a:r>
            <a:r>
              <a:rPr lang="vi-VN" sz="3500" b="1">
                <a:solidFill>
                  <a:srgbClr val="7030A0"/>
                </a:solidFill>
                <a:latin typeface="HP001 4 hàng" pitchFamily="34" charset="0"/>
              </a:rPr>
              <a:t>Ğn đ</a:t>
            </a:r>
            <a:r>
              <a:rPr lang="el-GR" sz="3500" b="1">
                <a:solidFill>
                  <a:srgbClr val="7030A0"/>
                </a:solidFill>
                <a:latin typeface="HP001 4 hàng" pitchFamily="34" charset="0"/>
              </a:rPr>
              <a:t>ΗϜ</a:t>
            </a:r>
            <a:r>
              <a:rPr lang="vi-VN" sz="3500" b="1">
                <a:solidFill>
                  <a:srgbClr val="7030A0"/>
                </a:solidFill>
                <a:latin typeface="HP001 4 hàng" pitchFamily="34" charset="0"/>
              </a:rPr>
              <a:t>m Ǘ−n, gặp lại bố</a:t>
            </a:r>
            <a:endParaRPr lang="en-US" sz="3500" b="1">
              <a:solidFill>
                <a:srgbClr val="7030A0"/>
              </a:solidFill>
              <a:latin typeface="HP001 4 hàng" pitchFamily="34" charset="0"/>
            </a:endParaRPr>
          </a:p>
        </p:txBody>
      </p:sp>
      <p:sp>
        <p:nvSpPr>
          <p:cNvPr id="8" name="Rectangle 7"/>
          <p:cNvSpPr/>
          <p:nvPr/>
        </p:nvSpPr>
        <p:spPr>
          <a:xfrm>
            <a:off x="189387" y="3161544"/>
            <a:ext cx="9067800" cy="630942"/>
          </a:xfrm>
          <a:prstGeom prst="rect">
            <a:avLst/>
          </a:prstGeom>
        </p:spPr>
        <p:txBody>
          <a:bodyPr wrap="square">
            <a:spAutoFit/>
          </a:bodyPr>
          <a:lstStyle/>
          <a:p>
            <a:pPr algn="just"/>
            <a:r>
              <a:rPr lang="vi-VN" sz="3500" b="1">
                <a:solidFill>
                  <a:srgbClr val="7030A0"/>
                </a:solidFill>
                <a:latin typeface="HP001 4 hàng" pitchFamily="34" charset="0"/>
              </a:rPr>
              <a:t>và em</a:t>
            </a:r>
            <a:r>
              <a:rPr lang="en-US" sz="3500" b="1">
                <a:solidFill>
                  <a:srgbClr val="7030A0"/>
                </a:solidFill>
                <a:latin typeface="HP001 4 hàng" pitchFamily="34" charset="0"/>
              </a:rPr>
              <a:t>.</a:t>
            </a:r>
          </a:p>
        </p:txBody>
      </p:sp>
      <p:sp>
        <p:nvSpPr>
          <p:cNvPr id="9" name="Flowchart: Document 17">
            <a:extLst>
              <a:ext uri="{FF2B5EF4-FFF2-40B4-BE49-F238E27FC236}">
                <a16:creationId xmlns:a16="http://schemas.microsoft.com/office/drawing/2014/main" id="{7BB1C2CA-FEC4-4DB9-B2D7-3AAB7A861538}"/>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7542B495-44CE-4C64-8FCE-5A6B0AC150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5153" y="-51854"/>
            <a:ext cx="1024081" cy="1024081"/>
          </a:xfrm>
          <a:prstGeom prst="rect">
            <a:avLst/>
          </a:prstGeom>
        </p:spPr>
      </p:pic>
      <p:pic>
        <p:nvPicPr>
          <p:cNvPr id="11" name="Picture 10">
            <a:extLst>
              <a:ext uri="{FF2B5EF4-FFF2-40B4-BE49-F238E27FC236}">
                <a16:creationId xmlns:a16="http://schemas.microsoft.com/office/drawing/2014/main" id="{E6E9721C-241A-45A6-B965-1B394B2254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09" y="-211597"/>
            <a:ext cx="1242112" cy="1242112"/>
          </a:xfrm>
          <a:prstGeom prst="rect">
            <a:avLst/>
          </a:prstGeom>
        </p:spPr>
      </p:pic>
    </p:spTree>
    <p:extLst>
      <p:ext uri="{BB962C8B-B14F-4D97-AF65-F5344CB8AC3E}">
        <p14:creationId xmlns:p14="http://schemas.microsoft.com/office/powerpoint/2010/main" val="421372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9" name="Flowchart: Document 17">
            <a:extLst>
              <a:ext uri="{FF2B5EF4-FFF2-40B4-BE49-F238E27FC236}">
                <a16:creationId xmlns:a16="http://schemas.microsoft.com/office/drawing/2014/main" id="{984A346F-1DE0-47A3-AC08-EC158F2B574A}"/>
              </a:ext>
            </a:extLst>
          </p:cNvPr>
          <p:cNvSpPr/>
          <p:nvPr/>
        </p:nvSpPr>
        <p:spPr>
          <a:xfrm>
            <a:off x="-8902" y="94796"/>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1">
            <a:extLst>
              <a:ext uri="{FF2B5EF4-FFF2-40B4-BE49-F238E27FC236}">
                <a16:creationId xmlns:a16="http://schemas.microsoft.com/office/drawing/2014/main" id="{71ADA053-CBF2-4970-8A06-98F4ECB8EC7C}"/>
              </a:ext>
            </a:extLst>
          </p:cNvPr>
          <p:cNvGrpSpPr/>
          <p:nvPr/>
        </p:nvGrpSpPr>
        <p:grpSpPr>
          <a:xfrm>
            <a:off x="-5710" y="96166"/>
            <a:ext cx="9116747" cy="4794413"/>
            <a:chOff x="341926" y="208486"/>
            <a:chExt cx="11441759" cy="5883467"/>
          </a:xfrm>
        </p:grpSpPr>
        <p:pic>
          <p:nvPicPr>
            <p:cNvPr id="14" name="136">
              <a:extLst>
                <a:ext uri="{FF2B5EF4-FFF2-40B4-BE49-F238E27FC236}">
                  <a16:creationId xmlns:a16="http://schemas.microsoft.com/office/drawing/2014/main" id="{86A45E57-309D-4884-993A-69375970EACC}"/>
                </a:ext>
              </a:extLst>
            </p:cNvPr>
            <p:cNvPicPr>
              <a:picLocks noChangeAspect="1"/>
            </p:cNvPicPr>
            <p:nvPr/>
          </p:nvPicPr>
          <p:blipFill>
            <a:blip r:embed="rId3"/>
            <a:stretch>
              <a:fillRect/>
            </a:stretch>
          </p:blipFill>
          <p:spPr>
            <a:xfrm>
              <a:off x="803773" y="208486"/>
              <a:ext cx="10876207" cy="5785605"/>
            </a:xfrm>
            <a:prstGeom prst="rect">
              <a:avLst/>
            </a:prstGeom>
          </p:spPr>
        </p:pic>
        <p:pic>
          <p:nvPicPr>
            <p:cNvPr id="15" name="134">
              <a:extLst>
                <a:ext uri="{FF2B5EF4-FFF2-40B4-BE49-F238E27FC236}">
                  <a16:creationId xmlns:a16="http://schemas.microsoft.com/office/drawing/2014/main" id="{2F73BBD1-CCEF-46C5-92C0-AE2DA5CC8E5B}"/>
                </a:ext>
              </a:extLst>
            </p:cNvPr>
            <p:cNvPicPr>
              <a:picLocks noChangeAspect="1"/>
            </p:cNvPicPr>
            <p:nvPr/>
          </p:nvPicPr>
          <p:blipFill>
            <a:blip r:embed="rId4"/>
            <a:stretch>
              <a:fillRect/>
            </a:stretch>
          </p:blipFill>
          <p:spPr>
            <a:xfrm>
              <a:off x="907478" y="208803"/>
              <a:ext cx="10876207" cy="5883150"/>
            </a:xfrm>
            <a:prstGeom prst="rect">
              <a:avLst/>
            </a:prstGeom>
          </p:spPr>
        </p:pic>
        <p:pic>
          <p:nvPicPr>
            <p:cNvPr id="16" name="135">
              <a:extLst>
                <a:ext uri="{FF2B5EF4-FFF2-40B4-BE49-F238E27FC236}">
                  <a16:creationId xmlns:a16="http://schemas.microsoft.com/office/drawing/2014/main" id="{69195DE1-96DB-457B-AAFD-EB381B51DD66}"/>
                </a:ext>
              </a:extLst>
            </p:cNvPr>
            <p:cNvPicPr>
              <a:picLocks noChangeAspect="1"/>
            </p:cNvPicPr>
            <p:nvPr/>
          </p:nvPicPr>
          <p:blipFill>
            <a:blip r:embed="rId5"/>
            <a:stretch>
              <a:fillRect/>
            </a:stretch>
          </p:blipFill>
          <p:spPr>
            <a:xfrm>
              <a:off x="864231" y="208726"/>
              <a:ext cx="10876208" cy="5846571"/>
            </a:xfrm>
            <a:prstGeom prst="rect">
              <a:avLst/>
            </a:prstGeom>
          </p:spPr>
        </p:pic>
        <p:pic>
          <p:nvPicPr>
            <p:cNvPr id="17" name="142">
              <a:extLst>
                <a:ext uri="{FF2B5EF4-FFF2-40B4-BE49-F238E27FC236}">
                  <a16:creationId xmlns:a16="http://schemas.microsoft.com/office/drawing/2014/main" id="{C9E412B4-3104-4D05-95F3-14DB2AB837DC}"/>
                </a:ext>
              </a:extLst>
            </p:cNvPr>
            <p:cNvPicPr>
              <a:picLocks noChangeAspect="1"/>
            </p:cNvPicPr>
            <p:nvPr/>
          </p:nvPicPr>
          <p:blipFill>
            <a:blip r:embed="rId6"/>
            <a:stretch>
              <a:fillRect/>
            </a:stretch>
          </p:blipFill>
          <p:spPr>
            <a:xfrm>
              <a:off x="341926" y="784490"/>
              <a:ext cx="1054699" cy="4986960"/>
            </a:xfrm>
            <a:prstGeom prst="rect">
              <a:avLst/>
            </a:prstGeom>
          </p:spPr>
        </p:pic>
      </p:grpSp>
      <p:grpSp>
        <p:nvGrpSpPr>
          <p:cNvPr id="6" name="1">
            <a:extLst>
              <a:ext uri="{FF2B5EF4-FFF2-40B4-BE49-F238E27FC236}">
                <a16:creationId xmlns:a16="http://schemas.microsoft.com/office/drawing/2014/main" id="{D6349F64-F658-4D5B-A056-52ABB6C1155C}"/>
              </a:ext>
            </a:extLst>
          </p:cNvPr>
          <p:cNvGrpSpPr/>
          <p:nvPr/>
        </p:nvGrpSpPr>
        <p:grpSpPr>
          <a:xfrm>
            <a:off x="-5710" y="174543"/>
            <a:ext cx="9116747" cy="4794413"/>
            <a:chOff x="341926" y="208486"/>
            <a:chExt cx="11441759" cy="5883467"/>
          </a:xfrm>
        </p:grpSpPr>
        <p:pic>
          <p:nvPicPr>
            <p:cNvPr id="7" name="136">
              <a:extLst>
                <a:ext uri="{FF2B5EF4-FFF2-40B4-BE49-F238E27FC236}">
                  <a16:creationId xmlns:a16="http://schemas.microsoft.com/office/drawing/2014/main" id="{DB44A907-34B6-4771-B0FA-3FE2AA7D3212}"/>
                </a:ext>
              </a:extLst>
            </p:cNvPr>
            <p:cNvPicPr>
              <a:picLocks noChangeAspect="1"/>
            </p:cNvPicPr>
            <p:nvPr/>
          </p:nvPicPr>
          <p:blipFill>
            <a:blip r:embed="rId3"/>
            <a:stretch>
              <a:fillRect/>
            </a:stretch>
          </p:blipFill>
          <p:spPr>
            <a:xfrm>
              <a:off x="803773" y="208486"/>
              <a:ext cx="10876207" cy="5785605"/>
            </a:xfrm>
            <a:prstGeom prst="rect">
              <a:avLst/>
            </a:prstGeom>
          </p:spPr>
        </p:pic>
        <p:pic>
          <p:nvPicPr>
            <p:cNvPr id="8" name="134">
              <a:extLst>
                <a:ext uri="{FF2B5EF4-FFF2-40B4-BE49-F238E27FC236}">
                  <a16:creationId xmlns:a16="http://schemas.microsoft.com/office/drawing/2014/main" id="{C6CF7566-8DDC-46D0-AADA-609005F9628D}"/>
                </a:ext>
              </a:extLst>
            </p:cNvPr>
            <p:cNvPicPr>
              <a:picLocks noChangeAspect="1"/>
            </p:cNvPicPr>
            <p:nvPr/>
          </p:nvPicPr>
          <p:blipFill>
            <a:blip r:embed="rId4"/>
            <a:stretch>
              <a:fillRect/>
            </a:stretch>
          </p:blipFill>
          <p:spPr>
            <a:xfrm>
              <a:off x="907478" y="208803"/>
              <a:ext cx="10876207" cy="5883150"/>
            </a:xfrm>
            <a:prstGeom prst="rect">
              <a:avLst/>
            </a:prstGeom>
          </p:spPr>
        </p:pic>
        <p:pic>
          <p:nvPicPr>
            <p:cNvPr id="9" name="135">
              <a:extLst>
                <a:ext uri="{FF2B5EF4-FFF2-40B4-BE49-F238E27FC236}">
                  <a16:creationId xmlns:a16="http://schemas.microsoft.com/office/drawing/2014/main" id="{9D69F2D9-C3BD-4EE7-A35F-F765D6A79DB2}"/>
                </a:ext>
              </a:extLst>
            </p:cNvPr>
            <p:cNvPicPr>
              <a:picLocks noChangeAspect="1"/>
            </p:cNvPicPr>
            <p:nvPr/>
          </p:nvPicPr>
          <p:blipFill>
            <a:blip r:embed="rId5"/>
            <a:stretch>
              <a:fillRect/>
            </a:stretch>
          </p:blipFill>
          <p:spPr>
            <a:xfrm>
              <a:off x="864231" y="208726"/>
              <a:ext cx="10876208" cy="5846571"/>
            </a:xfrm>
            <a:prstGeom prst="rect">
              <a:avLst/>
            </a:prstGeom>
          </p:spPr>
        </p:pic>
        <p:pic>
          <p:nvPicPr>
            <p:cNvPr id="10" name="142">
              <a:extLst>
                <a:ext uri="{FF2B5EF4-FFF2-40B4-BE49-F238E27FC236}">
                  <a16:creationId xmlns:a16="http://schemas.microsoft.com/office/drawing/2014/main" id="{90382942-581B-41B0-9171-58F9EEE2D9C2}"/>
                </a:ext>
              </a:extLst>
            </p:cNvPr>
            <p:cNvPicPr>
              <a:picLocks noChangeAspect="1"/>
            </p:cNvPicPr>
            <p:nvPr/>
          </p:nvPicPr>
          <p:blipFill>
            <a:blip r:embed="rId6"/>
            <a:stretch>
              <a:fillRect/>
            </a:stretch>
          </p:blipFill>
          <p:spPr>
            <a:xfrm>
              <a:off x="341926" y="784490"/>
              <a:ext cx="1054699" cy="4986960"/>
            </a:xfrm>
            <a:prstGeom prst="rect">
              <a:avLst/>
            </a:prstGeom>
          </p:spPr>
        </p:pic>
      </p:grpSp>
      <p:sp>
        <p:nvSpPr>
          <p:cNvPr id="4" name="Oval 3"/>
          <p:cNvSpPr/>
          <p:nvPr/>
        </p:nvSpPr>
        <p:spPr>
          <a:xfrm>
            <a:off x="927650" y="1235576"/>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UTM Avo" panose="02040603050506020204" pitchFamily="18" charset="0"/>
                <a:cs typeface="Times New Roman" pitchFamily="18" charset="0"/>
              </a:rPr>
              <a:t>8</a:t>
            </a:r>
          </a:p>
        </p:txBody>
      </p:sp>
      <p:sp>
        <p:nvSpPr>
          <p:cNvPr id="5" name="TextBox 4"/>
          <p:cNvSpPr txBox="1"/>
          <p:nvPr/>
        </p:nvSpPr>
        <p:spPr>
          <a:xfrm>
            <a:off x="1644070" y="1235576"/>
            <a:ext cx="6401083" cy="1947380"/>
          </a:xfrm>
          <a:prstGeom prst="rect">
            <a:avLst/>
          </a:prstGeom>
          <a:noFill/>
        </p:spPr>
        <p:txBody>
          <a:bodyPr wrap="square" lIns="91428" tIns="45714" rIns="91428" bIns="45714" rtlCol="0">
            <a:spAutoFit/>
          </a:bodyPr>
          <a:lstStyle/>
          <a:p>
            <a:pPr algn="just">
              <a:lnSpc>
                <a:spcPct val="150000"/>
              </a:lnSpc>
            </a:pPr>
            <a:r>
              <a:rPr lang="en-US" sz="2800" b="1" dirty="0" err="1">
                <a:latin typeface="UTM Avo" panose="02040603050506020204" pitchFamily="18" charset="0"/>
                <a:ea typeface="Arial-Rounded" pitchFamily="34" charset="0"/>
                <a:cs typeface="Arial" pitchFamily="34" charset="0"/>
              </a:rPr>
              <a:t>Tìm</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trong</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hoặc</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ngoài</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bài</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đọc</a:t>
            </a:r>
            <a:r>
              <a:rPr lang="en-US" sz="2800" b="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Nếu</a:t>
            </a:r>
            <a:r>
              <a:rPr lang="en-US" sz="2800" b="1" i="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không</a:t>
            </a:r>
            <a:r>
              <a:rPr lang="en-US" sz="2800" b="1" i="1" dirty="0">
                <a:latin typeface="UTM Avo" panose="02040603050506020204" pitchFamily="18" charset="0"/>
                <a:ea typeface="Arial-Rounded" pitchFamily="34" charset="0"/>
                <a:cs typeface="Arial" pitchFamily="34" charset="0"/>
              </a:rPr>
              <a:t> may </a:t>
            </a:r>
            <a:r>
              <a:rPr lang="en-US" sz="2800" b="1" i="1" dirty="0" err="1">
                <a:latin typeface="UTM Avo" panose="02040603050506020204" pitchFamily="18" charset="0"/>
                <a:ea typeface="Arial-Rounded" pitchFamily="34" charset="0"/>
                <a:cs typeface="Arial" pitchFamily="34" charset="0"/>
              </a:rPr>
              <a:t>bị</a:t>
            </a:r>
            <a:r>
              <a:rPr lang="en-US" sz="2800" b="1" i="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lạc</a:t>
            </a:r>
            <a:r>
              <a:rPr lang="en-US" sz="2800" b="1" i="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từ</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ngữ</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có</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tiếng</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chứa</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vần</a:t>
            </a:r>
            <a:r>
              <a:rPr lang="en-US" sz="2800" b="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im</a:t>
            </a:r>
            <a:r>
              <a:rPr lang="en-US" sz="2800" b="1" i="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iêm</a:t>
            </a:r>
            <a:r>
              <a:rPr lang="en-US" sz="2800" b="1" i="1" dirty="0">
                <a:latin typeface="UTM Avo" panose="02040603050506020204" pitchFamily="18" charset="0"/>
                <a:ea typeface="Arial-Rounded" pitchFamily="34" charset="0"/>
                <a:cs typeface="Arial" pitchFamily="34" charset="0"/>
              </a:rPr>
              <a:t>, ep, </a:t>
            </a:r>
            <a:r>
              <a:rPr lang="en-US" sz="2800" b="1" i="1" dirty="0" err="1">
                <a:latin typeface="UTM Avo" panose="02040603050506020204" pitchFamily="18" charset="0"/>
                <a:ea typeface="Arial-Rounded" pitchFamily="34" charset="0"/>
                <a:cs typeface="Arial" pitchFamily="34" charset="0"/>
              </a:rPr>
              <a:t>êp</a:t>
            </a:r>
            <a:r>
              <a:rPr lang="en-US" sz="2800" b="1" i="1" dirty="0">
                <a:latin typeface="UTM Avo" panose="02040603050506020204" pitchFamily="18" charset="0"/>
                <a:ea typeface="Arial-Rounded" pitchFamily="34" charset="0"/>
                <a:cs typeface="Arial" pitchFamily="34" charset="0"/>
              </a:rPr>
              <a:t>.</a:t>
            </a:r>
          </a:p>
        </p:txBody>
      </p:sp>
      <p:pic>
        <p:nvPicPr>
          <p:cNvPr id="11" name="Picture 10">
            <a:extLst>
              <a:ext uri="{FF2B5EF4-FFF2-40B4-BE49-F238E27FC236}">
                <a16:creationId xmlns:a16="http://schemas.microsoft.com/office/drawing/2014/main" id="{87527EDC-666E-4B37-8B3F-15295AB072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45153" y="-51854"/>
            <a:ext cx="1024081" cy="1024081"/>
          </a:xfrm>
          <a:prstGeom prst="rect">
            <a:avLst/>
          </a:prstGeom>
        </p:spPr>
      </p:pic>
      <p:pic>
        <p:nvPicPr>
          <p:cNvPr id="12" name="Picture 11">
            <a:extLst>
              <a:ext uri="{FF2B5EF4-FFF2-40B4-BE49-F238E27FC236}">
                <a16:creationId xmlns:a16="http://schemas.microsoft.com/office/drawing/2014/main" id="{6FA04225-1992-4D21-B0B2-4F2A0A2A44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09" y="-133220"/>
            <a:ext cx="1242112" cy="1242112"/>
          </a:xfrm>
          <a:prstGeom prst="rect">
            <a:avLst/>
          </a:prstGeom>
        </p:spPr>
      </p:pic>
      <p:pic>
        <p:nvPicPr>
          <p:cNvPr id="18" name="Picture 17">
            <a:extLst>
              <a:ext uri="{FF2B5EF4-FFF2-40B4-BE49-F238E27FC236}">
                <a16:creationId xmlns:a16="http://schemas.microsoft.com/office/drawing/2014/main" id="{836E17C7-AC67-4B17-A769-8039B10840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09" y="-211597"/>
            <a:ext cx="1242112" cy="1242112"/>
          </a:xfrm>
          <a:prstGeom prst="rect">
            <a:avLst/>
          </a:prstGeom>
        </p:spPr>
      </p:pic>
    </p:spTree>
    <p:extLst>
      <p:ext uri="{BB962C8B-B14F-4D97-AF65-F5344CB8AC3E}">
        <p14:creationId xmlns:p14="http://schemas.microsoft.com/office/powerpoint/2010/main" val="1413716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9" name="Flowchart: Document 17">
            <a:extLst>
              <a:ext uri="{FF2B5EF4-FFF2-40B4-BE49-F238E27FC236}">
                <a16:creationId xmlns:a16="http://schemas.microsoft.com/office/drawing/2014/main" id="{170DF746-B5B3-4263-918F-AC723D4D2E9C}"/>
              </a:ext>
            </a:extLst>
          </p:cNvPr>
          <p:cNvSpPr/>
          <p:nvPr/>
        </p:nvSpPr>
        <p:spPr>
          <a:xfrm>
            <a:off x="8204" y="29908"/>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5" name="Group 14"/>
          <p:cNvGrpSpPr/>
          <p:nvPr/>
        </p:nvGrpSpPr>
        <p:grpSpPr>
          <a:xfrm>
            <a:off x="1066800" y="-247650"/>
            <a:ext cx="6738258" cy="5791200"/>
            <a:chOff x="1295400" y="-171450"/>
            <a:chExt cx="6324600" cy="5618978"/>
          </a:xfrm>
        </p:grpSpPr>
        <p:grpSp>
          <p:nvGrpSpPr>
            <p:cNvPr id="6" name="Group 5"/>
            <p:cNvGrpSpPr/>
            <p:nvPr/>
          </p:nvGrpSpPr>
          <p:grpSpPr>
            <a:xfrm>
              <a:off x="1295400" y="-171450"/>
              <a:ext cx="6324600" cy="5618978"/>
              <a:chOff x="1295400" y="-171450"/>
              <a:chExt cx="6324600" cy="5618978"/>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1450"/>
                <a:ext cx="6324600" cy="561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029200" y="1287152"/>
                <a:ext cx="990600" cy="990600"/>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5" name="Oval 4"/>
              <p:cNvSpPr/>
              <p:nvPr/>
            </p:nvSpPr>
            <p:spPr>
              <a:xfrm>
                <a:off x="3677751" y="1217063"/>
                <a:ext cx="818679" cy="818679"/>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7" name="Oval 6"/>
              <p:cNvSpPr/>
              <p:nvPr/>
            </p:nvSpPr>
            <p:spPr>
              <a:xfrm>
                <a:off x="3001081" y="2627648"/>
                <a:ext cx="818679" cy="818679"/>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8" name="Oval 7"/>
              <p:cNvSpPr/>
              <p:nvPr/>
            </p:nvSpPr>
            <p:spPr>
              <a:xfrm>
                <a:off x="5313848" y="2485789"/>
                <a:ext cx="900547" cy="900547"/>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88896">
              <a:off x="4849720" y="3448178"/>
              <a:ext cx="182880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2660670" y="2746478"/>
            <a:ext cx="1253629" cy="646331"/>
          </a:xfrm>
          <a:prstGeom prst="rect">
            <a:avLst/>
          </a:prstGeom>
          <a:noFill/>
        </p:spPr>
        <p:txBody>
          <a:bodyPr wrap="square" rtlCol="0">
            <a:spAutoFit/>
          </a:bodyPr>
          <a:lstStyle/>
          <a:p>
            <a:pPr algn="ctr"/>
            <a:r>
              <a:rPr lang="en-US" sz="3600" b="1">
                <a:solidFill>
                  <a:schemeClr val="bg1"/>
                </a:solidFill>
                <a:latin typeface="UTM Avo" panose="02040603050506020204" pitchFamily="18" charset="0"/>
                <a:cs typeface="Arial" pitchFamily="34" charset="0"/>
              </a:rPr>
              <a:t>im</a:t>
            </a:r>
          </a:p>
        </p:txBody>
      </p:sp>
      <p:sp>
        <p:nvSpPr>
          <p:cNvPr id="10" name="TextBox 9"/>
          <p:cNvSpPr txBox="1"/>
          <p:nvPr/>
        </p:nvSpPr>
        <p:spPr>
          <a:xfrm>
            <a:off x="3394795" y="1265141"/>
            <a:ext cx="1253629" cy="646331"/>
          </a:xfrm>
          <a:prstGeom prst="rect">
            <a:avLst/>
          </a:prstGeom>
          <a:noFill/>
        </p:spPr>
        <p:txBody>
          <a:bodyPr wrap="square" rtlCol="0">
            <a:spAutoFit/>
          </a:bodyPr>
          <a:lstStyle/>
          <a:p>
            <a:pPr algn="ctr"/>
            <a:r>
              <a:rPr lang="en-US" sz="3600" b="1">
                <a:solidFill>
                  <a:schemeClr val="bg1"/>
                </a:solidFill>
                <a:latin typeface="UTM Avo" panose="02040603050506020204" pitchFamily="18" charset="0"/>
                <a:cs typeface="Arial" pitchFamily="34" charset="0"/>
              </a:rPr>
              <a:t>iêm</a:t>
            </a:r>
          </a:p>
        </p:txBody>
      </p:sp>
      <p:sp>
        <p:nvSpPr>
          <p:cNvPr id="11" name="TextBox 10"/>
          <p:cNvSpPr txBox="1"/>
          <p:nvPr/>
        </p:nvSpPr>
        <p:spPr>
          <a:xfrm>
            <a:off x="4836929" y="1452173"/>
            <a:ext cx="1253629" cy="646331"/>
          </a:xfrm>
          <a:prstGeom prst="rect">
            <a:avLst/>
          </a:prstGeom>
          <a:noFill/>
        </p:spPr>
        <p:txBody>
          <a:bodyPr wrap="square" rtlCol="0">
            <a:spAutoFit/>
          </a:bodyPr>
          <a:lstStyle/>
          <a:p>
            <a:pPr algn="ctr"/>
            <a:r>
              <a:rPr lang="en-US" sz="3600" b="1">
                <a:solidFill>
                  <a:schemeClr val="bg1"/>
                </a:solidFill>
                <a:latin typeface="UTM Avo" panose="02040603050506020204" pitchFamily="18" charset="0"/>
                <a:cs typeface="Arial" pitchFamily="34" charset="0"/>
              </a:rPr>
              <a:t>ep</a:t>
            </a:r>
          </a:p>
        </p:txBody>
      </p:sp>
      <p:sp>
        <p:nvSpPr>
          <p:cNvPr id="12" name="TextBox 11"/>
          <p:cNvSpPr txBox="1"/>
          <p:nvPr/>
        </p:nvSpPr>
        <p:spPr>
          <a:xfrm>
            <a:off x="5076550" y="2563611"/>
            <a:ext cx="1253629" cy="646331"/>
          </a:xfrm>
          <a:prstGeom prst="rect">
            <a:avLst/>
          </a:prstGeom>
          <a:noFill/>
        </p:spPr>
        <p:txBody>
          <a:bodyPr wrap="square" rtlCol="0">
            <a:spAutoFit/>
          </a:bodyPr>
          <a:lstStyle/>
          <a:p>
            <a:pPr algn="ctr"/>
            <a:r>
              <a:rPr lang="en-US" sz="3600" b="1">
                <a:solidFill>
                  <a:schemeClr val="bg1"/>
                </a:solidFill>
                <a:latin typeface="UTM Avo" panose="02040603050506020204" pitchFamily="18" charset="0"/>
                <a:cs typeface="Arial" pitchFamily="34" charset="0"/>
              </a:rPr>
              <a:t>êp</a:t>
            </a:r>
          </a:p>
        </p:txBody>
      </p:sp>
      <p:sp>
        <p:nvSpPr>
          <p:cNvPr id="17" name="TextBox 16"/>
          <p:cNvSpPr txBox="1"/>
          <p:nvPr/>
        </p:nvSpPr>
        <p:spPr>
          <a:xfrm>
            <a:off x="1645854" y="3190155"/>
            <a:ext cx="1253629" cy="523220"/>
          </a:xfrm>
          <a:prstGeom prst="rect">
            <a:avLst/>
          </a:prstGeom>
          <a:noFill/>
        </p:spPr>
        <p:txBody>
          <a:bodyPr wrap="square" rtlCol="0">
            <a:spAutoFit/>
          </a:bodyPr>
          <a:lstStyle/>
          <a:p>
            <a:pPr algn="ctr"/>
            <a:r>
              <a:rPr lang="en-US" sz="2800" b="1">
                <a:solidFill>
                  <a:schemeClr val="bg1"/>
                </a:solidFill>
                <a:latin typeface="UTM Avo" panose="02040603050506020204" pitchFamily="18" charset="0"/>
                <a:cs typeface="Arial" pitchFamily="34" charset="0"/>
              </a:rPr>
              <a:t>tìm</a:t>
            </a:r>
          </a:p>
        </p:txBody>
      </p:sp>
      <p:sp>
        <p:nvSpPr>
          <p:cNvPr id="18" name="TextBox 17"/>
          <p:cNvSpPr txBox="1"/>
          <p:nvPr/>
        </p:nvSpPr>
        <p:spPr>
          <a:xfrm>
            <a:off x="1155996" y="2344746"/>
            <a:ext cx="1253629" cy="523220"/>
          </a:xfrm>
          <a:prstGeom prst="rect">
            <a:avLst/>
          </a:prstGeom>
          <a:noFill/>
        </p:spPr>
        <p:txBody>
          <a:bodyPr wrap="square" rtlCol="0">
            <a:spAutoFit/>
          </a:bodyPr>
          <a:lstStyle/>
          <a:p>
            <a:pPr algn="ctr"/>
            <a:r>
              <a:rPr lang="en-US" sz="2800" b="1">
                <a:solidFill>
                  <a:schemeClr val="bg1"/>
                </a:solidFill>
                <a:latin typeface="UTM Avo" panose="02040603050506020204" pitchFamily="18" charset="0"/>
                <a:cs typeface="Arial" pitchFamily="34" charset="0"/>
              </a:rPr>
              <a:t>tim</a:t>
            </a:r>
          </a:p>
        </p:txBody>
      </p:sp>
      <p:sp>
        <p:nvSpPr>
          <p:cNvPr id="19" name="TextBox 18"/>
          <p:cNvSpPr txBox="1"/>
          <p:nvPr/>
        </p:nvSpPr>
        <p:spPr>
          <a:xfrm>
            <a:off x="2211471" y="1745457"/>
            <a:ext cx="1253629" cy="523220"/>
          </a:xfrm>
          <a:prstGeom prst="rect">
            <a:avLst/>
          </a:prstGeom>
          <a:noFill/>
        </p:spPr>
        <p:txBody>
          <a:bodyPr wrap="square" rtlCol="0">
            <a:spAutoFit/>
          </a:bodyPr>
          <a:lstStyle/>
          <a:p>
            <a:pPr algn="ctr"/>
            <a:r>
              <a:rPr lang="en-US" sz="2800" b="1">
                <a:solidFill>
                  <a:schemeClr val="bg1"/>
                </a:solidFill>
                <a:latin typeface="UTM Avo" panose="02040603050506020204" pitchFamily="18" charset="0"/>
                <a:cs typeface="Arial" pitchFamily="34" charset="0"/>
              </a:rPr>
              <a:t>chim</a:t>
            </a:r>
          </a:p>
        </p:txBody>
      </p:sp>
      <p:sp>
        <p:nvSpPr>
          <p:cNvPr id="20" name="TextBox 19"/>
          <p:cNvSpPr txBox="1"/>
          <p:nvPr/>
        </p:nvSpPr>
        <p:spPr>
          <a:xfrm>
            <a:off x="2497692" y="687404"/>
            <a:ext cx="1253629" cy="461665"/>
          </a:xfrm>
          <a:prstGeom prst="rect">
            <a:avLst/>
          </a:prstGeom>
          <a:noFill/>
        </p:spPr>
        <p:txBody>
          <a:bodyPr wrap="square" rtlCol="0">
            <a:spAutoFit/>
          </a:bodyPr>
          <a:lstStyle/>
          <a:p>
            <a:pPr algn="ctr"/>
            <a:r>
              <a:rPr lang="en-US" sz="2400" b="1">
                <a:solidFill>
                  <a:schemeClr val="bg1"/>
                </a:solidFill>
                <a:latin typeface="UTM Avo" panose="02040603050506020204" pitchFamily="18" charset="0"/>
                <a:cs typeface="Arial" pitchFamily="34" charset="0"/>
              </a:rPr>
              <a:t>tiêm</a:t>
            </a:r>
          </a:p>
        </p:txBody>
      </p:sp>
      <p:sp>
        <p:nvSpPr>
          <p:cNvPr id="21" name="TextBox 20"/>
          <p:cNvSpPr txBox="1"/>
          <p:nvPr/>
        </p:nvSpPr>
        <p:spPr>
          <a:xfrm>
            <a:off x="3331026" y="164184"/>
            <a:ext cx="1253629" cy="461665"/>
          </a:xfrm>
          <a:prstGeom prst="rect">
            <a:avLst/>
          </a:prstGeom>
          <a:noFill/>
        </p:spPr>
        <p:txBody>
          <a:bodyPr wrap="square" rtlCol="0">
            <a:spAutoFit/>
          </a:bodyPr>
          <a:lstStyle/>
          <a:p>
            <a:pPr algn="ctr"/>
            <a:r>
              <a:rPr lang="en-US" sz="2400" b="1">
                <a:solidFill>
                  <a:schemeClr val="bg1"/>
                </a:solidFill>
                <a:latin typeface="UTM Avo" panose="02040603050506020204" pitchFamily="18" charset="0"/>
                <a:cs typeface="Arial" pitchFamily="34" charset="0"/>
              </a:rPr>
              <a:t>hiếm</a:t>
            </a:r>
          </a:p>
        </p:txBody>
      </p:sp>
      <p:sp>
        <p:nvSpPr>
          <p:cNvPr id="22" name="TextBox 21"/>
          <p:cNvSpPr txBox="1"/>
          <p:nvPr/>
        </p:nvSpPr>
        <p:spPr>
          <a:xfrm>
            <a:off x="4432507" y="512865"/>
            <a:ext cx="1253629" cy="461665"/>
          </a:xfrm>
          <a:prstGeom prst="rect">
            <a:avLst/>
          </a:prstGeom>
          <a:noFill/>
        </p:spPr>
        <p:txBody>
          <a:bodyPr wrap="square" rtlCol="0">
            <a:spAutoFit/>
          </a:bodyPr>
          <a:lstStyle/>
          <a:p>
            <a:pPr algn="ctr"/>
            <a:r>
              <a:rPr lang="en-US" sz="2400" b="1">
                <a:solidFill>
                  <a:schemeClr val="bg1"/>
                </a:solidFill>
                <a:latin typeface="UTM Avo" panose="02040603050506020204" pitchFamily="18" charset="0"/>
                <a:cs typeface="Arial" pitchFamily="34" charset="0"/>
              </a:rPr>
              <a:t>điểm</a:t>
            </a:r>
          </a:p>
        </p:txBody>
      </p:sp>
      <p:sp>
        <p:nvSpPr>
          <p:cNvPr id="23" name="TextBox 22"/>
          <p:cNvSpPr txBox="1"/>
          <p:nvPr/>
        </p:nvSpPr>
        <p:spPr>
          <a:xfrm>
            <a:off x="5797782" y="533581"/>
            <a:ext cx="1253629" cy="523220"/>
          </a:xfrm>
          <a:prstGeom prst="rect">
            <a:avLst/>
          </a:prstGeom>
          <a:noFill/>
        </p:spPr>
        <p:txBody>
          <a:bodyPr wrap="square" rtlCol="0">
            <a:spAutoFit/>
          </a:bodyPr>
          <a:lstStyle/>
          <a:p>
            <a:pPr algn="ctr"/>
            <a:r>
              <a:rPr lang="en-US" sz="2800" b="1">
                <a:solidFill>
                  <a:schemeClr val="bg1"/>
                </a:solidFill>
                <a:latin typeface="UTM Avo" panose="02040603050506020204" pitchFamily="18" charset="0"/>
                <a:cs typeface="Arial" pitchFamily="34" charset="0"/>
              </a:rPr>
              <a:t>tép</a:t>
            </a:r>
          </a:p>
        </p:txBody>
      </p:sp>
      <p:sp>
        <p:nvSpPr>
          <p:cNvPr id="24" name="TextBox 23"/>
          <p:cNvSpPr txBox="1"/>
          <p:nvPr/>
        </p:nvSpPr>
        <p:spPr>
          <a:xfrm>
            <a:off x="6424596" y="1341210"/>
            <a:ext cx="1253629" cy="523220"/>
          </a:xfrm>
          <a:prstGeom prst="rect">
            <a:avLst/>
          </a:prstGeom>
          <a:noFill/>
        </p:spPr>
        <p:txBody>
          <a:bodyPr wrap="square" rtlCol="0">
            <a:spAutoFit/>
          </a:bodyPr>
          <a:lstStyle/>
          <a:p>
            <a:pPr algn="ctr"/>
            <a:r>
              <a:rPr lang="en-US" sz="2800" b="1">
                <a:solidFill>
                  <a:schemeClr val="bg1"/>
                </a:solidFill>
                <a:latin typeface="UTM Avo" panose="02040603050506020204" pitchFamily="18" charset="0"/>
                <a:cs typeface="Arial" pitchFamily="34" charset="0"/>
              </a:rPr>
              <a:t>hẹp</a:t>
            </a:r>
          </a:p>
        </p:txBody>
      </p:sp>
      <p:sp>
        <p:nvSpPr>
          <p:cNvPr id="25" name="TextBox 24"/>
          <p:cNvSpPr txBox="1"/>
          <p:nvPr/>
        </p:nvSpPr>
        <p:spPr>
          <a:xfrm>
            <a:off x="6344693" y="2482870"/>
            <a:ext cx="1253629" cy="523220"/>
          </a:xfrm>
          <a:prstGeom prst="rect">
            <a:avLst/>
          </a:prstGeom>
          <a:noFill/>
        </p:spPr>
        <p:txBody>
          <a:bodyPr wrap="square" rtlCol="0">
            <a:spAutoFit/>
          </a:bodyPr>
          <a:lstStyle/>
          <a:p>
            <a:pPr algn="ctr"/>
            <a:r>
              <a:rPr lang="en-US" sz="2800" b="1">
                <a:solidFill>
                  <a:schemeClr val="bg1"/>
                </a:solidFill>
                <a:latin typeface="UTM Avo" panose="02040603050506020204" pitchFamily="18" charset="0"/>
                <a:cs typeface="Arial" pitchFamily="34" charset="0"/>
              </a:rPr>
              <a:t>xếp</a:t>
            </a:r>
          </a:p>
        </p:txBody>
      </p:sp>
      <p:sp>
        <p:nvSpPr>
          <p:cNvPr id="26" name="TextBox 25"/>
          <p:cNvSpPr txBox="1"/>
          <p:nvPr/>
        </p:nvSpPr>
        <p:spPr>
          <a:xfrm>
            <a:off x="6141421" y="3278472"/>
            <a:ext cx="1253629" cy="523220"/>
          </a:xfrm>
          <a:prstGeom prst="rect">
            <a:avLst/>
          </a:prstGeom>
          <a:noFill/>
        </p:spPr>
        <p:txBody>
          <a:bodyPr wrap="square" rtlCol="0">
            <a:spAutoFit/>
          </a:bodyPr>
          <a:lstStyle/>
          <a:p>
            <a:pPr algn="ctr"/>
            <a:r>
              <a:rPr lang="en-US" sz="2800" b="1">
                <a:solidFill>
                  <a:schemeClr val="bg1"/>
                </a:solidFill>
                <a:latin typeface="UTM Avo" panose="02040603050506020204" pitchFamily="18" charset="0"/>
                <a:cs typeface="Arial" pitchFamily="34" charset="0"/>
              </a:rPr>
              <a:t>sếp</a:t>
            </a:r>
          </a:p>
        </p:txBody>
      </p:sp>
      <p:sp>
        <p:nvSpPr>
          <p:cNvPr id="27" name="TextBox 26"/>
          <p:cNvSpPr txBox="1"/>
          <p:nvPr/>
        </p:nvSpPr>
        <p:spPr>
          <a:xfrm>
            <a:off x="5196114" y="3737964"/>
            <a:ext cx="1253629" cy="523220"/>
          </a:xfrm>
          <a:prstGeom prst="rect">
            <a:avLst/>
          </a:prstGeom>
          <a:noFill/>
        </p:spPr>
        <p:txBody>
          <a:bodyPr wrap="square" rtlCol="0">
            <a:spAutoFit/>
          </a:bodyPr>
          <a:lstStyle/>
          <a:p>
            <a:pPr algn="ctr"/>
            <a:r>
              <a:rPr lang="en-US" sz="2800" b="1">
                <a:solidFill>
                  <a:schemeClr val="bg1"/>
                </a:solidFill>
                <a:latin typeface="UTM Avo" panose="02040603050506020204" pitchFamily="18" charset="0"/>
                <a:cs typeface="Arial" pitchFamily="34" charset="0"/>
              </a:rPr>
              <a:t>bếp</a:t>
            </a:r>
          </a:p>
        </p:txBody>
      </p:sp>
      <p:sp>
        <p:nvSpPr>
          <p:cNvPr id="28" name="TextBox 27"/>
          <p:cNvSpPr txBox="1"/>
          <p:nvPr/>
        </p:nvSpPr>
        <p:spPr>
          <a:xfrm>
            <a:off x="2599678" y="4701016"/>
            <a:ext cx="3766862" cy="461665"/>
          </a:xfrm>
          <a:prstGeom prst="rect">
            <a:avLst/>
          </a:prstGeom>
          <a:noFill/>
        </p:spPr>
        <p:txBody>
          <a:bodyPr wrap="square" rtlCol="0">
            <a:spAutoFit/>
          </a:bodyPr>
          <a:lstStyle/>
          <a:p>
            <a:pPr algn="ctr"/>
            <a:r>
              <a:rPr lang="en-US" sz="2400" b="1">
                <a:latin typeface="UTM Avo" panose="02040603050506020204" pitchFamily="18" charset="0"/>
                <a:cs typeface="Arial" pitchFamily="34" charset="0"/>
              </a:rPr>
              <a:t>Các tiếng chứa vần</a:t>
            </a:r>
          </a:p>
        </p:txBody>
      </p:sp>
      <p:pic>
        <p:nvPicPr>
          <p:cNvPr id="30" name="Picture 29">
            <a:extLst>
              <a:ext uri="{FF2B5EF4-FFF2-40B4-BE49-F238E27FC236}">
                <a16:creationId xmlns:a16="http://schemas.microsoft.com/office/drawing/2014/main" id="{7BEBC2F1-1941-4F46-A54D-5EDC59AC45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5153" y="-51854"/>
            <a:ext cx="1024081" cy="1024081"/>
          </a:xfrm>
          <a:prstGeom prst="rect">
            <a:avLst/>
          </a:prstGeom>
        </p:spPr>
      </p:pic>
      <p:pic>
        <p:nvPicPr>
          <p:cNvPr id="31" name="Picture 30">
            <a:extLst>
              <a:ext uri="{FF2B5EF4-FFF2-40B4-BE49-F238E27FC236}">
                <a16:creationId xmlns:a16="http://schemas.microsoft.com/office/drawing/2014/main" id="{8D952CAD-128B-4BE8-B2D6-513786F315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09" y="-211597"/>
            <a:ext cx="1242112" cy="1242112"/>
          </a:xfrm>
          <a:prstGeom prst="rect">
            <a:avLst/>
          </a:prstGeom>
        </p:spPr>
      </p:pic>
    </p:spTree>
    <p:extLst>
      <p:ext uri="{BB962C8B-B14F-4D97-AF65-F5344CB8AC3E}">
        <p14:creationId xmlns:p14="http://schemas.microsoft.com/office/powerpoint/2010/main" val="202697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7" grpId="0"/>
      <p:bldP spid="18" grpId="0"/>
      <p:bldP spid="19" grpId="0"/>
      <p:bldP spid="20" grpId="0"/>
      <p:bldP spid="21" grpId="0"/>
      <p:bldP spid="22" grpId="0"/>
      <p:bldP spid="23" grpId="0"/>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20" y="1404551"/>
            <a:ext cx="8661680" cy="3657600"/>
          </a:xfrm>
          <a:prstGeom prst="rect">
            <a:avLst/>
          </a:prstGeom>
        </p:spPr>
      </p:pic>
      <p:sp>
        <p:nvSpPr>
          <p:cNvPr id="44" name="TextBox 43"/>
          <p:cNvSpPr txBox="1"/>
          <p:nvPr/>
        </p:nvSpPr>
        <p:spPr>
          <a:xfrm>
            <a:off x="6749360" y="3396815"/>
            <a:ext cx="441850" cy="400061"/>
          </a:xfrm>
          <a:prstGeom prst="rect">
            <a:avLst/>
          </a:prstGeom>
          <a:noFill/>
          <a:ln>
            <a:noFill/>
          </a:ln>
        </p:spPr>
        <p:txBody>
          <a:bodyPr wrap="square" lIns="91391" tIns="45696" rIns="91391" bIns="45696" rtlCol="0">
            <a:spAutoFit/>
          </a:bodyPr>
          <a:lstStyle/>
          <a:p>
            <a:pPr algn="ctr"/>
            <a:r>
              <a:rPr lang="en-US" sz="2000" dirty="0" err="1">
                <a:latin typeface="UTM Avo" panose="02040603050506020204" pitchFamily="18" charset="0"/>
                <a:ea typeface="Arial-Rounded" pitchFamily="34" charset="0"/>
                <a:cs typeface="Arial" pitchFamily="34" charset="0"/>
              </a:rPr>
              <a:t>gi</a:t>
            </a:r>
            <a:endParaRPr lang="en-US" sz="2000" dirty="0">
              <a:latin typeface="UTM Avo" panose="02040603050506020204" pitchFamily="18" charset="0"/>
              <a:ea typeface="Arial-Rounded" pitchFamily="34" charset="0"/>
              <a:cs typeface="Arial" pitchFamily="34" charset="0"/>
            </a:endParaRPr>
          </a:p>
        </p:txBody>
      </p:sp>
      <p:sp>
        <p:nvSpPr>
          <p:cNvPr id="45" name="TextBox 44"/>
          <p:cNvSpPr txBox="1"/>
          <p:nvPr/>
        </p:nvSpPr>
        <p:spPr>
          <a:xfrm>
            <a:off x="5283289" y="3380498"/>
            <a:ext cx="441850" cy="400061"/>
          </a:xfrm>
          <a:prstGeom prst="rect">
            <a:avLst/>
          </a:prstGeom>
          <a:noFill/>
          <a:ln>
            <a:noFill/>
          </a:ln>
        </p:spPr>
        <p:txBody>
          <a:bodyPr wrap="square" lIns="91391" tIns="45696" rIns="91391" bIns="45696" rtlCol="0">
            <a:spAutoFit/>
          </a:bodyPr>
          <a:lstStyle/>
          <a:p>
            <a:pPr algn="ctr"/>
            <a:r>
              <a:rPr lang="en-US" sz="2000">
                <a:latin typeface="UTM Avo" panose="02040603050506020204" pitchFamily="18" charset="0"/>
                <a:ea typeface="Arial-Rounded" pitchFamily="34" charset="0"/>
                <a:cs typeface="Arial" pitchFamily="34" charset="0"/>
              </a:rPr>
              <a:t>gi</a:t>
            </a:r>
          </a:p>
        </p:txBody>
      </p:sp>
      <p:sp>
        <p:nvSpPr>
          <p:cNvPr id="48" name="TextBox 47"/>
          <p:cNvSpPr txBox="1"/>
          <p:nvPr/>
        </p:nvSpPr>
        <p:spPr>
          <a:xfrm>
            <a:off x="6735906" y="2430082"/>
            <a:ext cx="441850" cy="400061"/>
          </a:xfrm>
          <a:prstGeom prst="rect">
            <a:avLst/>
          </a:prstGeom>
          <a:noFill/>
          <a:ln>
            <a:noFill/>
          </a:ln>
        </p:spPr>
        <p:txBody>
          <a:bodyPr wrap="square" lIns="91391" tIns="45696" rIns="91391" bIns="45696" rtlCol="0">
            <a:spAutoFit/>
          </a:bodyPr>
          <a:lstStyle/>
          <a:p>
            <a:pPr algn="ctr"/>
            <a:r>
              <a:rPr lang="en-US" sz="2000" dirty="0">
                <a:latin typeface="UTM Avo" panose="02040603050506020204" pitchFamily="18" charset="0"/>
                <a:ea typeface="Arial-Rounded" pitchFamily="34" charset="0"/>
                <a:cs typeface="Arial" pitchFamily="34" charset="0"/>
              </a:rPr>
              <a:t>d</a:t>
            </a:r>
          </a:p>
        </p:txBody>
      </p:sp>
      <p:sp>
        <p:nvSpPr>
          <p:cNvPr id="46" name="TextBox 45"/>
          <p:cNvSpPr txBox="1"/>
          <p:nvPr/>
        </p:nvSpPr>
        <p:spPr>
          <a:xfrm>
            <a:off x="3902124" y="3353878"/>
            <a:ext cx="613520" cy="410536"/>
          </a:xfrm>
          <a:prstGeom prst="rect">
            <a:avLst/>
          </a:prstGeom>
          <a:noFill/>
          <a:ln>
            <a:noFill/>
          </a:ln>
        </p:spPr>
        <p:txBody>
          <a:bodyPr wrap="square" lIns="91391" tIns="45696" rIns="91391" bIns="45696" rtlCol="0">
            <a:spAutoFit/>
          </a:bodyPr>
          <a:lstStyle/>
          <a:p>
            <a:pPr algn="ctr"/>
            <a:r>
              <a:rPr lang="en-US" sz="2000" dirty="0">
                <a:latin typeface="UTM Avo" panose="02040603050506020204" pitchFamily="18" charset="0"/>
                <a:ea typeface="Arial-Rounded" pitchFamily="34" charset="0"/>
                <a:cs typeface="Arial" pitchFamily="34" charset="0"/>
              </a:rPr>
              <a:t>d</a:t>
            </a:r>
          </a:p>
        </p:txBody>
      </p:sp>
      <p:sp>
        <p:nvSpPr>
          <p:cNvPr id="43" name="TextBox 42"/>
          <p:cNvSpPr txBox="1"/>
          <p:nvPr/>
        </p:nvSpPr>
        <p:spPr>
          <a:xfrm>
            <a:off x="5965878" y="2440132"/>
            <a:ext cx="441850" cy="400061"/>
          </a:xfrm>
          <a:prstGeom prst="rect">
            <a:avLst/>
          </a:prstGeom>
          <a:noFill/>
          <a:ln>
            <a:noFill/>
          </a:ln>
        </p:spPr>
        <p:txBody>
          <a:bodyPr wrap="square" lIns="91391" tIns="45696" rIns="91391" bIns="45696" rtlCol="0">
            <a:spAutoFit/>
          </a:bodyPr>
          <a:lstStyle/>
          <a:p>
            <a:pPr algn="ctr"/>
            <a:r>
              <a:rPr lang="en-US" sz="2000">
                <a:latin typeface="UTM Avo" panose="02040603050506020204" pitchFamily="18" charset="0"/>
                <a:ea typeface="Arial-Rounded" pitchFamily="34" charset="0"/>
                <a:cs typeface="Arial" pitchFamily="34" charset="0"/>
              </a:rPr>
              <a:t>gi</a:t>
            </a:r>
          </a:p>
        </p:txBody>
      </p:sp>
      <p:sp>
        <p:nvSpPr>
          <p:cNvPr id="42" name="TextBox 41"/>
          <p:cNvSpPr txBox="1"/>
          <p:nvPr/>
        </p:nvSpPr>
        <p:spPr>
          <a:xfrm>
            <a:off x="3834913" y="2411378"/>
            <a:ext cx="441850" cy="400061"/>
          </a:xfrm>
          <a:prstGeom prst="rect">
            <a:avLst/>
          </a:prstGeom>
          <a:noFill/>
          <a:ln>
            <a:noFill/>
          </a:ln>
        </p:spPr>
        <p:txBody>
          <a:bodyPr wrap="square" lIns="91391" tIns="45696" rIns="91391" bIns="45696" rtlCol="0">
            <a:spAutoFit/>
          </a:bodyPr>
          <a:lstStyle/>
          <a:p>
            <a:pPr algn="ctr"/>
            <a:r>
              <a:rPr lang="en-US" sz="2000" dirty="0" err="1">
                <a:latin typeface="UTM Avo" panose="02040603050506020204" pitchFamily="18" charset="0"/>
                <a:ea typeface="Arial-Rounded" pitchFamily="34" charset="0"/>
                <a:cs typeface="Arial" pitchFamily="34" charset="0"/>
              </a:rPr>
              <a:t>gi</a:t>
            </a:r>
            <a:endParaRPr lang="en-US" sz="2000" dirty="0">
              <a:latin typeface="UTM Avo" panose="02040603050506020204" pitchFamily="18" charset="0"/>
              <a:ea typeface="Arial-Rounded" pitchFamily="34" charset="0"/>
              <a:cs typeface="Arial" pitchFamily="34" charset="0"/>
            </a:endParaRPr>
          </a:p>
        </p:txBody>
      </p:sp>
      <p:sp>
        <p:nvSpPr>
          <p:cNvPr id="41" name="TextBox 40"/>
          <p:cNvSpPr txBox="1"/>
          <p:nvPr/>
        </p:nvSpPr>
        <p:spPr>
          <a:xfrm>
            <a:off x="2032103" y="2410290"/>
            <a:ext cx="441850" cy="400061"/>
          </a:xfrm>
          <a:prstGeom prst="rect">
            <a:avLst/>
          </a:prstGeom>
          <a:noFill/>
          <a:ln>
            <a:noFill/>
          </a:ln>
        </p:spPr>
        <p:txBody>
          <a:bodyPr wrap="square" lIns="91391" tIns="45696" rIns="91391" bIns="45696" rtlCol="0">
            <a:spAutoFit/>
          </a:bodyPr>
          <a:lstStyle/>
          <a:p>
            <a:pPr algn="ctr"/>
            <a:r>
              <a:rPr lang="en-US" sz="2000" dirty="0" err="1">
                <a:latin typeface="UTM Avo" panose="02040603050506020204" pitchFamily="18" charset="0"/>
                <a:ea typeface="Arial-Rounded" pitchFamily="34" charset="0"/>
                <a:cs typeface="Arial" pitchFamily="34" charset="0"/>
              </a:rPr>
              <a:t>gi</a:t>
            </a:r>
            <a:endParaRPr lang="en-US" sz="2000" dirty="0">
              <a:latin typeface="UTM Avo" panose="02040603050506020204" pitchFamily="18" charset="0"/>
              <a:ea typeface="Arial-Rounded" pitchFamily="34" charset="0"/>
              <a:cs typeface="Arial" pitchFamily="34" charset="0"/>
            </a:endParaRPr>
          </a:p>
        </p:txBody>
      </p:sp>
      <p:sp>
        <p:nvSpPr>
          <p:cNvPr id="3" name="Oval 2"/>
          <p:cNvSpPr/>
          <p:nvPr/>
        </p:nvSpPr>
        <p:spPr>
          <a:xfrm>
            <a:off x="11463" y="2646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UTM Avo" panose="02040603050506020204" pitchFamily="18" charset="0"/>
                <a:cs typeface="Times New Roman" pitchFamily="18" charset="0"/>
              </a:rPr>
              <a:t>9</a:t>
            </a:r>
          </a:p>
        </p:txBody>
      </p:sp>
      <p:sp>
        <p:nvSpPr>
          <p:cNvPr id="4" name="TextBox 3"/>
          <p:cNvSpPr txBox="1"/>
          <p:nvPr/>
        </p:nvSpPr>
        <p:spPr>
          <a:xfrm>
            <a:off x="3355285" y="163991"/>
            <a:ext cx="5407715" cy="461616"/>
          </a:xfrm>
          <a:prstGeom prst="rect">
            <a:avLst/>
          </a:prstGeom>
          <a:noFill/>
          <a:ln>
            <a:noFill/>
          </a:ln>
        </p:spPr>
        <p:txBody>
          <a:bodyPr wrap="square" lIns="91391" tIns="45696" rIns="91391" bIns="45696" rtlCol="0">
            <a:spAutoFit/>
          </a:bodyPr>
          <a:lstStyle/>
          <a:p>
            <a:pPr algn="just"/>
            <a:r>
              <a:rPr lang="en-US" sz="2400" b="1" i="1">
                <a:latin typeface="UTM Avo" panose="02040603050506020204" pitchFamily="18" charset="0"/>
                <a:ea typeface="Arial-Rounded" pitchFamily="34" charset="0"/>
                <a:cs typeface="Arial" pitchFamily="34" charset="0"/>
              </a:rPr>
              <a:t>Tìm đường về nhà</a:t>
            </a:r>
          </a:p>
        </p:txBody>
      </p:sp>
      <p:grpSp>
        <p:nvGrpSpPr>
          <p:cNvPr id="5" name="Group 4"/>
          <p:cNvGrpSpPr/>
          <p:nvPr/>
        </p:nvGrpSpPr>
        <p:grpSpPr>
          <a:xfrm>
            <a:off x="762000" y="140610"/>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UTM Avo" panose="02040603050506020204" pitchFamily="18" charset="0"/>
                  <a:ea typeface="Arial-Rounded" pitchFamily="34" charset="0"/>
                  <a:cs typeface="Arial-Rounded" pitchFamily="34" charset="0"/>
                </a:rPr>
                <a:t>T</a:t>
              </a: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UTM Avo" panose="02040603050506020204" pitchFamily="18" charset="0"/>
                  <a:ea typeface="Arial-Rounded" pitchFamily="34" charset="0"/>
                  <a:cs typeface="Arial-Rounded" pitchFamily="34" charset="0"/>
                </a:rPr>
                <a:t>r</a:t>
              </a:r>
            </a:p>
          </p:txBody>
        </p:sp>
        <p:sp>
          <p:nvSpPr>
            <p:cNvPr id="8" name="Oval 7"/>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UTM Avo" panose="02040603050506020204" pitchFamily="18" charset="0"/>
                  <a:ea typeface="Arial-Rounded" pitchFamily="34" charset="0"/>
                  <a:cs typeface="Arial-Rounded" pitchFamily="34" charset="0"/>
                </a:rPr>
                <a:t>ò</a:t>
              </a:r>
            </a:p>
          </p:txBody>
        </p:sp>
        <p:sp>
          <p:nvSpPr>
            <p:cNvPr id="9" name="Oval 8"/>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UTM Avo" panose="02040603050506020204" pitchFamily="18" charset="0"/>
                  <a:ea typeface="Arial-Rounded" pitchFamily="34" charset="0"/>
                  <a:cs typeface="Arial-Rounded" pitchFamily="34" charset="0"/>
                </a:rPr>
                <a:t>c</a:t>
              </a:r>
            </a:p>
          </p:txBody>
        </p:sp>
        <p:sp>
          <p:nvSpPr>
            <p:cNvPr id="10" name="Oval 9"/>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UTM Avo" panose="02040603050506020204" pitchFamily="18" charset="0"/>
                  <a:ea typeface="Arial-Rounded" pitchFamily="34" charset="0"/>
                  <a:cs typeface="Arial-Rounded" pitchFamily="34" charset="0"/>
                </a:rPr>
                <a:t>h</a:t>
              </a:r>
            </a:p>
          </p:txBody>
        </p:sp>
        <p:sp>
          <p:nvSpPr>
            <p:cNvPr id="11" name="Oval 10"/>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UTM Avo" panose="02040603050506020204" pitchFamily="18" charset="0"/>
                  <a:ea typeface="Arial-Rounded" pitchFamily="34" charset="0"/>
                  <a:cs typeface="Arial-Rounded" pitchFamily="34" charset="0"/>
                </a:rPr>
                <a:t>ơ</a:t>
              </a:r>
            </a:p>
          </p:txBody>
        </p:sp>
        <p:sp>
          <p:nvSpPr>
            <p:cNvPr id="12" name="Oval 11"/>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UTM Avo" panose="02040603050506020204" pitchFamily="18" charset="0"/>
                  <a:ea typeface="Arial-Rounded" pitchFamily="34" charset="0"/>
                  <a:cs typeface="Arial-Rounded" pitchFamily="34" charset="0"/>
                </a:rPr>
                <a:t>i</a:t>
              </a:r>
            </a:p>
          </p:txBody>
        </p:sp>
      </p:grpSp>
      <p:sp>
        <p:nvSpPr>
          <p:cNvPr id="13" name="TextBox 12"/>
          <p:cNvSpPr txBox="1"/>
          <p:nvPr/>
        </p:nvSpPr>
        <p:spPr>
          <a:xfrm>
            <a:off x="301749" y="590550"/>
            <a:ext cx="8842251" cy="1200280"/>
          </a:xfrm>
          <a:prstGeom prst="rect">
            <a:avLst/>
          </a:prstGeom>
          <a:noFill/>
          <a:ln>
            <a:noFill/>
          </a:ln>
        </p:spPr>
        <p:txBody>
          <a:bodyPr wrap="square" lIns="91391" tIns="45696" rIns="91391" bIns="45696" rtlCol="0">
            <a:spAutoFit/>
          </a:bodyPr>
          <a:lstStyle/>
          <a:p>
            <a:pPr algn="just"/>
            <a:r>
              <a:rPr lang="en-US" sz="2400" b="1">
                <a:latin typeface="UTM Avo" panose="02040603050506020204" pitchFamily="18" charset="0"/>
                <a:ea typeface="Arial-Rounded" pitchFamily="34" charset="0"/>
                <a:cs typeface="Arial" pitchFamily="34" charset="0"/>
              </a:rPr>
              <a:t>Đường về nhà thỏ phải đi qua những từ ngữ có bông hoa cần thay bằng </a:t>
            </a:r>
            <a:r>
              <a:rPr lang="en-US" sz="2400" b="1" i="1">
                <a:latin typeface="UTM Avo" panose="02040603050506020204" pitchFamily="18" charset="0"/>
                <a:ea typeface="Arial-Rounded" pitchFamily="34" charset="0"/>
                <a:cs typeface="Arial" pitchFamily="34" charset="0"/>
              </a:rPr>
              <a:t>gi</a:t>
            </a:r>
            <a:r>
              <a:rPr lang="en-US" sz="2400" b="1">
                <a:latin typeface="UTM Avo" panose="02040603050506020204" pitchFamily="18" charset="0"/>
                <a:ea typeface="Arial-Rounded" pitchFamily="34" charset="0"/>
                <a:cs typeface="Arial" pitchFamily="34" charset="0"/>
              </a:rPr>
              <a:t>. Em hãy giúp thỏ tìm đường về nhà nhé!</a:t>
            </a:r>
          </a:p>
        </p:txBody>
      </p:sp>
      <p:sp>
        <p:nvSpPr>
          <p:cNvPr id="16" name="TextBox 15"/>
          <p:cNvSpPr txBox="1"/>
          <p:nvPr/>
        </p:nvSpPr>
        <p:spPr>
          <a:xfrm>
            <a:off x="2210215" y="2419276"/>
            <a:ext cx="1293827" cy="400061"/>
          </a:xfrm>
          <a:prstGeom prst="rect">
            <a:avLst/>
          </a:prstGeom>
          <a:noFill/>
          <a:ln>
            <a:noFill/>
          </a:ln>
        </p:spPr>
        <p:txBody>
          <a:bodyPr wrap="square" lIns="91391" tIns="45696" rIns="91391" bIns="45696" rtlCol="0">
            <a:spAutoFit/>
          </a:bodyPr>
          <a:lstStyle/>
          <a:p>
            <a:pPr algn="ctr"/>
            <a:r>
              <a:rPr lang="en-US" sz="2000" dirty="0" err="1">
                <a:latin typeface="UTM Avo" panose="02040603050506020204" pitchFamily="18" charset="0"/>
                <a:ea typeface="Arial-Rounded" pitchFamily="34" charset="0"/>
                <a:cs typeface="Arial" pitchFamily="34" charset="0"/>
              </a:rPr>
              <a:t>ảng</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bài</a:t>
            </a:r>
            <a:endParaRPr lang="en-US" sz="2000" dirty="0">
              <a:latin typeface="UTM Avo" panose="02040603050506020204" pitchFamily="18" charset="0"/>
              <a:ea typeface="Arial-Rounded" pitchFamily="34" charset="0"/>
              <a:cs typeface="Arial" pitchFamily="34" charset="0"/>
            </a:endParaRPr>
          </a:p>
        </p:txBody>
      </p:sp>
      <p:sp>
        <p:nvSpPr>
          <p:cNvPr id="17" name="TextBox 16"/>
          <p:cNvSpPr txBox="1"/>
          <p:nvPr/>
        </p:nvSpPr>
        <p:spPr>
          <a:xfrm>
            <a:off x="3973536" y="2412600"/>
            <a:ext cx="1293827" cy="400061"/>
          </a:xfrm>
          <a:prstGeom prst="rect">
            <a:avLst/>
          </a:prstGeom>
          <a:noFill/>
          <a:ln>
            <a:noFill/>
          </a:ln>
        </p:spPr>
        <p:txBody>
          <a:bodyPr wrap="square" lIns="91391" tIns="45696" rIns="91391" bIns="45696" rtlCol="0">
            <a:spAutoFit/>
          </a:bodyPr>
          <a:lstStyle/>
          <a:p>
            <a:pPr algn="ctr"/>
            <a:r>
              <a:rPr lang="en-US" sz="2000" dirty="0" err="1">
                <a:latin typeface="UTM Avo" panose="02040603050506020204" pitchFamily="18" charset="0"/>
                <a:ea typeface="Arial-Rounded" pitchFamily="34" charset="0"/>
                <a:cs typeface="Arial" pitchFamily="34" charset="0"/>
              </a:rPr>
              <a:t>ày</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dép</a:t>
            </a:r>
            <a:endParaRPr lang="en-US" sz="2000" dirty="0">
              <a:latin typeface="UTM Avo" panose="02040603050506020204" pitchFamily="18" charset="0"/>
              <a:ea typeface="Arial-Rounded" pitchFamily="34" charset="0"/>
              <a:cs typeface="Arial" pitchFamily="34" charset="0"/>
            </a:endParaRPr>
          </a:p>
        </p:txBody>
      </p:sp>
      <p:sp>
        <p:nvSpPr>
          <p:cNvPr id="18" name="TextBox 17"/>
          <p:cNvSpPr txBox="1"/>
          <p:nvPr/>
        </p:nvSpPr>
        <p:spPr>
          <a:xfrm>
            <a:off x="5081152" y="2444944"/>
            <a:ext cx="1586346" cy="400061"/>
          </a:xfrm>
          <a:prstGeom prst="rect">
            <a:avLst/>
          </a:prstGeom>
          <a:noFill/>
          <a:ln>
            <a:noFill/>
          </a:ln>
        </p:spPr>
        <p:txBody>
          <a:bodyPr wrap="square" lIns="91391" tIns="45696" rIns="91391" bIns="45696" rtlCol="0">
            <a:spAutoFit/>
          </a:bodyPr>
          <a:lstStyle/>
          <a:p>
            <a:pPr algn="ctr"/>
            <a:r>
              <a:rPr lang="en-US" sz="2000" dirty="0" err="1">
                <a:latin typeface="UTM Avo" panose="02040603050506020204" pitchFamily="18" charset="0"/>
                <a:ea typeface="Arial-Rounded" pitchFamily="34" charset="0"/>
                <a:cs typeface="Arial" pitchFamily="34" charset="0"/>
              </a:rPr>
              <a:t>canh</a:t>
            </a:r>
            <a:r>
              <a:rPr lang="en-US" sz="2000" dirty="0">
                <a:latin typeface="UTM Avo" panose="02040603050506020204" pitchFamily="18" charset="0"/>
                <a:ea typeface="Arial-Rounded" pitchFamily="34" charset="0"/>
                <a:cs typeface="Arial" pitchFamily="34" charset="0"/>
              </a:rPr>
              <a:t>     ữ</a:t>
            </a:r>
          </a:p>
        </p:txBody>
      </p:sp>
      <p:sp>
        <p:nvSpPr>
          <p:cNvPr id="19" name="TextBox 18"/>
          <p:cNvSpPr txBox="1"/>
          <p:nvPr/>
        </p:nvSpPr>
        <p:spPr>
          <a:xfrm>
            <a:off x="6801313" y="2429760"/>
            <a:ext cx="1293827" cy="400061"/>
          </a:xfrm>
          <a:prstGeom prst="rect">
            <a:avLst/>
          </a:prstGeom>
          <a:noFill/>
          <a:ln>
            <a:noFill/>
          </a:ln>
        </p:spPr>
        <p:txBody>
          <a:bodyPr wrap="square" lIns="91391" tIns="45696" rIns="91391" bIns="45696" rtlCol="0">
            <a:spAutoFit/>
          </a:bodyPr>
          <a:lstStyle/>
          <a:p>
            <a:pPr algn="ctr"/>
            <a:r>
              <a:rPr lang="en-US" sz="2000" dirty="0" err="1">
                <a:latin typeface="UTM Avo" panose="02040603050506020204" pitchFamily="18" charset="0"/>
                <a:ea typeface="Arial-Rounded" pitchFamily="34" charset="0"/>
                <a:cs typeface="Arial" pitchFamily="34" charset="0"/>
              </a:rPr>
              <a:t>ẻo</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dai</a:t>
            </a:r>
            <a:endParaRPr lang="en-US" sz="2000" dirty="0">
              <a:latin typeface="UTM Avo" panose="02040603050506020204" pitchFamily="18" charset="0"/>
              <a:ea typeface="Arial-Rounded" pitchFamily="34" charset="0"/>
              <a:cs typeface="Arial" pitchFamily="34" charset="0"/>
            </a:endParaRPr>
          </a:p>
        </p:txBody>
      </p:sp>
      <p:sp>
        <p:nvSpPr>
          <p:cNvPr id="20" name="TextBox 19"/>
          <p:cNvSpPr txBox="1"/>
          <p:nvPr/>
        </p:nvSpPr>
        <p:spPr>
          <a:xfrm>
            <a:off x="2111957" y="3345614"/>
            <a:ext cx="1293827" cy="400061"/>
          </a:xfrm>
          <a:prstGeom prst="rect">
            <a:avLst/>
          </a:prstGeom>
          <a:noFill/>
          <a:ln>
            <a:noFill/>
          </a:ln>
        </p:spPr>
        <p:txBody>
          <a:bodyPr wrap="square" lIns="91391" tIns="45696" rIns="91391" bIns="45696" rtlCol="0">
            <a:spAutoFit/>
          </a:bodyPr>
          <a:lstStyle/>
          <a:p>
            <a:pPr algn="ctr"/>
            <a:r>
              <a:rPr lang="en-US" sz="2000" dirty="0">
                <a:latin typeface="UTM Avo" panose="02040603050506020204" pitchFamily="18" charset="0"/>
                <a:ea typeface="Arial-Rounded" pitchFamily="34" charset="0"/>
                <a:cs typeface="Arial" pitchFamily="34" charset="0"/>
              </a:rPr>
              <a:t>au </a:t>
            </a:r>
            <a:r>
              <a:rPr lang="en-US" sz="2000" dirty="0" err="1">
                <a:latin typeface="UTM Avo" panose="02040603050506020204" pitchFamily="18" charset="0"/>
                <a:ea typeface="Arial-Rounded" pitchFamily="34" charset="0"/>
                <a:cs typeface="Arial" pitchFamily="34" charset="0"/>
              </a:rPr>
              <a:t>cải</a:t>
            </a:r>
            <a:endParaRPr lang="en-US" sz="2000" dirty="0">
              <a:latin typeface="UTM Avo" panose="02040603050506020204" pitchFamily="18" charset="0"/>
              <a:ea typeface="Arial-Rounded" pitchFamily="34" charset="0"/>
              <a:cs typeface="Arial" pitchFamily="34" charset="0"/>
            </a:endParaRPr>
          </a:p>
        </p:txBody>
      </p:sp>
      <p:sp>
        <p:nvSpPr>
          <p:cNvPr id="21" name="TextBox 20"/>
          <p:cNvSpPr txBox="1"/>
          <p:nvPr/>
        </p:nvSpPr>
        <p:spPr>
          <a:xfrm>
            <a:off x="3972264" y="3364691"/>
            <a:ext cx="1293827" cy="400061"/>
          </a:xfrm>
          <a:prstGeom prst="rect">
            <a:avLst/>
          </a:prstGeom>
          <a:noFill/>
          <a:ln>
            <a:noFill/>
          </a:ln>
        </p:spPr>
        <p:txBody>
          <a:bodyPr wrap="square" lIns="91391" tIns="45696" rIns="91391" bIns="45696" rtlCol="0">
            <a:spAutoFit/>
          </a:bodyPr>
          <a:lstStyle/>
          <a:p>
            <a:pPr algn="ctr"/>
            <a:r>
              <a:rPr lang="en-US" sz="2000" dirty="0">
                <a:latin typeface="UTM Avo" panose="02040603050506020204" pitchFamily="18" charset="0"/>
                <a:ea typeface="Arial-Rounded" pitchFamily="34" charset="0"/>
                <a:cs typeface="Arial" pitchFamily="34" charset="0"/>
              </a:rPr>
              <a:t>ữ </a:t>
            </a:r>
            <a:r>
              <a:rPr lang="en-US" sz="2000" dirty="0" err="1">
                <a:latin typeface="UTM Avo" panose="02040603050506020204" pitchFamily="18" charset="0"/>
                <a:ea typeface="Arial-Rounded" pitchFamily="34" charset="0"/>
                <a:cs typeface="Arial" pitchFamily="34" charset="0"/>
              </a:rPr>
              <a:t>tợn</a:t>
            </a:r>
            <a:endParaRPr lang="en-US" sz="2000" dirty="0">
              <a:latin typeface="UTM Avo" panose="02040603050506020204" pitchFamily="18" charset="0"/>
              <a:ea typeface="Arial-Rounded" pitchFamily="34" charset="0"/>
              <a:cs typeface="Arial" pitchFamily="34" charset="0"/>
            </a:endParaRPr>
          </a:p>
        </p:txBody>
      </p:sp>
      <p:sp>
        <p:nvSpPr>
          <p:cNvPr id="22" name="TextBox 21"/>
          <p:cNvSpPr txBox="1"/>
          <p:nvPr/>
        </p:nvSpPr>
        <p:spPr>
          <a:xfrm>
            <a:off x="5486180" y="3375686"/>
            <a:ext cx="1293827" cy="400061"/>
          </a:xfrm>
          <a:prstGeom prst="rect">
            <a:avLst/>
          </a:prstGeom>
          <a:noFill/>
          <a:ln>
            <a:noFill/>
          </a:ln>
        </p:spPr>
        <p:txBody>
          <a:bodyPr wrap="square" lIns="91391" tIns="45696" rIns="91391" bIns="45696" rtlCol="0">
            <a:spAutoFit/>
          </a:bodyPr>
          <a:lstStyle/>
          <a:p>
            <a:pPr algn="ctr"/>
            <a:r>
              <a:rPr lang="en-US" sz="2000" dirty="0" err="1">
                <a:latin typeface="UTM Avo" panose="02040603050506020204" pitchFamily="18" charset="0"/>
                <a:ea typeface="Arial-Rounded" pitchFamily="34" charset="0"/>
                <a:cs typeface="Arial" pitchFamily="34" charset="0"/>
              </a:rPr>
              <a:t>ọt</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nước</a:t>
            </a:r>
            <a:endParaRPr lang="en-US" sz="2000" dirty="0">
              <a:latin typeface="UTM Avo" panose="02040603050506020204" pitchFamily="18" charset="0"/>
              <a:ea typeface="Arial-Rounded" pitchFamily="34" charset="0"/>
              <a:cs typeface="Arial" pitchFamily="34" charset="0"/>
            </a:endParaRPr>
          </a:p>
        </p:txBody>
      </p:sp>
      <p:sp>
        <p:nvSpPr>
          <p:cNvPr id="23" name="TextBox 22"/>
          <p:cNvSpPr txBox="1"/>
          <p:nvPr/>
        </p:nvSpPr>
        <p:spPr>
          <a:xfrm>
            <a:off x="6830859" y="3397018"/>
            <a:ext cx="1293827" cy="400061"/>
          </a:xfrm>
          <a:prstGeom prst="rect">
            <a:avLst/>
          </a:prstGeom>
          <a:noFill/>
          <a:ln>
            <a:noFill/>
          </a:ln>
        </p:spPr>
        <p:txBody>
          <a:bodyPr wrap="square" lIns="91391" tIns="45696" rIns="91391" bIns="45696" rtlCol="0">
            <a:spAutoFit/>
          </a:bodyPr>
          <a:lstStyle/>
          <a:p>
            <a:pPr algn="ctr"/>
            <a:r>
              <a:rPr lang="en-US" sz="2000" dirty="0">
                <a:latin typeface="UTM Avo" panose="02040603050506020204" pitchFamily="18" charset="0"/>
                <a:ea typeface="Arial-Rounded" pitchFamily="34" charset="0"/>
                <a:cs typeface="Arial" pitchFamily="34" charset="0"/>
              </a:rPr>
              <a:t>a </a:t>
            </a:r>
            <a:r>
              <a:rPr lang="en-US" sz="2000" dirty="0" err="1">
                <a:latin typeface="UTM Avo" panose="02040603050506020204" pitchFamily="18" charset="0"/>
                <a:ea typeface="Arial-Rounded" pitchFamily="34" charset="0"/>
                <a:cs typeface="Arial" pitchFamily="34" charset="0"/>
              </a:rPr>
              <a:t>đình</a:t>
            </a:r>
            <a:endParaRPr lang="en-US" sz="2000" dirty="0">
              <a:latin typeface="UTM Avo" panose="02040603050506020204" pitchFamily="18" charset="0"/>
              <a:ea typeface="Arial-Rounded" pitchFamily="34" charset="0"/>
              <a:cs typeface="Arial" pitchFamily="34" charset="0"/>
            </a:endParaRPr>
          </a:p>
        </p:txBody>
      </p:sp>
      <p:sp>
        <p:nvSpPr>
          <p:cNvPr id="14" name="Rounded Rectangle 13"/>
          <p:cNvSpPr/>
          <p:nvPr/>
        </p:nvSpPr>
        <p:spPr>
          <a:xfrm>
            <a:off x="2096669" y="2434940"/>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4" name="Rounded Rectangle 23"/>
          <p:cNvSpPr/>
          <p:nvPr/>
        </p:nvSpPr>
        <p:spPr>
          <a:xfrm>
            <a:off x="3864642" y="2429761"/>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5" name="Rounded Rectangle 24"/>
          <p:cNvSpPr/>
          <p:nvPr/>
        </p:nvSpPr>
        <p:spPr>
          <a:xfrm>
            <a:off x="5268191" y="2434973"/>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6" name="Rounded Rectangle 25"/>
          <p:cNvSpPr/>
          <p:nvPr/>
        </p:nvSpPr>
        <p:spPr>
          <a:xfrm>
            <a:off x="6802582" y="2429825"/>
            <a:ext cx="1061987"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7" name="Rounded Rectangle 26"/>
          <p:cNvSpPr/>
          <p:nvPr/>
        </p:nvSpPr>
        <p:spPr>
          <a:xfrm>
            <a:off x="2084275" y="3353877"/>
            <a:ext cx="1170809"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8" name="Rounded Rectangle 27"/>
          <p:cNvSpPr/>
          <p:nvPr/>
        </p:nvSpPr>
        <p:spPr>
          <a:xfrm>
            <a:off x="3957322" y="3353877"/>
            <a:ext cx="1143879"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9" name="Rounded Rectangle 28"/>
          <p:cNvSpPr/>
          <p:nvPr/>
        </p:nvSpPr>
        <p:spPr>
          <a:xfrm>
            <a:off x="5341369" y="3417944"/>
            <a:ext cx="1258267"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30" name="Rounded Rectangle 29"/>
          <p:cNvSpPr/>
          <p:nvPr/>
        </p:nvSpPr>
        <p:spPr>
          <a:xfrm>
            <a:off x="6780007" y="3416024"/>
            <a:ext cx="1144793"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pic>
        <p:nvPicPr>
          <p:cNvPr id="33"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3588" y="2488794"/>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5395" y="2481405"/>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2022" y="2471545"/>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9360" y="2499278"/>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0029" y="3423395"/>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2274" y="3465373"/>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0007" y="349579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2078764" y="3345614"/>
            <a:ext cx="441850" cy="400061"/>
          </a:xfrm>
          <a:prstGeom prst="rect">
            <a:avLst/>
          </a:prstGeom>
          <a:noFill/>
          <a:ln>
            <a:noFill/>
          </a:ln>
        </p:spPr>
        <p:txBody>
          <a:bodyPr wrap="square" lIns="91391" tIns="45696" rIns="91391" bIns="45696" rtlCol="0">
            <a:spAutoFit/>
          </a:bodyPr>
          <a:lstStyle/>
          <a:p>
            <a:pPr algn="ctr"/>
            <a:r>
              <a:rPr lang="en-US" sz="2000" dirty="0">
                <a:latin typeface="UTM Avo" panose="02040603050506020204" pitchFamily="18" charset="0"/>
                <a:ea typeface="Arial-Rounded" pitchFamily="34" charset="0"/>
                <a:cs typeface="Arial" pitchFamily="34" charset="0"/>
              </a:rPr>
              <a:t>r</a:t>
            </a:r>
          </a:p>
        </p:txBody>
      </p:sp>
      <p:pic>
        <p:nvPicPr>
          <p:cNvPr id="37"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9173" y="3399110"/>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034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500"/>
                                        <p:tgtEl>
                                          <p:spTgt spid="33"/>
                                        </p:tgtEl>
                                        <p:attrNameLst>
                                          <p:attrName>ppt_x</p:attrName>
                                        </p:attrNameLst>
                                      </p:cBhvr>
                                      <p:tavLst>
                                        <p:tav tm="0">
                                          <p:val>
                                            <p:strVal val="ppt_x"/>
                                          </p:val>
                                        </p:tav>
                                        <p:tav tm="100000">
                                          <p:val>
                                            <p:strVal val="0-ppt_w/2"/>
                                          </p:val>
                                        </p:tav>
                                      </p:tavLst>
                                    </p:anim>
                                    <p:anim calcmode="lin" valueType="num">
                                      <p:cBhvr additive="base">
                                        <p:cTn id="7" dur="500"/>
                                        <p:tgtEl>
                                          <p:spTgt spid="33"/>
                                        </p:tgtEl>
                                        <p:attrNameLst>
                                          <p:attrName>ppt_y</p:attrName>
                                        </p:attrNameLst>
                                      </p:cBhvr>
                                      <p:tavLst>
                                        <p:tav tm="0">
                                          <p:val>
                                            <p:strVal val="ppt_y"/>
                                          </p:val>
                                        </p:tav>
                                        <p:tav tm="100000">
                                          <p:val>
                                            <p:strVal val="0-ppt_h/2"/>
                                          </p:val>
                                        </p:tav>
                                      </p:tavLst>
                                    </p:anim>
                                    <p:set>
                                      <p:cBhvr>
                                        <p:cTn id="8"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9" restart="whenNotActive" fill="hold" evtFilter="cancelBubble" nodeType="interactiveSeq">
                <p:stCondLst>
                  <p:cond evt="onClick" delay="0">
                    <p:tgtEl>
                      <p:spTgt spid="34"/>
                    </p:tgtEl>
                  </p:cond>
                </p:stCondLst>
                <p:endSync evt="end" delay="0">
                  <p:rtn val="all"/>
                </p:endSync>
                <p:childTnLst>
                  <p:par>
                    <p:cTn id="10" fill="hold">
                      <p:stCondLst>
                        <p:cond delay="0"/>
                      </p:stCondLst>
                      <p:childTnLst>
                        <p:par>
                          <p:cTn id="11" fill="hold">
                            <p:stCondLst>
                              <p:cond delay="0"/>
                            </p:stCondLst>
                            <p:childTnLst>
                              <p:par>
                                <p:cTn id="12" presetID="2" presetClass="exit" presetSubtype="9" fill="hold" nodeType="clickEffect">
                                  <p:stCondLst>
                                    <p:cond delay="0"/>
                                  </p:stCondLst>
                                  <p:childTnLst>
                                    <p:anim calcmode="lin" valueType="num">
                                      <p:cBhvr additive="base">
                                        <p:cTn id="13" dur="500"/>
                                        <p:tgtEl>
                                          <p:spTgt spid="34"/>
                                        </p:tgtEl>
                                        <p:attrNameLst>
                                          <p:attrName>ppt_x</p:attrName>
                                        </p:attrNameLst>
                                      </p:cBhvr>
                                      <p:tavLst>
                                        <p:tav tm="0">
                                          <p:val>
                                            <p:strVal val="ppt_x"/>
                                          </p:val>
                                        </p:tav>
                                        <p:tav tm="100000">
                                          <p:val>
                                            <p:strVal val="0-ppt_w/2"/>
                                          </p:val>
                                        </p:tav>
                                      </p:tavLst>
                                    </p:anim>
                                    <p:anim calcmode="lin" valueType="num">
                                      <p:cBhvr additive="base">
                                        <p:cTn id="14" dur="500"/>
                                        <p:tgtEl>
                                          <p:spTgt spid="34"/>
                                        </p:tgtEl>
                                        <p:attrNameLst>
                                          <p:attrName>ppt_y</p:attrName>
                                        </p:attrNameLst>
                                      </p:cBhvr>
                                      <p:tavLst>
                                        <p:tav tm="0">
                                          <p:val>
                                            <p:strVal val="ppt_y"/>
                                          </p:val>
                                        </p:tav>
                                        <p:tav tm="100000">
                                          <p:val>
                                            <p:strVal val="0-ppt_h/2"/>
                                          </p:val>
                                        </p:tav>
                                      </p:tavLst>
                                    </p:anim>
                                    <p:set>
                                      <p:cBhvr>
                                        <p:cTn id="1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6" restart="whenNotActive" fill="hold" evtFilter="cancelBubble" nodeType="interactiveSeq">
                <p:stCondLst>
                  <p:cond evt="onClick" delay="0">
                    <p:tgtEl>
                      <p:spTgt spid="35"/>
                    </p:tgtEl>
                  </p:cond>
                </p:stCondLst>
                <p:endSync evt="end" delay="0">
                  <p:rtn val="all"/>
                </p:endSync>
                <p:childTnLst>
                  <p:par>
                    <p:cTn id="17" fill="hold">
                      <p:stCondLst>
                        <p:cond delay="0"/>
                      </p:stCondLst>
                      <p:childTnLst>
                        <p:par>
                          <p:cTn id="18" fill="hold">
                            <p:stCondLst>
                              <p:cond delay="0"/>
                            </p:stCondLst>
                            <p:childTnLst>
                              <p:par>
                                <p:cTn id="19" presetID="2" presetClass="exit" presetSubtype="9" fill="hold" nodeType="clickEffect">
                                  <p:stCondLst>
                                    <p:cond delay="0"/>
                                  </p:stCondLst>
                                  <p:childTnLst>
                                    <p:anim calcmode="lin" valueType="num">
                                      <p:cBhvr additive="base">
                                        <p:cTn id="20" dur="500"/>
                                        <p:tgtEl>
                                          <p:spTgt spid="35"/>
                                        </p:tgtEl>
                                        <p:attrNameLst>
                                          <p:attrName>ppt_x</p:attrName>
                                        </p:attrNameLst>
                                      </p:cBhvr>
                                      <p:tavLst>
                                        <p:tav tm="0">
                                          <p:val>
                                            <p:strVal val="ppt_x"/>
                                          </p:val>
                                        </p:tav>
                                        <p:tav tm="100000">
                                          <p:val>
                                            <p:strVal val="0-ppt_w/2"/>
                                          </p:val>
                                        </p:tav>
                                      </p:tavLst>
                                    </p:anim>
                                    <p:anim calcmode="lin" valueType="num">
                                      <p:cBhvr additive="base">
                                        <p:cTn id="21" dur="500"/>
                                        <p:tgtEl>
                                          <p:spTgt spid="35"/>
                                        </p:tgtEl>
                                        <p:attrNameLst>
                                          <p:attrName>ppt_y</p:attrName>
                                        </p:attrNameLst>
                                      </p:cBhvr>
                                      <p:tavLst>
                                        <p:tav tm="0">
                                          <p:val>
                                            <p:strVal val="ppt_y"/>
                                          </p:val>
                                        </p:tav>
                                        <p:tav tm="100000">
                                          <p:val>
                                            <p:strVal val="0-ppt_h/2"/>
                                          </p:val>
                                        </p:tav>
                                      </p:tavLst>
                                    </p:anim>
                                    <p:set>
                                      <p:cBhvr>
                                        <p:cTn id="22"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3" restart="whenNotActive" fill="hold" evtFilter="cancelBubble" nodeType="interactiveSeq">
                <p:stCondLst>
                  <p:cond evt="onClick" delay="0">
                    <p:tgtEl>
                      <p:spTgt spid="36"/>
                    </p:tgtEl>
                  </p:cond>
                </p:stCondLst>
                <p:endSync evt="end" delay="0">
                  <p:rtn val="all"/>
                </p:endSync>
                <p:childTnLst>
                  <p:par>
                    <p:cTn id="24" fill="hold">
                      <p:stCondLst>
                        <p:cond delay="0"/>
                      </p:stCondLst>
                      <p:childTnLst>
                        <p:par>
                          <p:cTn id="25" fill="hold">
                            <p:stCondLst>
                              <p:cond delay="0"/>
                            </p:stCondLst>
                            <p:childTnLst>
                              <p:par>
                                <p:cTn id="26" presetID="2" presetClass="exit" presetSubtype="9" fill="hold" nodeType="clickEffect">
                                  <p:stCondLst>
                                    <p:cond delay="0"/>
                                  </p:stCondLst>
                                  <p:childTnLst>
                                    <p:anim calcmode="lin" valueType="num">
                                      <p:cBhvr additive="base">
                                        <p:cTn id="27" dur="500"/>
                                        <p:tgtEl>
                                          <p:spTgt spid="36"/>
                                        </p:tgtEl>
                                        <p:attrNameLst>
                                          <p:attrName>ppt_x</p:attrName>
                                        </p:attrNameLst>
                                      </p:cBhvr>
                                      <p:tavLst>
                                        <p:tav tm="0">
                                          <p:val>
                                            <p:strVal val="ppt_x"/>
                                          </p:val>
                                        </p:tav>
                                        <p:tav tm="100000">
                                          <p:val>
                                            <p:strVal val="0-ppt_w/2"/>
                                          </p:val>
                                        </p:tav>
                                      </p:tavLst>
                                    </p:anim>
                                    <p:anim calcmode="lin" valueType="num">
                                      <p:cBhvr additive="base">
                                        <p:cTn id="28" dur="500"/>
                                        <p:tgtEl>
                                          <p:spTgt spid="36"/>
                                        </p:tgtEl>
                                        <p:attrNameLst>
                                          <p:attrName>ppt_y</p:attrName>
                                        </p:attrNameLst>
                                      </p:cBhvr>
                                      <p:tavLst>
                                        <p:tav tm="0">
                                          <p:val>
                                            <p:strVal val="ppt_y"/>
                                          </p:val>
                                        </p:tav>
                                        <p:tav tm="100000">
                                          <p:val>
                                            <p:strVal val="0-ppt_h/2"/>
                                          </p:val>
                                        </p:tav>
                                      </p:tavLst>
                                    </p:anim>
                                    <p:set>
                                      <p:cBhvr>
                                        <p:cTn id="2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 presetClass="exit" presetSubtype="9" fill="hold" nodeType="clickEffect">
                                  <p:stCondLst>
                                    <p:cond delay="0"/>
                                  </p:stCondLst>
                                  <p:childTnLst>
                                    <p:anim calcmode="lin" valueType="num">
                                      <p:cBhvr additive="base">
                                        <p:cTn id="34" dur="500"/>
                                        <p:tgtEl>
                                          <p:spTgt spid="37"/>
                                        </p:tgtEl>
                                        <p:attrNameLst>
                                          <p:attrName>ppt_x</p:attrName>
                                        </p:attrNameLst>
                                      </p:cBhvr>
                                      <p:tavLst>
                                        <p:tav tm="0">
                                          <p:val>
                                            <p:strVal val="ppt_x"/>
                                          </p:val>
                                        </p:tav>
                                        <p:tav tm="100000">
                                          <p:val>
                                            <p:strVal val="0-ppt_w/2"/>
                                          </p:val>
                                        </p:tav>
                                      </p:tavLst>
                                    </p:anim>
                                    <p:anim calcmode="lin" valueType="num">
                                      <p:cBhvr additive="base">
                                        <p:cTn id="35" dur="500"/>
                                        <p:tgtEl>
                                          <p:spTgt spid="37"/>
                                        </p:tgtEl>
                                        <p:attrNameLst>
                                          <p:attrName>ppt_y</p:attrName>
                                        </p:attrNameLst>
                                      </p:cBhvr>
                                      <p:tavLst>
                                        <p:tav tm="0">
                                          <p:val>
                                            <p:strVal val="ppt_y"/>
                                          </p:val>
                                        </p:tav>
                                        <p:tav tm="100000">
                                          <p:val>
                                            <p:strVal val="0-ppt_h/2"/>
                                          </p:val>
                                        </p:tav>
                                      </p:tavLst>
                                    </p:anim>
                                    <p:set>
                                      <p:cBhvr>
                                        <p:cTn id="36"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7" restart="whenNotActive" fill="hold" evtFilter="cancelBubble" nodeType="interactiveSeq">
                <p:stCondLst>
                  <p:cond evt="onClick" delay="0">
                    <p:tgtEl>
                      <p:spTgt spid="38"/>
                    </p:tgtEl>
                  </p:cond>
                </p:stCondLst>
                <p:endSync evt="end" delay="0">
                  <p:rtn val="all"/>
                </p:endSync>
                <p:childTnLst>
                  <p:par>
                    <p:cTn id="38" fill="hold">
                      <p:stCondLst>
                        <p:cond delay="0"/>
                      </p:stCondLst>
                      <p:childTnLst>
                        <p:par>
                          <p:cTn id="39" fill="hold">
                            <p:stCondLst>
                              <p:cond delay="0"/>
                            </p:stCondLst>
                            <p:childTnLst>
                              <p:par>
                                <p:cTn id="40" presetID="2" presetClass="exit" presetSubtype="9" fill="hold" nodeType="clickEffect">
                                  <p:stCondLst>
                                    <p:cond delay="0"/>
                                  </p:stCondLst>
                                  <p:childTnLst>
                                    <p:anim calcmode="lin" valueType="num">
                                      <p:cBhvr additive="base">
                                        <p:cTn id="41" dur="500"/>
                                        <p:tgtEl>
                                          <p:spTgt spid="38"/>
                                        </p:tgtEl>
                                        <p:attrNameLst>
                                          <p:attrName>ppt_x</p:attrName>
                                        </p:attrNameLst>
                                      </p:cBhvr>
                                      <p:tavLst>
                                        <p:tav tm="0">
                                          <p:val>
                                            <p:strVal val="ppt_x"/>
                                          </p:val>
                                        </p:tav>
                                        <p:tav tm="100000">
                                          <p:val>
                                            <p:strVal val="0-ppt_w/2"/>
                                          </p:val>
                                        </p:tav>
                                      </p:tavLst>
                                    </p:anim>
                                    <p:anim calcmode="lin" valueType="num">
                                      <p:cBhvr additive="base">
                                        <p:cTn id="42" dur="500"/>
                                        <p:tgtEl>
                                          <p:spTgt spid="38"/>
                                        </p:tgtEl>
                                        <p:attrNameLst>
                                          <p:attrName>ppt_y</p:attrName>
                                        </p:attrNameLst>
                                      </p:cBhvr>
                                      <p:tavLst>
                                        <p:tav tm="0">
                                          <p:val>
                                            <p:strVal val="ppt_y"/>
                                          </p:val>
                                        </p:tav>
                                        <p:tav tm="100000">
                                          <p:val>
                                            <p:strVal val="0-ppt_h/2"/>
                                          </p:val>
                                        </p:tav>
                                      </p:tavLst>
                                    </p:anim>
                                    <p:set>
                                      <p:cBhvr>
                                        <p:cTn id="4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39"/>
                    </p:tgtEl>
                  </p:cond>
                </p:stCondLst>
                <p:endSync evt="end" delay="0">
                  <p:rtn val="all"/>
                </p:endSync>
                <p:childTnLst>
                  <p:par>
                    <p:cTn id="45" fill="hold">
                      <p:stCondLst>
                        <p:cond delay="0"/>
                      </p:stCondLst>
                      <p:childTnLst>
                        <p:par>
                          <p:cTn id="46" fill="hold">
                            <p:stCondLst>
                              <p:cond delay="0"/>
                            </p:stCondLst>
                            <p:childTnLst>
                              <p:par>
                                <p:cTn id="47" presetID="2" presetClass="exit" presetSubtype="9" fill="hold" nodeType="clickEffect">
                                  <p:stCondLst>
                                    <p:cond delay="0"/>
                                  </p:stCondLst>
                                  <p:childTnLst>
                                    <p:anim calcmode="lin" valueType="num">
                                      <p:cBhvr additive="base">
                                        <p:cTn id="48" dur="500"/>
                                        <p:tgtEl>
                                          <p:spTgt spid="39"/>
                                        </p:tgtEl>
                                        <p:attrNameLst>
                                          <p:attrName>ppt_x</p:attrName>
                                        </p:attrNameLst>
                                      </p:cBhvr>
                                      <p:tavLst>
                                        <p:tav tm="0">
                                          <p:val>
                                            <p:strVal val="ppt_x"/>
                                          </p:val>
                                        </p:tav>
                                        <p:tav tm="100000">
                                          <p:val>
                                            <p:strVal val="0-ppt_w/2"/>
                                          </p:val>
                                        </p:tav>
                                      </p:tavLst>
                                    </p:anim>
                                    <p:anim calcmode="lin" valueType="num">
                                      <p:cBhvr additive="base">
                                        <p:cTn id="49" dur="500"/>
                                        <p:tgtEl>
                                          <p:spTgt spid="39"/>
                                        </p:tgtEl>
                                        <p:attrNameLst>
                                          <p:attrName>ppt_y</p:attrName>
                                        </p:attrNameLst>
                                      </p:cBhvr>
                                      <p:tavLst>
                                        <p:tav tm="0">
                                          <p:val>
                                            <p:strVal val="ppt_y"/>
                                          </p:val>
                                        </p:tav>
                                        <p:tav tm="100000">
                                          <p:val>
                                            <p:strVal val="0-ppt_h/2"/>
                                          </p:val>
                                        </p:tav>
                                      </p:tavLst>
                                    </p:anim>
                                    <p:set>
                                      <p:cBhvr>
                                        <p:cTn id="50"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51" restart="whenNotActive" fill="hold" evtFilter="cancelBubble" nodeType="interactiveSeq">
                <p:stCondLst>
                  <p:cond evt="onClick" delay="0">
                    <p:tgtEl>
                      <p:spTgt spid="40"/>
                    </p:tgtEl>
                  </p:cond>
                </p:stCondLst>
                <p:endSync evt="end" delay="0">
                  <p:rtn val="all"/>
                </p:endSync>
                <p:childTnLst>
                  <p:par>
                    <p:cTn id="52" fill="hold">
                      <p:stCondLst>
                        <p:cond delay="0"/>
                      </p:stCondLst>
                      <p:childTnLst>
                        <p:par>
                          <p:cTn id="53" fill="hold">
                            <p:stCondLst>
                              <p:cond delay="0"/>
                            </p:stCondLst>
                            <p:childTnLst>
                              <p:par>
                                <p:cTn id="54" presetID="2" presetClass="exit" presetSubtype="9" fill="hold" nodeType="clickEffect">
                                  <p:stCondLst>
                                    <p:cond delay="0"/>
                                  </p:stCondLst>
                                  <p:childTnLst>
                                    <p:anim calcmode="lin" valueType="num">
                                      <p:cBhvr additive="base">
                                        <p:cTn id="55" dur="500"/>
                                        <p:tgtEl>
                                          <p:spTgt spid="40"/>
                                        </p:tgtEl>
                                        <p:attrNameLst>
                                          <p:attrName>ppt_x</p:attrName>
                                        </p:attrNameLst>
                                      </p:cBhvr>
                                      <p:tavLst>
                                        <p:tav tm="0">
                                          <p:val>
                                            <p:strVal val="ppt_x"/>
                                          </p:val>
                                        </p:tav>
                                        <p:tav tm="100000">
                                          <p:val>
                                            <p:strVal val="0-ppt_w/2"/>
                                          </p:val>
                                        </p:tav>
                                      </p:tavLst>
                                    </p:anim>
                                    <p:anim calcmode="lin" valueType="num">
                                      <p:cBhvr additive="base">
                                        <p:cTn id="56" dur="500"/>
                                        <p:tgtEl>
                                          <p:spTgt spid="40"/>
                                        </p:tgtEl>
                                        <p:attrNameLst>
                                          <p:attrName>ppt_y</p:attrName>
                                        </p:attrNameLst>
                                      </p:cBhvr>
                                      <p:tavLst>
                                        <p:tav tm="0">
                                          <p:val>
                                            <p:strVal val="ppt_y"/>
                                          </p:val>
                                        </p:tav>
                                        <p:tav tm="100000">
                                          <p:val>
                                            <p:strVal val="0-ppt_h/2"/>
                                          </p:val>
                                        </p:tav>
                                      </p:tavLst>
                                    </p:anim>
                                    <p:set>
                                      <p:cBhvr>
                                        <p:cTn id="5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Document 17">
            <a:extLst>
              <a:ext uri="{FF2B5EF4-FFF2-40B4-BE49-F238E27FC236}">
                <a16:creationId xmlns:a16="http://schemas.microsoft.com/office/drawing/2014/main" id="{CC59C633-F6F7-4E0D-BFF3-BD6AACEAD354}"/>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C24B8D7-2315-4F7F-B901-8228DB91A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5153" y="-51854"/>
            <a:ext cx="1024081" cy="1024081"/>
          </a:xfrm>
          <a:prstGeom prst="rect">
            <a:avLst/>
          </a:prstGeom>
        </p:spPr>
      </p:pic>
      <p:pic>
        <p:nvPicPr>
          <p:cNvPr id="6" name="Picture 5">
            <a:extLst>
              <a:ext uri="{FF2B5EF4-FFF2-40B4-BE49-F238E27FC236}">
                <a16:creationId xmlns:a16="http://schemas.microsoft.com/office/drawing/2014/main" id="{081BE981-907C-429E-AEBB-23E29A8DE4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09" y="-211597"/>
            <a:ext cx="1242112" cy="1242112"/>
          </a:xfrm>
          <a:prstGeom prst="rect">
            <a:avLst/>
          </a:prstGeom>
        </p:spPr>
      </p:pic>
    </p:spTree>
    <p:extLst>
      <p:ext uri="{BB962C8B-B14F-4D97-AF65-F5344CB8AC3E}">
        <p14:creationId xmlns:p14="http://schemas.microsoft.com/office/powerpoint/2010/main" val="2254700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17">
            <a:extLst>
              <a:ext uri="{FF2B5EF4-FFF2-40B4-BE49-F238E27FC236}">
                <a16:creationId xmlns:a16="http://schemas.microsoft.com/office/drawing/2014/main" id="{4A95209B-E2ED-4ED0-879B-36145154016A}"/>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loud 2"/>
          <p:cNvSpPr/>
          <p:nvPr/>
        </p:nvSpPr>
        <p:spPr>
          <a:xfrm>
            <a:off x="304800" y="209549"/>
            <a:ext cx="8458200" cy="4343401"/>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4" name="TextBox 3"/>
          <p:cNvSpPr txBox="1"/>
          <p:nvPr/>
        </p:nvSpPr>
        <p:spPr>
          <a:xfrm>
            <a:off x="1143000" y="1200150"/>
            <a:ext cx="7162800" cy="1569660"/>
          </a:xfrm>
          <a:prstGeom prst="rect">
            <a:avLst/>
          </a:prstGeom>
          <a:noFill/>
        </p:spPr>
        <p:txBody>
          <a:bodyPr wrap="square" rtlCol="0">
            <a:spAutoFit/>
          </a:bodyPr>
          <a:lstStyle/>
          <a:p>
            <a:pPr algn="ctr"/>
            <a:r>
              <a:rPr lang="en-US" sz="2400" b="1" dirty="0" err="1">
                <a:latin typeface="UTM Avo" panose="02040603050506020204" pitchFamily="18" charset="0"/>
                <a:ea typeface="Arial-Rounded" pitchFamily="34" charset="0"/>
                <a:cs typeface="Arial" pitchFamily="34" charset="0"/>
              </a:rPr>
              <a:t>Dặn</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dò</a:t>
            </a:r>
            <a:r>
              <a:rPr lang="en-US" sz="2400" b="1" dirty="0">
                <a:latin typeface="UTM Avo" panose="02040603050506020204" pitchFamily="18" charset="0"/>
                <a:ea typeface="Arial-Rounded" pitchFamily="34" charset="0"/>
                <a:cs typeface="Arial" pitchFamily="34" charset="0"/>
              </a:rPr>
              <a:t>:</a:t>
            </a:r>
          </a:p>
          <a:p>
            <a:r>
              <a:rPr lang="en-US" sz="2400" b="1" dirty="0">
                <a:latin typeface="UTM Avo" panose="02040603050506020204" pitchFamily="18" charset="0"/>
                <a:ea typeface="Arial-Rounded" pitchFamily="34" charset="0"/>
                <a:cs typeface="Arial" pitchFamily="34" charset="0"/>
              </a:rPr>
              <a:t>  + </a:t>
            </a:r>
            <a:r>
              <a:rPr lang="en-US" sz="2400" b="1" dirty="0" err="1">
                <a:latin typeface="UTM Avo" panose="02040603050506020204" pitchFamily="18" charset="0"/>
                <a:ea typeface="Arial-Rounded" pitchFamily="34" charset="0"/>
                <a:cs typeface="Arial" pitchFamily="34" charset="0"/>
              </a:rPr>
              <a:t>Xem</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lại</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bài</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trang</a:t>
            </a:r>
            <a:r>
              <a:rPr lang="en-US" sz="2400" b="1" dirty="0">
                <a:latin typeface="UTM Avo" panose="02040603050506020204" pitchFamily="18" charset="0"/>
                <a:ea typeface="Arial-Rounded" pitchFamily="34" charset="0"/>
                <a:cs typeface="Arial" pitchFamily="34" charset="0"/>
              </a:rPr>
              <a:t> 74 </a:t>
            </a:r>
            <a:r>
              <a:rPr lang="en-US" sz="2400" b="1" dirty="0" err="1">
                <a:latin typeface="UTM Avo" panose="02040603050506020204" pitchFamily="18" charset="0"/>
                <a:ea typeface="Arial-Rounded" pitchFamily="34" charset="0"/>
                <a:cs typeface="Arial" pitchFamily="34" charset="0"/>
              </a:rPr>
              <a:t>đến</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trang</a:t>
            </a:r>
            <a:r>
              <a:rPr lang="en-US" sz="2400" b="1" dirty="0">
                <a:latin typeface="UTM Avo" panose="02040603050506020204" pitchFamily="18" charset="0"/>
                <a:ea typeface="Arial-Rounded" pitchFamily="34" charset="0"/>
                <a:cs typeface="Arial" pitchFamily="34" charset="0"/>
              </a:rPr>
              <a:t> 77</a:t>
            </a:r>
          </a:p>
          <a:p>
            <a:r>
              <a:rPr lang="en-US" sz="2400" b="1" dirty="0">
                <a:latin typeface="UTM Avo" panose="02040603050506020204" pitchFamily="18" charset="0"/>
                <a:ea typeface="Arial-Rounded" pitchFamily="34" charset="0"/>
                <a:cs typeface="Arial" pitchFamily="34" charset="0"/>
              </a:rPr>
              <a:t>  + </a:t>
            </a:r>
            <a:r>
              <a:rPr lang="en-US" sz="2400" b="1" dirty="0" err="1">
                <a:latin typeface="UTM Avo" panose="02040603050506020204" pitchFamily="18" charset="0"/>
                <a:ea typeface="Arial-Rounded" pitchFamily="34" charset="0"/>
                <a:cs typeface="Arial" pitchFamily="34" charset="0"/>
              </a:rPr>
              <a:t>Hoàn</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thành</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vở</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bài</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tập</a:t>
            </a:r>
            <a:r>
              <a:rPr lang="en-US" sz="2400" b="1" dirty="0">
                <a:latin typeface="UTM Avo" panose="02040603050506020204" pitchFamily="18" charset="0"/>
                <a:ea typeface="Arial-Rounded" pitchFamily="34" charset="0"/>
                <a:cs typeface="Arial" pitchFamily="34" charset="0"/>
              </a:rPr>
              <a:t> TV</a:t>
            </a:r>
          </a:p>
          <a:p>
            <a:r>
              <a:rPr lang="en-US" sz="2400" b="1" dirty="0">
                <a:latin typeface="UTM Avo" panose="02040603050506020204" pitchFamily="18" charset="0"/>
                <a:ea typeface="Arial-Rounded" pitchFamily="34" charset="0"/>
                <a:cs typeface="Arial" pitchFamily="34" charset="0"/>
              </a:rPr>
              <a:t>  + </a:t>
            </a:r>
            <a:r>
              <a:rPr lang="en-US" sz="2400" b="1" dirty="0" err="1">
                <a:latin typeface="UTM Avo" panose="02040603050506020204" pitchFamily="18" charset="0"/>
                <a:ea typeface="Arial-Rounded" pitchFamily="34" charset="0"/>
                <a:cs typeface="Arial" pitchFamily="34" charset="0"/>
              </a:rPr>
              <a:t>Xem</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bài</a:t>
            </a:r>
            <a:r>
              <a:rPr lang="en-US" sz="2400" b="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Đèn</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giao</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thông</a:t>
            </a:r>
            <a:r>
              <a:rPr lang="en-US" sz="2400" b="1" i="1" dirty="0">
                <a:latin typeface="UTM Avo" panose="02040603050506020204" pitchFamily="18" charset="0"/>
                <a:ea typeface="Arial-Rounded" pitchFamily="34" charset="0"/>
                <a:cs typeface="Arial" pitchFamily="34" charset="0"/>
              </a:rPr>
              <a:t> </a:t>
            </a:r>
            <a:r>
              <a:rPr lang="en-US" sz="2400" b="1" dirty="0">
                <a:latin typeface="UTM Avo" panose="02040603050506020204" pitchFamily="18" charset="0"/>
                <a:ea typeface="Arial-Rounded" pitchFamily="34" charset="0"/>
                <a:cs typeface="Arial" pitchFamily="34" charset="0"/>
              </a:rPr>
              <a:t>(</a:t>
            </a:r>
            <a:r>
              <a:rPr lang="en-US" sz="2400" b="1" dirty="0" err="1">
                <a:latin typeface="UTM Avo" panose="02040603050506020204" pitchFamily="18" charset="0"/>
                <a:ea typeface="Arial-Rounded" pitchFamily="34" charset="0"/>
                <a:cs typeface="Arial" pitchFamily="34" charset="0"/>
              </a:rPr>
              <a:t>trang</a:t>
            </a:r>
            <a:r>
              <a:rPr lang="en-US" sz="2400" b="1" dirty="0">
                <a:latin typeface="UTM Avo" panose="02040603050506020204" pitchFamily="18" charset="0"/>
                <a:ea typeface="Arial-Rounded" pitchFamily="34" charset="0"/>
                <a:cs typeface="Arial" pitchFamily="34" charset="0"/>
              </a:rPr>
              <a:t> 78, 79)</a:t>
            </a:r>
          </a:p>
        </p:txBody>
      </p:sp>
      <p:pic>
        <p:nvPicPr>
          <p:cNvPr id="6" name="Picture 5">
            <a:extLst>
              <a:ext uri="{FF2B5EF4-FFF2-40B4-BE49-F238E27FC236}">
                <a16:creationId xmlns:a16="http://schemas.microsoft.com/office/drawing/2014/main" id="{ECA7DF82-736C-4760-9DCA-88DE4E13A9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5153" y="-51854"/>
            <a:ext cx="1024081" cy="1024081"/>
          </a:xfrm>
          <a:prstGeom prst="rect">
            <a:avLst/>
          </a:prstGeom>
        </p:spPr>
      </p:pic>
      <p:pic>
        <p:nvPicPr>
          <p:cNvPr id="7" name="Picture 6">
            <a:extLst>
              <a:ext uri="{FF2B5EF4-FFF2-40B4-BE49-F238E27FC236}">
                <a16:creationId xmlns:a16="http://schemas.microsoft.com/office/drawing/2014/main" id="{4AAA2A7C-B1C7-4481-A53F-C67EF64BC0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09" y="-211597"/>
            <a:ext cx="1242112" cy="1242112"/>
          </a:xfrm>
          <a:prstGeom prst="rect">
            <a:avLst/>
          </a:prstGeom>
        </p:spPr>
      </p:pic>
    </p:spTree>
    <p:extLst>
      <p:ext uri="{BB962C8B-B14F-4D97-AF65-F5344CB8AC3E}">
        <p14:creationId xmlns:p14="http://schemas.microsoft.com/office/powerpoint/2010/main" val="338851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0598" y="-210564"/>
            <a:ext cx="9574598" cy="5816088"/>
          </a:xfrm>
          <a:prstGeom prst="rect">
            <a:avLst/>
          </a:prstGeom>
        </p:spPr>
      </p:pic>
    </p:spTree>
    <p:extLst>
      <p:ext uri="{BB962C8B-B14F-4D97-AF65-F5344CB8AC3E}">
        <p14:creationId xmlns:p14="http://schemas.microsoft.com/office/powerpoint/2010/main" val="3674200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3"/>
          <a:stretch>
            <a:fillRect/>
          </a:stretch>
        </p:blipFill>
        <p:spPr>
          <a:xfrm>
            <a:off x="1170104" y="1147477"/>
            <a:ext cx="7581033" cy="2208467"/>
          </a:xfrm>
          <a:prstGeom prst="rect">
            <a:avLst/>
          </a:prstGeom>
        </p:spPr>
      </p:pic>
    </p:spTree>
    <p:extLst>
      <p:ext uri="{BB962C8B-B14F-4D97-AF65-F5344CB8AC3E}">
        <p14:creationId xmlns:p14="http://schemas.microsoft.com/office/powerpoint/2010/main" val="379509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AACB4F-C18F-491C-AD13-11AC18F01C67}"/>
              </a:ext>
            </a:extLst>
          </p:cNvPr>
          <p:cNvGrpSpPr/>
          <p:nvPr/>
        </p:nvGrpSpPr>
        <p:grpSpPr>
          <a:xfrm>
            <a:off x="0" y="133350"/>
            <a:ext cx="9152902" cy="4876800"/>
            <a:chOff x="0" y="133350"/>
            <a:chExt cx="9152902" cy="4876800"/>
          </a:xfrm>
        </p:grpSpPr>
        <p:pic>
          <p:nvPicPr>
            <p:cNvPr id="1026" name="Picture 2" descr="Hình nền pp dễ thương">
              <a:extLst>
                <a:ext uri="{FF2B5EF4-FFF2-40B4-BE49-F238E27FC236}">
                  <a16:creationId xmlns:a16="http://schemas.microsoft.com/office/drawing/2014/main" id="{7C6C1998-F1A6-413E-90DB-6A5F54C8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2A2063FF-245B-4D1A-AC17-32B75C965989}"/>
                </a:ext>
              </a:extLst>
            </p:cNvPr>
            <p:cNvSpPr txBox="1"/>
            <p:nvPr/>
          </p:nvSpPr>
          <p:spPr>
            <a:xfrm>
              <a:off x="2286000" y="1556087"/>
              <a:ext cx="5181600" cy="1015663"/>
            </a:xfrm>
            <a:prstGeom prst="rect">
              <a:avLst/>
            </a:prstGeom>
            <a:noFill/>
          </p:spPr>
          <p:txBody>
            <a:bodyPr wrap="square" rtlCol="0">
              <a:spAutoFit/>
            </a:bodyPr>
            <a:lstStyle/>
            <a:p>
              <a:pPr marL="0" marR="0" lvl="0" indent="0" algn="l" defTabSz="91318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B0F0"/>
                  </a:solidFill>
                  <a:effectLst/>
                  <a:uLnTx/>
                  <a:uFillTx/>
                  <a:latin typeface="UTM Avo" panose="02040603050506020204" pitchFamily="18" charset="0"/>
                  <a:ea typeface="+mn-ea"/>
                  <a:cs typeface="+mn-cs"/>
                </a:rPr>
                <a:t>ÔN BÀI CŨ</a:t>
              </a:r>
            </a:p>
          </p:txBody>
        </p:sp>
      </p:grpSp>
    </p:spTree>
    <p:extLst>
      <p:ext uri="{BB962C8B-B14F-4D97-AF65-F5344CB8AC3E}">
        <p14:creationId xmlns:p14="http://schemas.microsoft.com/office/powerpoint/2010/main" val="131925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60" y="1996788"/>
            <a:ext cx="3010381" cy="857250"/>
          </a:xfrm>
        </p:spPr>
        <p:txBody>
          <a:bodyPr>
            <a:noAutofit/>
          </a:bodyPr>
          <a:lstStyle/>
          <a:p>
            <a:pPr algn="l"/>
            <a:r>
              <a:rPr lang="en-US" sz="3600" dirty="0" err="1">
                <a:solidFill>
                  <a:srgbClr val="7030A0"/>
                </a:solidFill>
                <a:latin typeface="UTM Avo" panose="02040603050506020204" pitchFamily="18" charset="0"/>
                <a:cs typeface="Arial" pitchFamily="34" charset="0"/>
              </a:rPr>
              <a:t>Tìm</a:t>
            </a:r>
            <a:r>
              <a:rPr lang="en-US" sz="3600" dirty="0">
                <a:solidFill>
                  <a:srgbClr val="7030A0"/>
                </a:solidFill>
                <a:latin typeface="UTM Avo" panose="02040603050506020204" pitchFamily="18" charset="0"/>
                <a:cs typeface="Arial" pitchFamily="34" charset="0"/>
              </a:rPr>
              <a:t> </a:t>
            </a:r>
            <a:r>
              <a:rPr lang="en-US" sz="3600" dirty="0" err="1">
                <a:solidFill>
                  <a:srgbClr val="7030A0"/>
                </a:solidFill>
                <a:latin typeface="UTM Avo" panose="02040603050506020204" pitchFamily="18" charset="0"/>
                <a:cs typeface="Arial" pitchFamily="34" charset="0"/>
              </a:rPr>
              <a:t>từ</a:t>
            </a:r>
            <a:r>
              <a:rPr lang="en-US" sz="3600" dirty="0">
                <a:solidFill>
                  <a:srgbClr val="7030A0"/>
                </a:solidFill>
                <a:latin typeface="UTM Avo" panose="02040603050506020204" pitchFamily="18" charset="0"/>
                <a:cs typeface="Arial" pitchFamily="34" charset="0"/>
              </a:rPr>
              <a:t> </a:t>
            </a:r>
            <a:r>
              <a:rPr lang="en-US" sz="3600" dirty="0" err="1">
                <a:solidFill>
                  <a:srgbClr val="7030A0"/>
                </a:solidFill>
                <a:latin typeface="UTM Avo" panose="02040603050506020204" pitchFamily="18" charset="0"/>
                <a:cs typeface="Arial" pitchFamily="34" charset="0"/>
              </a:rPr>
              <a:t>có</a:t>
            </a:r>
            <a:r>
              <a:rPr lang="en-US" sz="3600" dirty="0">
                <a:solidFill>
                  <a:srgbClr val="7030A0"/>
                </a:solidFill>
                <a:latin typeface="UTM Avo" panose="02040603050506020204" pitchFamily="18" charset="0"/>
                <a:cs typeface="Arial" pitchFamily="34" charset="0"/>
              </a:rPr>
              <a:t> </a:t>
            </a:r>
            <a:r>
              <a:rPr lang="en-US" sz="3600" dirty="0" err="1">
                <a:solidFill>
                  <a:srgbClr val="7030A0"/>
                </a:solidFill>
                <a:latin typeface="UTM Avo" panose="02040603050506020204" pitchFamily="18" charset="0"/>
                <a:cs typeface="Arial" pitchFamily="34" charset="0"/>
              </a:rPr>
              <a:t>vần</a:t>
            </a:r>
            <a:r>
              <a:rPr lang="en-US" sz="3600" dirty="0">
                <a:solidFill>
                  <a:srgbClr val="7030A0"/>
                </a:solidFill>
                <a:latin typeface="UTM Avo" panose="02040603050506020204" pitchFamily="18" charset="0"/>
                <a:cs typeface="Arial" pitchFamily="34" charset="0"/>
              </a:rPr>
              <a:t> </a:t>
            </a:r>
            <a:r>
              <a:rPr lang="en-US" sz="3600" i="1" dirty="0" err="1">
                <a:solidFill>
                  <a:srgbClr val="7030A0"/>
                </a:solidFill>
                <a:latin typeface="UTM Avo" panose="02040603050506020204" pitchFamily="18" charset="0"/>
                <a:cs typeface="Arial" pitchFamily="34" charset="0"/>
              </a:rPr>
              <a:t>oanh</a:t>
            </a:r>
            <a:r>
              <a:rPr lang="en-US" sz="3600" dirty="0">
                <a:solidFill>
                  <a:srgbClr val="7030A0"/>
                </a:solidFill>
                <a:latin typeface="UTM Avo" panose="02040603050506020204" pitchFamily="18" charset="0"/>
                <a:cs typeface="Arial" pitchFamily="34" charset="0"/>
              </a:rPr>
              <a:t> </a:t>
            </a:r>
            <a:r>
              <a:rPr lang="en-US" sz="3600" dirty="0" err="1">
                <a:solidFill>
                  <a:srgbClr val="7030A0"/>
                </a:solidFill>
                <a:latin typeface="UTM Avo" panose="02040603050506020204" pitchFamily="18" charset="0"/>
                <a:cs typeface="Arial" pitchFamily="34" charset="0"/>
              </a:rPr>
              <a:t>trong</a:t>
            </a:r>
            <a:r>
              <a:rPr lang="en-US" sz="3600" dirty="0">
                <a:solidFill>
                  <a:srgbClr val="7030A0"/>
                </a:solidFill>
                <a:latin typeface="UTM Avo" panose="02040603050506020204" pitchFamily="18" charset="0"/>
                <a:cs typeface="Arial" pitchFamily="34" charset="0"/>
              </a:rPr>
              <a:t> </a:t>
            </a:r>
            <a:r>
              <a:rPr lang="en-US" sz="3600" dirty="0" err="1">
                <a:solidFill>
                  <a:srgbClr val="7030A0"/>
                </a:solidFill>
                <a:latin typeface="UTM Avo" panose="02040603050506020204" pitchFamily="18" charset="0"/>
                <a:cs typeface="Arial" pitchFamily="34" charset="0"/>
              </a:rPr>
              <a:t>bài</a:t>
            </a:r>
            <a:r>
              <a:rPr lang="en-US" sz="3600" dirty="0">
                <a:solidFill>
                  <a:srgbClr val="7030A0"/>
                </a:solidFill>
                <a:latin typeface="UTM Avo" panose="02040603050506020204" pitchFamily="18" charset="0"/>
                <a:cs typeface="Arial" pitchFamily="34" charset="0"/>
              </a:rPr>
              <a:t> </a:t>
            </a:r>
            <a:r>
              <a:rPr lang="en-US" sz="3600" i="1" dirty="0" err="1">
                <a:solidFill>
                  <a:srgbClr val="7030A0"/>
                </a:solidFill>
                <a:latin typeface="UTM Avo" panose="02040603050506020204" pitchFamily="18" charset="0"/>
                <a:cs typeface="Arial" pitchFamily="34" charset="0"/>
              </a:rPr>
              <a:t>Nếu</a:t>
            </a:r>
            <a:r>
              <a:rPr lang="en-US" sz="3600" i="1" dirty="0">
                <a:solidFill>
                  <a:srgbClr val="7030A0"/>
                </a:solidFill>
                <a:latin typeface="UTM Avo" panose="02040603050506020204" pitchFamily="18" charset="0"/>
                <a:cs typeface="Arial" pitchFamily="34" charset="0"/>
              </a:rPr>
              <a:t> </a:t>
            </a:r>
            <a:r>
              <a:rPr lang="en-US" sz="3600" i="1" dirty="0" err="1">
                <a:solidFill>
                  <a:srgbClr val="7030A0"/>
                </a:solidFill>
                <a:latin typeface="UTM Avo" panose="02040603050506020204" pitchFamily="18" charset="0"/>
                <a:cs typeface="Arial" pitchFamily="34" charset="0"/>
              </a:rPr>
              <a:t>không</a:t>
            </a:r>
            <a:r>
              <a:rPr lang="en-US" sz="3600" i="1" dirty="0">
                <a:solidFill>
                  <a:srgbClr val="7030A0"/>
                </a:solidFill>
                <a:latin typeface="UTM Avo" panose="02040603050506020204" pitchFamily="18" charset="0"/>
                <a:cs typeface="Arial" pitchFamily="34" charset="0"/>
              </a:rPr>
              <a:t> may </a:t>
            </a:r>
            <a:r>
              <a:rPr lang="en-US" sz="3600" i="1" dirty="0" err="1">
                <a:solidFill>
                  <a:srgbClr val="7030A0"/>
                </a:solidFill>
                <a:latin typeface="UTM Avo" panose="02040603050506020204" pitchFamily="18" charset="0"/>
                <a:cs typeface="Arial" pitchFamily="34" charset="0"/>
              </a:rPr>
              <a:t>bị</a:t>
            </a:r>
            <a:r>
              <a:rPr lang="en-US" sz="3600" i="1" dirty="0">
                <a:solidFill>
                  <a:srgbClr val="7030A0"/>
                </a:solidFill>
                <a:latin typeface="UTM Avo" panose="02040603050506020204" pitchFamily="18" charset="0"/>
                <a:cs typeface="Arial" pitchFamily="34" charset="0"/>
              </a:rPr>
              <a:t> </a:t>
            </a:r>
            <a:r>
              <a:rPr lang="en-US" sz="3600" i="1" dirty="0" err="1">
                <a:solidFill>
                  <a:srgbClr val="7030A0"/>
                </a:solidFill>
                <a:latin typeface="UTM Avo" panose="02040603050506020204" pitchFamily="18" charset="0"/>
                <a:cs typeface="Arial" pitchFamily="34" charset="0"/>
              </a:rPr>
              <a:t>lạc</a:t>
            </a:r>
            <a:r>
              <a:rPr lang="en-US" sz="3600" i="1" dirty="0">
                <a:solidFill>
                  <a:srgbClr val="7030A0"/>
                </a:solidFill>
                <a:latin typeface="UTM Avo" panose="02040603050506020204" pitchFamily="18" charset="0"/>
                <a:cs typeface="Arial" pitchFamily="34" charset="0"/>
              </a:rPr>
              <a:t> </a:t>
            </a:r>
            <a:endParaRPr lang="en-US" sz="3600" dirty="0">
              <a:solidFill>
                <a:srgbClr val="7030A0"/>
              </a:solidFill>
              <a:latin typeface="UTM Avo" panose="02040603050506020204" pitchFamily="18" charset="0"/>
              <a:cs typeface="Arial" pitchFamily="34" charset="0"/>
            </a:endParaRPr>
          </a:p>
        </p:txBody>
      </p:sp>
      <p:sp>
        <p:nvSpPr>
          <p:cNvPr id="8" name="Title 1"/>
          <p:cNvSpPr txBox="1">
            <a:spLocks/>
          </p:cNvSpPr>
          <p:nvPr/>
        </p:nvSpPr>
        <p:spPr>
          <a:xfrm>
            <a:off x="3073400" y="1733550"/>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l"/>
            <a:r>
              <a:rPr lang="en-US" sz="3600" dirty="0" err="1">
                <a:solidFill>
                  <a:srgbClr val="FF0000"/>
                </a:solidFill>
                <a:latin typeface="UTM Avo" panose="02040603050506020204" pitchFamily="18" charset="0"/>
                <a:cs typeface="Arial" pitchFamily="34" charset="0"/>
              </a:rPr>
              <a:t>Đọc</a:t>
            </a:r>
            <a:r>
              <a:rPr lang="en-US" sz="3600" dirty="0">
                <a:solidFill>
                  <a:srgbClr val="FF0000"/>
                </a:solidFill>
                <a:latin typeface="UTM Avo" panose="02040603050506020204" pitchFamily="18" charset="0"/>
                <a:cs typeface="Arial" pitchFamily="34" charset="0"/>
              </a:rPr>
              <a:t> </a:t>
            </a:r>
            <a:r>
              <a:rPr lang="en-US" sz="3600" dirty="0" err="1">
                <a:solidFill>
                  <a:srgbClr val="FF0000"/>
                </a:solidFill>
                <a:latin typeface="UTM Avo" panose="02040603050506020204" pitchFamily="18" charset="0"/>
                <a:cs typeface="Arial" pitchFamily="34" charset="0"/>
              </a:rPr>
              <a:t>đoạn</a:t>
            </a:r>
            <a:r>
              <a:rPr lang="en-US" sz="3600" dirty="0">
                <a:solidFill>
                  <a:srgbClr val="FF0000"/>
                </a:solidFill>
                <a:latin typeface="UTM Avo" panose="02040603050506020204" pitchFamily="18" charset="0"/>
                <a:cs typeface="Arial" pitchFamily="34" charset="0"/>
              </a:rPr>
              <a:t> 2 </a:t>
            </a:r>
            <a:r>
              <a:rPr lang="en-US" sz="3600" dirty="0" err="1">
                <a:solidFill>
                  <a:srgbClr val="FF0000"/>
                </a:solidFill>
                <a:latin typeface="UTM Avo" panose="02040603050506020204" pitchFamily="18" charset="0"/>
                <a:cs typeface="Arial" pitchFamily="34" charset="0"/>
              </a:rPr>
              <a:t>trong</a:t>
            </a:r>
            <a:r>
              <a:rPr lang="en-US" sz="3600" dirty="0">
                <a:solidFill>
                  <a:srgbClr val="FF0000"/>
                </a:solidFill>
                <a:latin typeface="UTM Avo" panose="02040603050506020204" pitchFamily="18" charset="0"/>
                <a:cs typeface="Arial" pitchFamily="34" charset="0"/>
              </a:rPr>
              <a:t> </a:t>
            </a:r>
            <a:r>
              <a:rPr lang="en-US" sz="3600" dirty="0" err="1">
                <a:solidFill>
                  <a:srgbClr val="FF0000"/>
                </a:solidFill>
                <a:latin typeface="UTM Avo" panose="02040603050506020204" pitchFamily="18" charset="0"/>
                <a:cs typeface="Arial" pitchFamily="34" charset="0"/>
              </a:rPr>
              <a:t>bài</a:t>
            </a:r>
            <a:r>
              <a:rPr lang="en-US" sz="3600" dirty="0">
                <a:solidFill>
                  <a:srgbClr val="FF0000"/>
                </a:solidFill>
                <a:latin typeface="UTM Avo" panose="02040603050506020204" pitchFamily="18" charset="0"/>
                <a:cs typeface="Arial" pitchFamily="34" charset="0"/>
              </a:rPr>
              <a:t>: </a:t>
            </a:r>
            <a:r>
              <a:rPr lang="en-US" sz="3600" i="1" dirty="0" err="1">
                <a:solidFill>
                  <a:srgbClr val="FF0000"/>
                </a:solidFill>
                <a:latin typeface="UTM Avo" panose="02040603050506020204" pitchFamily="18" charset="0"/>
                <a:cs typeface="Arial" pitchFamily="34" charset="0"/>
              </a:rPr>
              <a:t>Nếu</a:t>
            </a:r>
            <a:r>
              <a:rPr lang="en-US" sz="3600" i="1" dirty="0">
                <a:solidFill>
                  <a:srgbClr val="FF0000"/>
                </a:solidFill>
                <a:latin typeface="UTM Avo" panose="02040603050506020204" pitchFamily="18" charset="0"/>
                <a:cs typeface="Arial" pitchFamily="34" charset="0"/>
              </a:rPr>
              <a:t> </a:t>
            </a:r>
            <a:r>
              <a:rPr lang="en-US" sz="3600" i="1" dirty="0" err="1">
                <a:solidFill>
                  <a:srgbClr val="FF0000"/>
                </a:solidFill>
                <a:latin typeface="UTM Avo" panose="02040603050506020204" pitchFamily="18" charset="0"/>
                <a:cs typeface="Arial" pitchFamily="34" charset="0"/>
              </a:rPr>
              <a:t>không</a:t>
            </a:r>
            <a:r>
              <a:rPr lang="en-US" sz="3600" i="1" dirty="0">
                <a:solidFill>
                  <a:srgbClr val="FF0000"/>
                </a:solidFill>
                <a:latin typeface="UTM Avo" panose="02040603050506020204" pitchFamily="18" charset="0"/>
                <a:cs typeface="Arial" pitchFamily="34" charset="0"/>
              </a:rPr>
              <a:t> may </a:t>
            </a:r>
            <a:r>
              <a:rPr lang="en-US" sz="3600" i="1" dirty="0" err="1">
                <a:solidFill>
                  <a:srgbClr val="FF0000"/>
                </a:solidFill>
                <a:latin typeface="UTM Avo" panose="02040603050506020204" pitchFamily="18" charset="0"/>
                <a:cs typeface="Arial" pitchFamily="34" charset="0"/>
              </a:rPr>
              <a:t>bị</a:t>
            </a:r>
            <a:r>
              <a:rPr lang="en-US" sz="3600" i="1" dirty="0">
                <a:solidFill>
                  <a:srgbClr val="FF0000"/>
                </a:solidFill>
                <a:latin typeface="UTM Avo" panose="02040603050506020204" pitchFamily="18" charset="0"/>
                <a:cs typeface="Arial" pitchFamily="34" charset="0"/>
              </a:rPr>
              <a:t> </a:t>
            </a:r>
            <a:r>
              <a:rPr lang="en-US" sz="3600" i="1" dirty="0" err="1">
                <a:solidFill>
                  <a:srgbClr val="FF0000"/>
                </a:solidFill>
                <a:latin typeface="UTM Avo" panose="02040603050506020204" pitchFamily="18" charset="0"/>
                <a:cs typeface="Arial" pitchFamily="34" charset="0"/>
              </a:rPr>
              <a:t>lạc</a:t>
            </a:r>
            <a:r>
              <a:rPr lang="en-US" sz="3600" i="1" dirty="0">
                <a:solidFill>
                  <a:srgbClr val="FF0000"/>
                </a:solidFill>
                <a:latin typeface="UTM Avo" panose="02040603050506020204" pitchFamily="18" charset="0"/>
                <a:cs typeface="Arial" pitchFamily="34" charset="0"/>
              </a:rPr>
              <a:t> </a:t>
            </a:r>
            <a:endParaRPr lang="en-US" sz="3600" dirty="0">
              <a:solidFill>
                <a:srgbClr val="FF0000"/>
              </a:solidFill>
              <a:latin typeface="UTM Avo" panose="02040603050506020204" pitchFamily="18" charset="0"/>
              <a:cs typeface="Arial" pitchFamily="34" charset="0"/>
            </a:endParaRPr>
          </a:p>
        </p:txBody>
      </p:sp>
      <p:sp>
        <p:nvSpPr>
          <p:cNvPr id="9" name="Title 1"/>
          <p:cNvSpPr txBox="1">
            <a:spLocks/>
          </p:cNvSpPr>
          <p:nvPr/>
        </p:nvSpPr>
        <p:spPr>
          <a:xfrm>
            <a:off x="6099464" y="1996788"/>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l"/>
            <a:r>
              <a:rPr lang="en-US" sz="3600" dirty="0" err="1">
                <a:solidFill>
                  <a:srgbClr val="00B0F0"/>
                </a:solidFill>
                <a:latin typeface="UTM Avo" panose="02040603050506020204" pitchFamily="18" charset="0"/>
                <a:cs typeface="Arial" pitchFamily="34" charset="0"/>
              </a:rPr>
              <a:t>Bạn</a:t>
            </a:r>
            <a:r>
              <a:rPr lang="en-US" sz="3600" dirty="0">
                <a:solidFill>
                  <a:srgbClr val="00B0F0"/>
                </a:solidFill>
                <a:latin typeface="UTM Avo" panose="02040603050506020204" pitchFamily="18" charset="0"/>
                <a:cs typeface="Arial" pitchFamily="34" charset="0"/>
              </a:rPr>
              <a:t> Nam </a:t>
            </a:r>
            <a:r>
              <a:rPr lang="en-US" sz="3600" dirty="0" err="1">
                <a:solidFill>
                  <a:srgbClr val="00B0F0"/>
                </a:solidFill>
                <a:latin typeface="UTM Avo" panose="02040603050506020204" pitchFamily="18" charset="0"/>
                <a:cs typeface="Arial" pitchFamily="34" charset="0"/>
              </a:rPr>
              <a:t>trong</a:t>
            </a:r>
            <a:r>
              <a:rPr lang="en-US" sz="3600" dirty="0">
                <a:solidFill>
                  <a:srgbClr val="00B0F0"/>
                </a:solidFill>
                <a:latin typeface="UTM Avo" panose="02040603050506020204" pitchFamily="18" charset="0"/>
                <a:cs typeface="Arial" pitchFamily="34" charset="0"/>
              </a:rPr>
              <a:t> </a:t>
            </a:r>
            <a:r>
              <a:rPr lang="en-US" sz="3600" dirty="0" err="1">
                <a:solidFill>
                  <a:srgbClr val="00B0F0"/>
                </a:solidFill>
                <a:latin typeface="UTM Avo" panose="02040603050506020204" pitchFamily="18" charset="0"/>
                <a:cs typeface="Arial" pitchFamily="34" charset="0"/>
              </a:rPr>
              <a:t>câu</a:t>
            </a:r>
            <a:r>
              <a:rPr lang="en-US" sz="3600" dirty="0">
                <a:solidFill>
                  <a:srgbClr val="00B0F0"/>
                </a:solidFill>
                <a:latin typeface="UTM Avo" panose="02040603050506020204" pitchFamily="18" charset="0"/>
                <a:cs typeface="Arial" pitchFamily="34" charset="0"/>
              </a:rPr>
              <a:t> </a:t>
            </a:r>
            <a:r>
              <a:rPr lang="en-US" sz="3600" dirty="0" err="1">
                <a:solidFill>
                  <a:srgbClr val="00B0F0"/>
                </a:solidFill>
                <a:latin typeface="UTM Avo" panose="02040603050506020204" pitchFamily="18" charset="0"/>
                <a:cs typeface="Arial" pitchFamily="34" charset="0"/>
              </a:rPr>
              <a:t>chuyện</a:t>
            </a:r>
            <a:r>
              <a:rPr lang="en-US" sz="3600" dirty="0">
                <a:solidFill>
                  <a:srgbClr val="00B0F0"/>
                </a:solidFill>
                <a:latin typeface="UTM Avo" panose="02040603050506020204" pitchFamily="18" charset="0"/>
                <a:cs typeface="Arial" pitchFamily="34" charset="0"/>
              </a:rPr>
              <a:t> </a:t>
            </a:r>
            <a:r>
              <a:rPr lang="en-US" sz="3600" dirty="0" err="1">
                <a:solidFill>
                  <a:srgbClr val="00B0F0"/>
                </a:solidFill>
                <a:latin typeface="UTM Avo" panose="02040603050506020204" pitchFamily="18" charset="0"/>
                <a:cs typeface="Arial" pitchFamily="34" charset="0"/>
              </a:rPr>
              <a:t>có</a:t>
            </a:r>
            <a:r>
              <a:rPr lang="en-US" sz="3600" dirty="0">
                <a:solidFill>
                  <a:srgbClr val="00B0F0"/>
                </a:solidFill>
                <a:latin typeface="UTM Avo" panose="02040603050506020204" pitchFamily="18" charset="0"/>
                <a:cs typeface="Arial" pitchFamily="34" charset="0"/>
              </a:rPr>
              <a:t> </a:t>
            </a:r>
            <a:r>
              <a:rPr lang="en-US" sz="3600" dirty="0" err="1">
                <a:solidFill>
                  <a:srgbClr val="00B0F0"/>
                </a:solidFill>
                <a:latin typeface="UTM Avo" panose="02040603050506020204" pitchFamily="18" charset="0"/>
                <a:cs typeface="Arial" pitchFamily="34" charset="0"/>
              </a:rPr>
              <a:t>điều</a:t>
            </a:r>
            <a:r>
              <a:rPr lang="en-US" sz="3600" dirty="0">
                <a:solidFill>
                  <a:srgbClr val="00B0F0"/>
                </a:solidFill>
                <a:latin typeface="UTM Avo" panose="02040603050506020204" pitchFamily="18" charset="0"/>
                <a:cs typeface="Arial" pitchFamily="34" charset="0"/>
              </a:rPr>
              <a:t> </a:t>
            </a:r>
            <a:r>
              <a:rPr lang="en-US" sz="3600" dirty="0" err="1">
                <a:solidFill>
                  <a:srgbClr val="00B0F0"/>
                </a:solidFill>
                <a:latin typeface="UTM Avo" panose="02040603050506020204" pitchFamily="18" charset="0"/>
                <a:cs typeface="Arial" pitchFamily="34" charset="0"/>
              </a:rPr>
              <a:t>gì</a:t>
            </a:r>
            <a:r>
              <a:rPr lang="en-US" sz="3600" dirty="0">
                <a:solidFill>
                  <a:srgbClr val="00B0F0"/>
                </a:solidFill>
                <a:latin typeface="UTM Avo" panose="02040603050506020204" pitchFamily="18" charset="0"/>
                <a:cs typeface="Arial" pitchFamily="34" charset="0"/>
              </a:rPr>
              <a:t> </a:t>
            </a:r>
            <a:r>
              <a:rPr lang="en-US" sz="3600" dirty="0" err="1">
                <a:solidFill>
                  <a:srgbClr val="00B0F0"/>
                </a:solidFill>
                <a:latin typeface="UTM Avo" panose="02040603050506020204" pitchFamily="18" charset="0"/>
                <a:cs typeface="Arial" pitchFamily="34" charset="0"/>
              </a:rPr>
              <a:t>đáng</a:t>
            </a:r>
            <a:r>
              <a:rPr lang="en-US" sz="3600" dirty="0">
                <a:solidFill>
                  <a:srgbClr val="00B0F0"/>
                </a:solidFill>
                <a:latin typeface="UTM Avo" panose="02040603050506020204" pitchFamily="18" charset="0"/>
                <a:cs typeface="Arial" pitchFamily="34" charset="0"/>
              </a:rPr>
              <a:t> </a:t>
            </a:r>
            <a:r>
              <a:rPr lang="en-US" sz="3600" dirty="0" err="1">
                <a:solidFill>
                  <a:srgbClr val="00B0F0"/>
                </a:solidFill>
                <a:latin typeface="UTM Avo" panose="02040603050506020204" pitchFamily="18" charset="0"/>
                <a:cs typeface="Arial" pitchFamily="34" charset="0"/>
              </a:rPr>
              <a:t>khen</a:t>
            </a:r>
            <a:r>
              <a:rPr lang="en-US" sz="3600" dirty="0">
                <a:solidFill>
                  <a:srgbClr val="00B0F0"/>
                </a:solidFill>
                <a:latin typeface="UTM Avo" panose="02040603050506020204" pitchFamily="18" charset="0"/>
                <a:cs typeface="Arial" pitchFamily="34"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5" y="1119186"/>
            <a:ext cx="2903346" cy="2824163"/>
          </a:xfrm>
          <a:prstGeom prst="rect">
            <a:avLst/>
          </a:prstGeom>
          <a:ln>
            <a:solidFill>
              <a:srgbClr val="00B0F0"/>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0707"/>
          <a:stretch/>
        </p:blipFill>
        <p:spPr>
          <a:xfrm>
            <a:off x="3161712" y="1134336"/>
            <a:ext cx="2928525" cy="2824163"/>
          </a:xfrm>
          <a:prstGeom prst="rect">
            <a:avLst/>
          </a:prstGeom>
          <a:ln>
            <a:solidFill>
              <a:srgbClr val="00B0F0"/>
            </a:solidFill>
          </a:ln>
        </p:spPr>
      </p:pic>
      <p:grpSp>
        <p:nvGrpSpPr>
          <p:cNvPr id="5" name="Group 4"/>
          <p:cNvGrpSpPr/>
          <p:nvPr/>
        </p:nvGrpSpPr>
        <p:grpSpPr>
          <a:xfrm>
            <a:off x="6200391" y="1159668"/>
            <a:ext cx="2909454" cy="2824164"/>
            <a:chOff x="6272165" y="1119186"/>
            <a:chExt cx="2795635" cy="2824164"/>
          </a:xfrm>
        </p:grpSpPr>
        <p:sp>
          <p:nvSpPr>
            <p:cNvPr id="3" name="Rectangle 2"/>
            <p:cNvSpPr/>
            <p:nvPr/>
          </p:nvSpPr>
          <p:spPr>
            <a:xfrm>
              <a:off x="6272165" y="1119186"/>
              <a:ext cx="2795635" cy="2824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1198" b="99850" l="10000" r="92317"/>
                      </a14:imgEffect>
                    </a14:imgLayer>
                  </a14:imgProps>
                </a:ext>
                <a:ext uri="{28A0092B-C50C-407E-A947-70E740481C1C}">
                  <a14:useLocalDpi xmlns:a14="http://schemas.microsoft.com/office/drawing/2010/main" val="0"/>
                </a:ext>
              </a:extLst>
            </a:blip>
            <a:srcRect l="10009" r="9352"/>
            <a:stretch/>
          </p:blipFill>
          <p:spPr>
            <a:xfrm>
              <a:off x="6272165" y="1119186"/>
              <a:ext cx="2795635" cy="2824161"/>
            </a:xfrm>
            <a:prstGeom prst="rect">
              <a:avLst/>
            </a:prstGeom>
            <a:ln>
              <a:solidFill>
                <a:srgbClr val="00B0F0"/>
              </a:solidFill>
            </a:ln>
          </p:spPr>
        </p:pic>
      </p:grpSp>
      <p:sp>
        <p:nvSpPr>
          <p:cNvPr id="10" name="Flowchart: Document 17">
            <a:extLst>
              <a:ext uri="{FF2B5EF4-FFF2-40B4-BE49-F238E27FC236}">
                <a16:creationId xmlns:a16="http://schemas.microsoft.com/office/drawing/2014/main" id="{27A64840-626D-436F-8C0D-D0806864C778}"/>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14EC0CC3-C4C2-416D-9175-4C4FF59AA8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5153" y="-51854"/>
            <a:ext cx="1024081" cy="1024081"/>
          </a:xfrm>
          <a:prstGeom prst="rect">
            <a:avLst/>
          </a:prstGeom>
        </p:spPr>
      </p:pic>
      <p:pic>
        <p:nvPicPr>
          <p:cNvPr id="12" name="Picture 11">
            <a:extLst>
              <a:ext uri="{FF2B5EF4-FFF2-40B4-BE49-F238E27FC236}">
                <a16:creationId xmlns:a16="http://schemas.microsoft.com/office/drawing/2014/main" id="{54D70818-5521-4A24-A164-93D9BCD09A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09" y="-211597"/>
            <a:ext cx="1242112" cy="1242112"/>
          </a:xfrm>
          <a:prstGeom prst="rect">
            <a:avLst/>
          </a:prstGeom>
        </p:spPr>
      </p:pic>
    </p:spTree>
    <p:extLst>
      <p:ext uri="{BB962C8B-B14F-4D97-AF65-F5344CB8AC3E}">
        <p14:creationId xmlns:p14="http://schemas.microsoft.com/office/powerpoint/2010/main" val="2888387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84201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Rounded" pitchFamily="34" charset="0"/>
                <a:ea typeface="Arial-Rounded" pitchFamily="34" charset="0"/>
                <a:cs typeface="Arial-Rounded" pitchFamily="34" charset="0"/>
              </a:rPr>
              <a:t>NẾU KHÔNG MAY BỊ LẠC</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09520"/>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516" y="2084379"/>
            <a:ext cx="7185078" cy="124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90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12AD3E-6964-47FE-A68D-71454976BACF}"/>
              </a:ext>
            </a:extLst>
          </p:cNvPr>
          <p:cNvGrpSpPr/>
          <p:nvPr/>
        </p:nvGrpSpPr>
        <p:grpSpPr>
          <a:xfrm>
            <a:off x="0" y="133350"/>
            <a:ext cx="9152902" cy="4876800"/>
            <a:chOff x="0" y="133350"/>
            <a:chExt cx="9152902" cy="4876800"/>
          </a:xfrm>
        </p:grpSpPr>
        <p:pic>
          <p:nvPicPr>
            <p:cNvPr id="1026" name="Picture 2" descr="Hình nền pp dễ thương">
              <a:extLst>
                <a:ext uri="{FF2B5EF4-FFF2-40B4-BE49-F238E27FC236}">
                  <a16:creationId xmlns:a16="http://schemas.microsoft.com/office/drawing/2014/main" id="{7C6C1998-F1A6-413E-90DB-6A5F54C8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2A2063FF-245B-4D1A-AC17-32B75C965989}"/>
              </a:ext>
            </a:extLst>
          </p:cNvPr>
          <p:cNvSpPr txBox="1"/>
          <p:nvPr/>
        </p:nvSpPr>
        <p:spPr>
          <a:xfrm>
            <a:off x="2667000" y="1224340"/>
            <a:ext cx="3810000" cy="1569660"/>
          </a:xfrm>
          <a:prstGeom prst="rect">
            <a:avLst/>
          </a:prstGeom>
          <a:noFill/>
        </p:spPr>
        <p:txBody>
          <a:bodyPr wrap="square" rtlCol="0">
            <a:spAutoFit/>
          </a:bodyPr>
          <a:lstStyle/>
          <a:p>
            <a:pPr marL="0" marR="0" lvl="0" indent="0" algn="l" defTabSz="91318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00B0F0"/>
                </a:solidFill>
                <a:effectLst/>
                <a:uLnTx/>
                <a:uFillTx/>
                <a:latin typeface="UTM Avo" panose="02040603050506020204" pitchFamily="18" charset="0"/>
                <a:ea typeface="+mn-ea"/>
                <a:cs typeface="+mn-cs"/>
              </a:rPr>
              <a:t>TIẾT 3</a:t>
            </a:r>
          </a:p>
        </p:txBody>
      </p:sp>
    </p:spTree>
    <p:extLst>
      <p:ext uri="{BB962C8B-B14F-4D97-AF65-F5344CB8AC3E}">
        <p14:creationId xmlns:p14="http://schemas.microsoft.com/office/powerpoint/2010/main" val="171694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Document 17">
            <a:extLst>
              <a:ext uri="{FF2B5EF4-FFF2-40B4-BE49-F238E27FC236}">
                <a16:creationId xmlns:a16="http://schemas.microsoft.com/office/drawing/2014/main" id="{520D051F-6EE1-4AE7-9B21-D9F1CE8389BD}"/>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738" y="306496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UTM Avo" panose="02040603050506020204" pitchFamily="18" charset="0"/>
                <a:cs typeface="Arial" pitchFamily="34" charset="0"/>
              </a:rPr>
              <a:t>5</a:t>
            </a:r>
          </a:p>
        </p:txBody>
      </p:sp>
      <p:sp>
        <p:nvSpPr>
          <p:cNvPr id="17" name="TextBox 16"/>
          <p:cNvSpPr txBox="1"/>
          <p:nvPr/>
        </p:nvSpPr>
        <p:spPr>
          <a:xfrm>
            <a:off x="819150" y="375046"/>
            <a:ext cx="8140700" cy="461653"/>
          </a:xfrm>
          <a:prstGeom prst="rect">
            <a:avLst/>
          </a:prstGeom>
          <a:noFill/>
        </p:spPr>
        <p:txBody>
          <a:bodyPr wrap="square" lIns="91428" tIns="45714" rIns="91428" bIns="45714" rtlCol="0">
            <a:spAutoFit/>
          </a:bodyPr>
          <a:lstStyle/>
          <a:p>
            <a:pPr algn="just"/>
            <a:r>
              <a:rPr lang="en-US" sz="2400" b="1" dirty="0" err="1">
                <a:latin typeface="UTM Avo" panose="02040603050506020204" pitchFamily="18" charset="0"/>
                <a:ea typeface="Arial-Rounded" pitchFamily="34" charset="0"/>
                <a:cs typeface="Arial" pitchFamily="34" charset="0"/>
              </a:rPr>
              <a:t>Chọn</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từ</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ngữ</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để</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hoàn</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thiện</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câu</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và</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viết</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câu</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vào</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vở</a:t>
            </a:r>
            <a:endParaRPr lang="en-US" sz="2400" b="1" dirty="0">
              <a:latin typeface="UTM Avo" panose="02040603050506020204" pitchFamily="18" charset="0"/>
              <a:ea typeface="Arial-Rounded" pitchFamily="34" charset="0"/>
              <a:cs typeface="Arial" pitchFamily="34" charset="0"/>
            </a:endParaRPr>
          </a:p>
        </p:txBody>
      </p:sp>
      <p:sp>
        <p:nvSpPr>
          <p:cNvPr id="7" name="TextBox 6"/>
          <p:cNvSpPr txBox="1"/>
          <p:nvPr/>
        </p:nvSpPr>
        <p:spPr>
          <a:xfrm>
            <a:off x="893618" y="1145106"/>
            <a:ext cx="6781800" cy="584763"/>
          </a:xfrm>
          <a:prstGeom prst="rect">
            <a:avLst/>
          </a:prstGeom>
          <a:solidFill>
            <a:srgbClr val="B9EDFF"/>
          </a:solidFill>
        </p:spPr>
        <p:txBody>
          <a:bodyPr wrap="square" lIns="91428" tIns="45714" rIns="91428" bIns="45714" rtlCol="0">
            <a:spAutoFit/>
          </a:bodyPr>
          <a:lstStyle/>
          <a:p>
            <a:pPr algn="just"/>
            <a:r>
              <a:rPr lang="en-US" sz="3200" b="1">
                <a:latin typeface="UTM Avo" panose="02040603050506020204" pitchFamily="18" charset="0"/>
                <a:ea typeface="Arial-Rounded" pitchFamily="34" charset="0"/>
                <a:cs typeface="Arial" pitchFamily="34" charset="0"/>
              </a:rPr>
              <a:t>bổ ích				</a:t>
            </a:r>
          </a:p>
        </p:txBody>
      </p:sp>
      <p:sp>
        <p:nvSpPr>
          <p:cNvPr id="11" name="TextBox 10"/>
          <p:cNvSpPr txBox="1"/>
          <p:nvPr/>
        </p:nvSpPr>
        <p:spPr>
          <a:xfrm>
            <a:off x="228600" y="2052864"/>
            <a:ext cx="8610600" cy="584763"/>
          </a:xfrm>
          <a:prstGeom prst="rect">
            <a:avLst/>
          </a:prstGeom>
          <a:noFill/>
        </p:spPr>
        <p:txBody>
          <a:bodyPr wrap="square" lIns="91428" tIns="45714" rIns="91428" bIns="45714" rtlCol="0">
            <a:spAutoFit/>
          </a:bodyPr>
          <a:lstStyle/>
          <a:p>
            <a:pPr algn="just"/>
            <a:r>
              <a:rPr lang="en-US" sz="3200" b="1">
                <a:latin typeface="UTM Avo" panose="02040603050506020204" pitchFamily="18" charset="0"/>
                <a:ea typeface="Arial-Rounded" pitchFamily="34" charset="0"/>
                <a:cs typeface="Arial" pitchFamily="34" charset="0"/>
              </a:rPr>
              <a:t>	Uyên không (….………..) khi bị lạc.</a:t>
            </a:r>
          </a:p>
        </p:txBody>
      </p:sp>
      <p:sp>
        <p:nvSpPr>
          <p:cNvPr id="12" name="TextBox 11"/>
          <p:cNvSpPr txBox="1"/>
          <p:nvPr/>
        </p:nvSpPr>
        <p:spPr>
          <a:xfrm>
            <a:off x="5674335" y="1145106"/>
            <a:ext cx="2112818" cy="584763"/>
          </a:xfrm>
          <a:prstGeom prst="rect">
            <a:avLst/>
          </a:prstGeom>
          <a:solidFill>
            <a:srgbClr val="B9EDFF"/>
          </a:solidFill>
        </p:spPr>
        <p:txBody>
          <a:bodyPr wrap="square" lIns="91428" tIns="45714" rIns="91428" bIns="45714" rtlCol="0">
            <a:spAutoFit/>
          </a:bodyPr>
          <a:lstStyle/>
          <a:p>
            <a:pPr algn="ctr"/>
            <a:r>
              <a:rPr lang="en-US" sz="3200" b="1">
                <a:latin typeface="UTM Avo" panose="02040603050506020204" pitchFamily="18" charset="0"/>
                <a:ea typeface="Arial-Rounded" pitchFamily="34" charset="0"/>
                <a:cs typeface="Arial" pitchFamily="34" charset="0"/>
              </a:rPr>
              <a:t>mải mê</a:t>
            </a:r>
          </a:p>
        </p:txBody>
      </p:sp>
      <p:sp>
        <p:nvSpPr>
          <p:cNvPr id="13" name="TextBox 12"/>
          <p:cNvSpPr txBox="1"/>
          <p:nvPr/>
        </p:nvSpPr>
        <p:spPr>
          <a:xfrm>
            <a:off x="893618" y="1145106"/>
            <a:ext cx="2112818" cy="584763"/>
          </a:xfrm>
          <a:prstGeom prst="rect">
            <a:avLst/>
          </a:prstGeom>
          <a:solidFill>
            <a:srgbClr val="B9EDFF"/>
          </a:solidFill>
        </p:spPr>
        <p:txBody>
          <a:bodyPr wrap="square" lIns="91428" tIns="45714" rIns="91428" bIns="45714" rtlCol="0">
            <a:spAutoFit/>
          </a:bodyPr>
          <a:lstStyle/>
          <a:p>
            <a:pPr algn="ctr"/>
            <a:r>
              <a:rPr lang="en-US" sz="3200" b="1">
                <a:latin typeface="UTM Avo" panose="02040603050506020204" pitchFamily="18" charset="0"/>
                <a:ea typeface="Arial-Rounded" pitchFamily="34" charset="0"/>
                <a:cs typeface="Arial" pitchFamily="34" charset="0"/>
              </a:rPr>
              <a:t>người lạ</a:t>
            </a:r>
          </a:p>
        </p:txBody>
      </p:sp>
      <p:sp>
        <p:nvSpPr>
          <p:cNvPr id="10" name="TextBox 9"/>
          <p:cNvSpPr txBox="1"/>
          <p:nvPr/>
        </p:nvSpPr>
        <p:spPr>
          <a:xfrm>
            <a:off x="3124200" y="1145106"/>
            <a:ext cx="2362200" cy="584763"/>
          </a:xfrm>
          <a:prstGeom prst="rect">
            <a:avLst/>
          </a:prstGeom>
          <a:solidFill>
            <a:srgbClr val="B9EDFF"/>
          </a:solidFill>
          <a:ln>
            <a:noFill/>
          </a:ln>
        </p:spPr>
        <p:txBody>
          <a:bodyPr wrap="square" lIns="91428" tIns="45714" rIns="91428" bIns="45714" rtlCol="0">
            <a:spAutoFit/>
          </a:bodyPr>
          <a:lstStyle/>
          <a:p>
            <a:pPr algn="ctr"/>
            <a:r>
              <a:rPr lang="en-US" sz="3200" b="1" dirty="0" err="1">
                <a:latin typeface="UTM Avo" panose="02040603050506020204" pitchFamily="18" charset="0"/>
                <a:ea typeface="Arial-Rounded" pitchFamily="34" charset="0"/>
                <a:cs typeface="Arial" pitchFamily="34" charset="0"/>
              </a:rPr>
              <a:t>hoảng</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hốt</a:t>
            </a:r>
            <a:endParaRPr lang="en-US" sz="3200" b="1" dirty="0">
              <a:latin typeface="UTM Avo" panose="02040603050506020204" pitchFamily="18" charset="0"/>
              <a:ea typeface="Arial-Rounded" pitchFamily="34" charset="0"/>
              <a:cs typeface="Arial" pitchFamily="34" charset="0"/>
            </a:endParaRPr>
          </a:p>
        </p:txBody>
      </p:sp>
      <p:sp>
        <p:nvSpPr>
          <p:cNvPr id="15" name="Rectangle 14"/>
          <p:cNvSpPr/>
          <p:nvPr/>
        </p:nvSpPr>
        <p:spPr>
          <a:xfrm>
            <a:off x="838200" y="3540577"/>
            <a:ext cx="9067800" cy="630942"/>
          </a:xfrm>
          <a:prstGeom prst="rect">
            <a:avLst/>
          </a:prstGeom>
        </p:spPr>
        <p:txBody>
          <a:bodyPr wrap="square">
            <a:spAutoFit/>
          </a:bodyPr>
          <a:lstStyle/>
          <a:p>
            <a:pPr algn="just"/>
            <a:r>
              <a:rPr lang="vi-VN" sz="3500" b="1">
                <a:solidFill>
                  <a:srgbClr val="7030A0"/>
                </a:solidFill>
                <a:latin typeface="HP001 5 hàng" pitchFamily="34" charset="0"/>
              </a:rPr>
              <a:t>U</a:t>
            </a:r>
            <a:r>
              <a:rPr lang="el-GR" sz="3500" b="1">
                <a:solidFill>
                  <a:srgbClr val="7030A0"/>
                </a:solidFill>
                <a:latin typeface="HP001 5 hàng" pitchFamily="34" charset="0"/>
              </a:rPr>
              <a:t>ΐ</a:t>
            </a:r>
            <a:r>
              <a:rPr lang="vi-VN" sz="3500" b="1">
                <a:solidFill>
                  <a:srgbClr val="7030A0"/>
                </a:solidFill>
                <a:latin typeface="HP001 5 hàng" pitchFamily="34" charset="0"/>
              </a:rPr>
              <a:t>łn </a:t>
            </a:r>
            <a:r>
              <a:rPr lang="el-GR" sz="3500" b="1">
                <a:solidFill>
                  <a:srgbClr val="7030A0"/>
                </a:solidFill>
                <a:latin typeface="HP001 5 hàng" pitchFamily="34" charset="0"/>
              </a:rPr>
              <a:t>δ</a:t>
            </a:r>
            <a:r>
              <a:rPr lang="vi-VN" sz="3500" b="1">
                <a:solidFill>
                  <a:srgbClr val="7030A0"/>
                </a:solidFill>
                <a:latin typeface="HP001 5 hàng" pitchFamily="34" charset="0"/>
              </a:rPr>
              <a:t>Ūg h♪ng hō </a:t>
            </a:r>
            <a:r>
              <a:rPr lang="el-GR" sz="3500" b="1">
                <a:solidFill>
                  <a:srgbClr val="7030A0"/>
                </a:solidFill>
                <a:latin typeface="HP001 5 hàng" pitchFamily="34" charset="0"/>
              </a:rPr>
              <a:t>δ</a:t>
            </a:r>
            <a:r>
              <a:rPr lang="vi-VN" sz="3500" b="1">
                <a:solidFill>
                  <a:srgbClr val="7030A0"/>
                </a:solidFill>
                <a:latin typeface="HP001 5 hàng" pitchFamily="34" charset="0"/>
              </a:rPr>
              <a:t>i </a:t>
            </a:r>
            <a:r>
              <a:rPr lang="el-GR" sz="3500" b="1">
                <a:solidFill>
                  <a:srgbClr val="7030A0"/>
                </a:solidFill>
                <a:latin typeface="HP001 5 hàng" pitchFamily="34" charset="0"/>
              </a:rPr>
              <a:t>λ</a:t>
            </a:r>
            <a:r>
              <a:rPr lang="vi-VN" sz="3500" b="1">
                <a:solidFill>
                  <a:srgbClr val="7030A0"/>
                </a:solidFill>
                <a:latin typeface="HP001 5 hàng" pitchFamily="34" charset="0"/>
              </a:rPr>
              <a:t>Ż lạc</a:t>
            </a:r>
            <a:r>
              <a:rPr lang="en-US" sz="3500" b="1">
                <a:solidFill>
                  <a:srgbClr val="7030A0"/>
                </a:solidFill>
                <a:latin typeface="HP001 5 hàng" pitchFamily="34" charset="0"/>
              </a:rPr>
              <a:t>.</a:t>
            </a:r>
            <a:endParaRPr lang="en-US" sz="3500" b="1">
              <a:solidFill>
                <a:srgbClr val="7030A0"/>
              </a:solidFill>
              <a:latin typeface="HP001 4 hàng" pitchFamily="34" charset="0"/>
            </a:endParaRPr>
          </a:p>
        </p:txBody>
      </p:sp>
      <p:pic>
        <p:nvPicPr>
          <p:cNvPr id="2"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8"/>
          <a:stretch>
            <a:fillRect/>
          </a:stretch>
        </p:blipFill>
        <p:spPr>
          <a:xfrm>
            <a:off x="9906000" y="898071"/>
            <a:ext cx="609600" cy="609600"/>
          </a:xfrm>
          <a:prstGeom prst="rect">
            <a:avLst/>
          </a:prstGeom>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3"/>
                                        </p:tgtEl>
                                        <p:attrNameLst>
                                          <p:attrName>r</p:attrName>
                                        </p:attrNameLst>
                                      </p:cBhvr>
                                    </p:animRot>
                                    <p:animRot by="-240000">
                                      <p:cBhvr>
                                        <p:cTn id="16" dur="200" fill="hold">
                                          <p:stCondLst>
                                            <p:cond delay="200"/>
                                          </p:stCondLst>
                                        </p:cTn>
                                        <p:tgtEl>
                                          <p:spTgt spid="13"/>
                                        </p:tgtEl>
                                        <p:attrNameLst>
                                          <p:attrName>r</p:attrName>
                                        </p:attrNameLst>
                                      </p:cBhvr>
                                    </p:animRot>
                                    <p:animRot by="240000">
                                      <p:cBhvr>
                                        <p:cTn id="17" dur="200" fill="hold">
                                          <p:stCondLst>
                                            <p:cond delay="400"/>
                                          </p:stCondLst>
                                        </p:cTn>
                                        <p:tgtEl>
                                          <p:spTgt spid="13"/>
                                        </p:tgtEl>
                                        <p:attrNameLst>
                                          <p:attrName>r</p:attrName>
                                        </p:attrNameLst>
                                      </p:cBhvr>
                                    </p:animRot>
                                    <p:animRot by="-240000">
                                      <p:cBhvr>
                                        <p:cTn id="18" dur="200" fill="hold">
                                          <p:stCondLst>
                                            <p:cond delay="600"/>
                                          </p:stCondLst>
                                        </p:cTn>
                                        <p:tgtEl>
                                          <p:spTgt spid="13"/>
                                        </p:tgtEl>
                                        <p:attrNameLst>
                                          <p:attrName>r</p:attrName>
                                        </p:attrNameLst>
                                      </p:cBhvr>
                                    </p:animRot>
                                    <p:animRot by="120000">
                                      <p:cBhvr>
                                        <p:cTn id="19" dur="200" fill="hold">
                                          <p:stCondLst>
                                            <p:cond delay="800"/>
                                          </p:stCondLst>
                                        </p:cTn>
                                        <p:tgtEl>
                                          <p:spTgt spid="1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5" name="hammer.wav"/>
                                        </p:tgtEl>
                                      </p:cMediaNode>
                                    </p:audio>
                                  </p:subTnLst>
                                </p:cTn>
                              </p:par>
                              <p:par>
                                <p:cTn id="20" presetID="1" presetClass="mediacall" presetSubtype="0" fill="hold" nodeType="withEffect">
                                  <p:stCondLst>
                                    <p:cond delay="0"/>
                                  </p:stCondLst>
                                  <p:childTnLst>
                                    <p:cmd type="call" cmd="playFrom(0.0)">
                                      <p:cBhvr>
                                        <p:cTn id="21" dur="1685" fill="hold"/>
                                        <p:tgtEl>
                                          <p:spTgt spid="2"/>
                                        </p:tgtEl>
                                      </p:cBhvr>
                                    </p:cmd>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grpId="0" nodeType="click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5" name="hammer.wav"/>
                                        </p:tgtEl>
                                      </p:cMediaNode>
                                    </p:audio>
                                  </p:subTnLst>
                                </p:cTn>
                              </p:par>
                              <p:par>
                                <p:cTn id="31" presetID="1" presetClass="mediacall" presetSubtype="0" fill="hold" nodeType="withEffect">
                                  <p:stCondLst>
                                    <p:cond delay="0"/>
                                  </p:stCondLst>
                                  <p:childTnLst>
                                    <p:cmd type="call" cmd="playFrom(0.0)">
                                      <p:cBhvr>
                                        <p:cTn id="32" dur="1685" fill="hold"/>
                                        <p:tgtEl>
                                          <p:spTgt spid="2"/>
                                        </p:tgtEl>
                                      </p:cBhvr>
                                    </p:cmd>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grpId="0" nodeType="clickEffect">
                                  <p:stCondLst>
                                    <p:cond delay="0"/>
                                  </p:stCondLst>
                                  <p:iterate type="lt">
                                    <p:tmPct val="0"/>
                                  </p:iterate>
                                  <p:childTnLst>
                                    <p:animMotion origin="layout" path="M 0.02552 -0.00648 L 0.07969 0.17006 " pathEditMode="relative" rAng="0" ptsTypes="AA">
                                      <p:cBhvr>
                                        <p:cTn id="37" dur="2000" fill="hold"/>
                                        <p:tgtEl>
                                          <p:spTgt spid="10"/>
                                        </p:tgtEl>
                                        <p:attrNameLst>
                                          <p:attrName>ppt_x</p:attrName>
                                          <p:attrName>ppt_y</p:attrName>
                                        </p:attrNameLst>
                                      </p:cBhvr>
                                      <p:rCtr x="2708" y="8827"/>
                                    </p:animMotion>
                                  </p:childTnLst>
                                  <p:subTnLst>
                                    <p:audio>
                                      <p:cMediaNode vol="100000">
                                        <p:cTn display="0" masterRel="sameClick">
                                          <p:stCondLst>
                                            <p:cond evt="begin" delay="0">
                                              <p:tn val="3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0"/>
                  </p:tgtEl>
                </p:cond>
              </p:nextCondLst>
            </p:seq>
            <p:audio>
              <p:cMediaNode vol="100000">
                <p:cTn id="38"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0"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UTM Avo" panose="02040603050506020204" pitchFamily="18" charset="0"/>
                <a:cs typeface="Times New Roman" pitchFamily="18" charset="0"/>
              </a:rPr>
              <a:t>6</a:t>
            </a:r>
          </a:p>
        </p:txBody>
      </p:sp>
      <p:sp>
        <p:nvSpPr>
          <p:cNvPr id="3" name="TextBox 2"/>
          <p:cNvSpPr txBox="1"/>
          <p:nvPr/>
        </p:nvSpPr>
        <p:spPr>
          <a:xfrm>
            <a:off x="643084" y="140866"/>
            <a:ext cx="8094518" cy="830985"/>
          </a:xfrm>
          <a:prstGeom prst="rect">
            <a:avLst/>
          </a:prstGeom>
          <a:noFill/>
        </p:spPr>
        <p:txBody>
          <a:bodyPr wrap="square" lIns="91428" tIns="45714" rIns="91428" bIns="45714" rtlCol="0">
            <a:spAutoFit/>
          </a:bodyPr>
          <a:lstStyle/>
          <a:p>
            <a:pPr algn="just"/>
            <a:r>
              <a:rPr lang="en-US" sz="2400" b="1" dirty="0">
                <a:latin typeface="UTM Avo" panose="02040603050506020204" pitchFamily="18" charset="0"/>
                <a:ea typeface="Arial-Rounded" pitchFamily="34" charset="0"/>
                <a:cs typeface="Arial" pitchFamily="34" charset="0"/>
              </a:rPr>
              <a:t>Quan </a:t>
            </a:r>
            <a:r>
              <a:rPr lang="en-US" sz="2400" b="1" dirty="0" err="1">
                <a:latin typeface="UTM Avo" panose="02040603050506020204" pitchFamily="18" charset="0"/>
                <a:ea typeface="Arial-Rounded" pitchFamily="34" charset="0"/>
                <a:cs typeface="Arial" pitchFamily="34" charset="0"/>
              </a:rPr>
              <a:t>sát</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tranh</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và</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dùng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từ</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ngữ</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trong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khung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để</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nói</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Nếu</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chẳng</a:t>
            </a:r>
            <a:r>
              <a:rPr lang="en-US" sz="2400" b="1" dirty="0">
                <a:latin typeface="UTM Avo" panose="02040603050506020204" pitchFamily="18" charset="0"/>
                <a:ea typeface="Arial-Rounded" pitchFamily="34" charset="0"/>
                <a:cs typeface="Arial" pitchFamily="34" charset="0"/>
              </a:rPr>
              <a:t> may </a:t>
            </a:r>
            <a:r>
              <a:rPr lang="en-US" sz="2400" b="1" dirty="0" err="1">
                <a:latin typeface="UTM Avo" panose="02040603050506020204" pitchFamily="18" charset="0"/>
                <a:ea typeface="Arial-Rounded" pitchFamily="34" charset="0"/>
                <a:cs typeface="Arial" pitchFamily="34" charset="0"/>
              </a:rPr>
              <a:t>bị</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lạc</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em</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sẽ</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làm</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gì</a:t>
            </a:r>
            <a:r>
              <a:rPr lang="en-US" sz="2400" b="1" dirty="0">
                <a:latin typeface="UTM Avo" panose="02040603050506020204" pitchFamily="18" charset="0"/>
                <a:ea typeface="Arial-Rounded" pitchFamily="34" charset="0"/>
                <a:cs typeface="Arial" pitchFamily="34" charset="0"/>
              </a:rPr>
              <a:t>?</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95" y="1276350"/>
            <a:ext cx="2438400" cy="3590021"/>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5736" r="9947" b="4172"/>
          <a:stretch/>
        </p:blipFill>
        <p:spPr bwMode="auto">
          <a:xfrm>
            <a:off x="6619003" y="1276350"/>
            <a:ext cx="2352293" cy="3612700"/>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650217" y="1657350"/>
            <a:ext cx="1959680"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a:latin typeface="UTM Avo" panose="02040603050506020204" pitchFamily="18" charset="0"/>
                <a:ea typeface="Arial-Rounded" pitchFamily="34" charset="0"/>
                <a:cs typeface="Arial" pitchFamily="34" charset="0"/>
              </a:rPr>
              <a:t>gọi điện</a:t>
            </a:r>
          </a:p>
        </p:txBody>
      </p:sp>
      <p:sp>
        <p:nvSpPr>
          <p:cNvPr id="17" name="TextBox 16"/>
          <p:cNvSpPr txBox="1"/>
          <p:nvPr/>
        </p:nvSpPr>
        <p:spPr>
          <a:xfrm>
            <a:off x="2993245" y="3789165"/>
            <a:ext cx="3316515" cy="1077206"/>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dirty="0" err="1">
                <a:latin typeface="UTM Avo" panose="02040603050506020204" pitchFamily="18" charset="0"/>
                <a:ea typeface="Arial-Rounded" pitchFamily="34" charset="0"/>
                <a:cs typeface="Arial" pitchFamily="34" charset="0"/>
              </a:rPr>
              <a:t>nhân</a:t>
            </a:r>
            <a:r>
              <a:rPr lang="en-US" sz="3200" dirty="0">
                <a:latin typeface="UTM Avo" panose="02040603050506020204" pitchFamily="18" charset="0"/>
                <a:ea typeface="Arial-Rounded" pitchFamily="34" charset="0"/>
                <a:cs typeface="Arial" pitchFamily="34" charset="0"/>
              </a:rPr>
              <a:t> </a:t>
            </a:r>
            <a:r>
              <a:rPr lang="en-US" sz="3200" dirty="0" err="1">
                <a:latin typeface="UTM Avo" panose="02040603050506020204" pitchFamily="18" charset="0"/>
                <a:ea typeface="Arial-Rounded" pitchFamily="34" charset="0"/>
                <a:cs typeface="Arial" pitchFamily="34" charset="0"/>
              </a:rPr>
              <a:t>viên</a:t>
            </a:r>
            <a:r>
              <a:rPr lang="en-US" sz="3200" dirty="0">
                <a:latin typeface="UTM Avo" panose="02040603050506020204" pitchFamily="18" charset="0"/>
                <a:ea typeface="Arial-Rounded" pitchFamily="34" charset="0"/>
                <a:cs typeface="Arial" pitchFamily="34" charset="0"/>
              </a:rPr>
              <a:t> </a:t>
            </a:r>
            <a:r>
              <a:rPr lang="en-US" sz="3200" dirty="0" err="1">
                <a:latin typeface="UTM Avo" panose="02040603050506020204" pitchFamily="18" charset="0"/>
                <a:ea typeface="Arial-Rounded" pitchFamily="34" charset="0"/>
                <a:cs typeface="Arial" pitchFamily="34" charset="0"/>
              </a:rPr>
              <a:t>bảo</a:t>
            </a:r>
            <a:r>
              <a:rPr lang="en-US" sz="3200" dirty="0">
                <a:latin typeface="UTM Avo" panose="02040603050506020204" pitchFamily="18" charset="0"/>
                <a:ea typeface="Arial-Rounded" pitchFamily="34" charset="0"/>
                <a:cs typeface="Arial" pitchFamily="34" charset="0"/>
              </a:rPr>
              <a:t> </a:t>
            </a:r>
            <a:r>
              <a:rPr lang="en-US" sz="3200" dirty="0" err="1">
                <a:latin typeface="UTM Avo" panose="02040603050506020204" pitchFamily="18" charset="0"/>
                <a:ea typeface="Arial-Rounded" pitchFamily="34" charset="0"/>
                <a:cs typeface="Arial" pitchFamily="34" charset="0"/>
              </a:rPr>
              <a:t>vệ</a:t>
            </a:r>
            <a:endParaRPr lang="en-US" sz="3200" dirty="0">
              <a:latin typeface="UTM Avo" panose="02040603050506020204" pitchFamily="18" charset="0"/>
              <a:ea typeface="Arial-Rounded" pitchFamily="34" charset="0"/>
              <a:cs typeface="Arial" pitchFamily="34" charset="0"/>
            </a:endParaRPr>
          </a:p>
        </p:txBody>
      </p:sp>
      <p:sp>
        <p:nvSpPr>
          <p:cNvPr id="22" name="TextBox 21"/>
          <p:cNvSpPr txBox="1"/>
          <p:nvPr/>
        </p:nvSpPr>
        <p:spPr>
          <a:xfrm>
            <a:off x="3307838" y="2666524"/>
            <a:ext cx="2740922"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dirty="0" err="1">
                <a:latin typeface="UTM Avo" panose="02040603050506020204" pitchFamily="18" charset="0"/>
                <a:ea typeface="Arial-Rounded" pitchFamily="34" charset="0"/>
                <a:cs typeface="Arial" pitchFamily="34" charset="0"/>
              </a:rPr>
              <a:t>người</a:t>
            </a:r>
            <a:r>
              <a:rPr lang="en-US" sz="3200" dirty="0">
                <a:latin typeface="UTM Avo" panose="02040603050506020204" pitchFamily="18" charset="0"/>
                <a:ea typeface="Arial-Rounded" pitchFamily="34" charset="0"/>
                <a:cs typeface="Arial" pitchFamily="34" charset="0"/>
              </a:rPr>
              <a:t> </a:t>
            </a:r>
            <a:r>
              <a:rPr lang="en-US" sz="3200" dirty="0" err="1">
                <a:latin typeface="UTM Avo" panose="02040603050506020204" pitchFamily="18" charset="0"/>
                <a:ea typeface="Arial-Rounded" pitchFamily="34" charset="0"/>
                <a:cs typeface="Arial" pitchFamily="34" charset="0"/>
              </a:rPr>
              <a:t>lạ</a:t>
            </a:r>
            <a:endParaRPr lang="en-US" sz="3200" dirty="0">
              <a:latin typeface="UTM Avo" panose="02040603050506020204" pitchFamily="18" charset="0"/>
              <a:ea typeface="Arial-Rounded"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12AD3E-6964-47FE-A68D-71454976BACF}"/>
              </a:ext>
            </a:extLst>
          </p:cNvPr>
          <p:cNvGrpSpPr/>
          <p:nvPr/>
        </p:nvGrpSpPr>
        <p:grpSpPr>
          <a:xfrm>
            <a:off x="0" y="133350"/>
            <a:ext cx="9152902" cy="4876800"/>
            <a:chOff x="0" y="133350"/>
            <a:chExt cx="9152902" cy="4876800"/>
          </a:xfrm>
        </p:grpSpPr>
        <p:pic>
          <p:nvPicPr>
            <p:cNvPr id="1026" name="Picture 2" descr="Hình nền pp dễ thương">
              <a:extLst>
                <a:ext uri="{FF2B5EF4-FFF2-40B4-BE49-F238E27FC236}">
                  <a16:creationId xmlns:a16="http://schemas.microsoft.com/office/drawing/2014/main" id="{7C6C1998-F1A6-413E-90DB-6A5F54C8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2A2063FF-245B-4D1A-AC17-32B75C965989}"/>
              </a:ext>
            </a:extLst>
          </p:cNvPr>
          <p:cNvSpPr txBox="1"/>
          <p:nvPr/>
        </p:nvSpPr>
        <p:spPr>
          <a:xfrm>
            <a:off x="2667000" y="1224340"/>
            <a:ext cx="3810000" cy="1569660"/>
          </a:xfrm>
          <a:prstGeom prst="rect">
            <a:avLst/>
          </a:prstGeom>
          <a:noFill/>
        </p:spPr>
        <p:txBody>
          <a:bodyPr wrap="square" rtlCol="0">
            <a:spAutoFit/>
          </a:bodyPr>
          <a:lstStyle/>
          <a:p>
            <a:pPr marL="0" marR="0" lvl="0" indent="0" algn="l" defTabSz="91318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00B0F0"/>
                </a:solidFill>
                <a:effectLst/>
                <a:uLnTx/>
                <a:uFillTx/>
                <a:latin typeface="UTM Avo" panose="02040603050506020204" pitchFamily="18" charset="0"/>
                <a:ea typeface="+mn-ea"/>
                <a:cs typeface="+mn-cs"/>
              </a:rPr>
              <a:t>TIẾT 4</a:t>
            </a:r>
          </a:p>
        </p:txBody>
      </p:sp>
    </p:spTree>
    <p:extLst>
      <p:ext uri="{BB962C8B-B14F-4D97-AF65-F5344CB8AC3E}">
        <p14:creationId xmlns:p14="http://schemas.microsoft.com/office/powerpoint/2010/main" val="339048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owchart: Document 17">
            <a:extLst>
              <a:ext uri="{FF2B5EF4-FFF2-40B4-BE49-F238E27FC236}">
                <a16:creationId xmlns:a16="http://schemas.microsoft.com/office/drawing/2014/main" id="{BE2EDC19-1F97-47F3-B865-DDAA3D85C342}"/>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UTM Avo" panose="02040603050506020204" pitchFamily="18" charset="0"/>
                <a:ea typeface="Arial-Rounded" pitchFamily="34" charset="0"/>
                <a:cs typeface="Arial" pitchFamily="34" charset="0"/>
              </a:rPr>
              <a:t>Đoạn trên có mấy câu?</a:t>
            </a:r>
          </a:p>
        </p:txBody>
      </p:sp>
      <p:grpSp>
        <p:nvGrpSpPr>
          <p:cNvPr id="2" name="Group 1"/>
          <p:cNvGrpSpPr/>
          <p:nvPr/>
        </p:nvGrpSpPr>
        <p:grpSpPr>
          <a:xfrm>
            <a:off x="117764" y="1353355"/>
            <a:ext cx="8873836" cy="258999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Nghe viết</a:t>
            </a:r>
          </a:p>
        </p:txBody>
      </p:sp>
      <p:sp>
        <p:nvSpPr>
          <p:cNvPr id="6" name="TextBox 5"/>
          <p:cNvSpPr txBox="1"/>
          <p:nvPr/>
        </p:nvSpPr>
        <p:spPr>
          <a:xfrm>
            <a:off x="1075374" y="2078799"/>
            <a:ext cx="8068626" cy="523208"/>
          </a:xfrm>
          <a:prstGeom prst="rect">
            <a:avLst/>
          </a:prstGeom>
          <a:noFill/>
        </p:spPr>
        <p:txBody>
          <a:bodyPr wrap="square" lIns="91428" tIns="45714" rIns="91428" bIns="45714" rtlCol="0">
            <a:spAutoFit/>
          </a:bodyPr>
          <a:lstStyle/>
          <a:p>
            <a:pPr algn="just"/>
            <a:r>
              <a:rPr lang="en-US" sz="2800">
                <a:latin typeface="Arial" pitchFamily="34" charset="0"/>
                <a:ea typeface="Arial-Rounded" pitchFamily="34" charset="0"/>
                <a:cs typeface="Arial" pitchFamily="34" charset="0"/>
              </a:rPr>
              <a:t>Nam bị lạc khi đi chơi công viên. Nhớ lời dặn,</a:t>
            </a:r>
          </a:p>
        </p:txBody>
      </p:sp>
      <p:sp>
        <p:nvSpPr>
          <p:cNvPr id="7" name="TextBox 6"/>
          <p:cNvSpPr txBox="1"/>
          <p:nvPr/>
        </p:nvSpPr>
        <p:spPr>
          <a:xfrm>
            <a:off x="685800" y="2571750"/>
            <a:ext cx="6964916" cy="523208"/>
          </a:xfrm>
          <a:prstGeom prst="rect">
            <a:avLst/>
          </a:prstGeom>
          <a:noFill/>
        </p:spPr>
        <p:txBody>
          <a:bodyPr wrap="square" lIns="91428" tIns="45714" rIns="91428" bIns="45714" rtlCol="0">
            <a:spAutoFit/>
          </a:bodyPr>
          <a:lstStyle/>
          <a:p>
            <a:pPr algn="just"/>
            <a:r>
              <a:rPr lang="en-US" sz="2800">
                <a:latin typeface="Arial" pitchFamily="34" charset="0"/>
                <a:ea typeface="Arial-Rounded" pitchFamily="34" charset="0"/>
                <a:cs typeface="Arial" pitchFamily="34" charset="0"/>
              </a:rPr>
              <a:t>Nam tìm đến điểm hẹn, gặp lại bố và em.</a:t>
            </a: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UTM Avo" panose="02040603050506020204" pitchFamily="18" charset="0"/>
                <a:ea typeface="Arial-Rounded" pitchFamily="34" charset="0"/>
                <a:cs typeface="Arial" pitchFamily="34" charset="0"/>
              </a:rPr>
              <a:t>Khi viết chữ đầu dòng, ta lưu ý gì?</a:t>
            </a:r>
          </a:p>
        </p:txBody>
      </p:sp>
      <p:sp>
        <p:nvSpPr>
          <p:cNvPr id="5" name="Right Arrow 4"/>
          <p:cNvSpPr/>
          <p:nvPr/>
        </p:nvSpPr>
        <p:spPr>
          <a:xfrm>
            <a:off x="685800" y="2264354"/>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UTM Avo" panose="02040603050506020204" pitchFamily="18" charset="0"/>
                <a:ea typeface="Arial-Rounded" pitchFamily="34" charset="0"/>
                <a:cs typeface="Arial" pitchFamily="34" charset="0"/>
              </a:rPr>
              <a:t>Những chữ nào viết hoa? Vì sao?</a:t>
            </a:r>
          </a:p>
        </p:txBody>
      </p:sp>
      <p:cxnSp>
        <p:nvCxnSpPr>
          <p:cNvPr id="9" name="Straight Connector 8"/>
          <p:cNvCxnSpPr/>
          <p:nvPr/>
        </p:nvCxnSpPr>
        <p:spPr>
          <a:xfrm>
            <a:off x="1143000" y="2502105"/>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5995" y="2537368"/>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UTM Avo" panose="02040603050506020204" pitchFamily="18" charset="0"/>
                <a:ea typeface="Arial-Rounded" pitchFamily="34" charset="0"/>
                <a:cs typeface="Arial" pitchFamily="34" charset="0"/>
              </a:rPr>
              <a:t>Kết thúc câu có dấu gì?</a:t>
            </a:r>
          </a:p>
        </p:txBody>
      </p:sp>
      <p:sp>
        <p:nvSpPr>
          <p:cNvPr id="20" name="Oval 19"/>
          <p:cNvSpPr/>
          <p:nvPr/>
        </p:nvSpPr>
        <p:spPr>
          <a:xfrm>
            <a:off x="6201228" y="227795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UTM Avo" panose="02040603050506020204" pitchFamily="18" charset="0"/>
                <a:ea typeface="Arial-Rounded" pitchFamily="34" charset="0"/>
                <a:cs typeface="Arial" pitchFamily="34" charset="0"/>
              </a:rPr>
              <a:t>Em hãy tìm từ dễ viết lẫn trong bài.</a:t>
            </a:r>
          </a:p>
        </p:txBody>
      </p:sp>
      <p:sp>
        <p:nvSpPr>
          <p:cNvPr id="26" name="Oval 25"/>
          <p:cNvSpPr/>
          <p:nvPr/>
        </p:nvSpPr>
        <p:spPr>
          <a:xfrm>
            <a:off x="7239000" y="2779129"/>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771112" y="3007731"/>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9E4E21BD-F745-4AA0-AD93-112FDCCED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5153" y="-51854"/>
            <a:ext cx="1024081" cy="1024081"/>
          </a:xfrm>
          <a:prstGeom prst="rect">
            <a:avLst/>
          </a:prstGeom>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3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par>
                          <p:cTn id="69" fill="hold">
                            <p:stCondLst>
                              <p:cond delay="500"/>
                            </p:stCondLst>
                            <p:childTnLst>
                              <p:par>
                                <p:cTn id="70" presetID="8" presetClass="emph" presetSubtype="0" fill="hold" grpId="1" nodeType="afterEffect">
                                  <p:stCondLst>
                                    <p:cond delay="0"/>
                                  </p:stCondLst>
                                  <p:childTnLst>
                                    <p:animRot by="21600000">
                                      <p:cBhvr>
                                        <p:cTn id="71" dur="2500" fill="hold"/>
                                        <p:tgtEl>
                                          <p:spTgt spid="26"/>
                                        </p:tgtEl>
                                        <p:attrNameLst>
                                          <p:attrName>r</p:attrName>
                                        </p:attrNameLst>
                                      </p:cBhvr>
                                    </p:animRot>
                                  </p:childTnLst>
                                </p:cTn>
                              </p:par>
                              <p:par>
                                <p:cTn id="72" presetID="8" presetClass="emph" presetSubtype="0" fill="hold" grpId="1" nodeType="withEffect">
                                  <p:stCondLst>
                                    <p:cond delay="0"/>
                                  </p:stCondLst>
                                  <p:childTnLst>
                                    <p:animRot by="21600000">
                                      <p:cBhvr>
                                        <p:cTn id="73" dur="2500" fill="hold"/>
                                        <p:tgtEl>
                                          <p:spTgt spid="20"/>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1583</TotalTime>
  <Words>552</Words>
  <Application>Microsoft Office PowerPoint</Application>
  <PresentationFormat>On-screen Show (16:9)</PresentationFormat>
  <Paragraphs>101</Paragraphs>
  <Slides>17</Slides>
  <Notes>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Rounded MT Bold</vt:lpstr>
      <vt:lpstr>Arial-Rounded</vt:lpstr>
      <vt:lpstr>Calibri</vt:lpstr>
      <vt:lpstr>HP001 4 hàng</vt:lpstr>
      <vt:lpstr>HP001 5 hàng</vt:lpstr>
      <vt:lpstr>Times New Roman</vt:lpstr>
      <vt:lpstr>UTM Avo</vt:lpstr>
      <vt:lpstr>Office Theme</vt:lpstr>
      <vt:lpstr>PowerPoint Presentation</vt:lpstr>
      <vt:lpstr>PowerPoint Presentation</vt:lpstr>
      <vt:lpstr>Tìm từ có vần oanh trong bài Nếu không may bị lạc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Hong Nhung Nguyen Thi</cp:lastModifiedBy>
  <cp:revision>238</cp:revision>
  <dcterms:created xsi:type="dcterms:W3CDTF">2020-12-08T15:48:47Z</dcterms:created>
  <dcterms:modified xsi:type="dcterms:W3CDTF">2022-03-14T10:33:34Z</dcterms:modified>
</cp:coreProperties>
</file>