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21" r:id="rId2"/>
    <p:sldId id="291" r:id="rId3"/>
    <p:sldId id="294" r:id="rId4"/>
    <p:sldId id="256" r:id="rId5"/>
    <p:sldId id="273" r:id="rId6"/>
    <p:sldId id="258" r:id="rId7"/>
    <p:sldId id="260" r:id="rId8"/>
    <p:sldId id="277" r:id="rId9"/>
    <p:sldId id="292" r:id="rId10"/>
    <p:sldId id="287" r:id="rId11"/>
    <p:sldId id="280" r:id="rId12"/>
    <p:sldId id="286" r:id="rId13"/>
    <p:sldId id="288" r:id="rId14"/>
    <p:sldId id="261" r:id="rId15"/>
    <p:sldId id="295" r:id="rId16"/>
    <p:sldId id="263" r:id="rId17"/>
    <p:sldId id="262" r:id="rId18"/>
    <p:sldId id="296" r:id="rId19"/>
    <p:sldId id="278" r:id="rId20"/>
    <p:sldId id="267" r:id="rId21"/>
    <p:sldId id="297" r:id="rId22"/>
    <p:sldId id="298" r:id="rId23"/>
    <p:sldId id="282" r:id="rId24"/>
    <p:sldId id="299" r:id="rId25"/>
    <p:sldId id="289" r:id="rId26"/>
    <p:sldId id="300" r:id="rId27"/>
    <p:sldId id="293" r:id="rId28"/>
    <p:sldId id="301" r:id="rId29"/>
    <p:sldId id="270" r:id="rId30"/>
    <p:sldId id="302" r:id="rId31"/>
    <p:sldId id="269" r:id="rId32"/>
    <p:sldId id="271" r:id="rId33"/>
  </p:sldIdLst>
  <p:sldSz cx="9144000" cy="5143500" type="screen16x9"/>
  <p:notesSz cx="6858000" cy="9144000"/>
  <p:custDataLst>
    <p:tags r:id="rId35"/>
  </p:custDataLst>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93772" autoAdjust="0"/>
  </p:normalViewPr>
  <p:slideViewPr>
    <p:cSldViewPr>
      <p:cViewPr varScale="1">
        <p:scale>
          <a:sx n="78" d="100"/>
          <a:sy n="78" d="100"/>
        </p:scale>
        <p:origin x="964" y="48"/>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978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16559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596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a:t>
            </a:r>
            <a:r>
              <a:rPr lang="en-US" baseline="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273495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a:t>
            </a:r>
            <a:r>
              <a:rPr lang="en-US" baseline="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309519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a:t>
            </a:r>
            <a:r>
              <a:rPr lang="en-US" baseline="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165222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a:t>
            </a:r>
            <a:r>
              <a:rPr lang="en-US" baseline="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282508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29</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9786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14608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26096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2960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11140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3041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3000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8941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259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70047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3076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797125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65400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365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24149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14217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81131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58530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8473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33921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5109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9227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3135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907354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9612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 id="2147483681" r:id="rId4"/>
    <p:sldLayoutId id="2147483679" r:id="rId5"/>
    <p:sldLayoutId id="2147483676" r:id="rId6"/>
    <p:sldLayoutId id="2147483674" r:id="rId7"/>
    <p:sldLayoutId id="2147483663" r:id="rId8"/>
    <p:sldLayoutId id="2147483651" r:id="rId9"/>
    <p:sldLayoutId id="2147483652" r:id="rId10"/>
    <p:sldLayoutId id="2147483653" r:id="rId11"/>
    <p:sldLayoutId id="2147483654" r:id="rId12"/>
    <p:sldLayoutId id="2147483684" r:id="rId13"/>
    <p:sldLayoutId id="2147483683" r:id="rId14"/>
    <p:sldLayoutId id="2147483682" r:id="rId15"/>
    <p:sldLayoutId id="2147483680" r:id="rId16"/>
    <p:sldLayoutId id="2147483678" r:id="rId17"/>
    <p:sldLayoutId id="2147483677" r:id="rId18"/>
    <p:sldLayoutId id="2147483675"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2" r:id="rId30"/>
    <p:sldLayoutId id="2147483661" r:id="rId31"/>
    <p:sldLayoutId id="2147483660" r:id="rId32"/>
    <p:sldLayoutId id="2147483655" r:id="rId33"/>
    <p:sldLayoutId id="2147483656" r:id="rId34"/>
    <p:sldLayoutId id="2147483657" r:id="rId35"/>
    <p:sldLayoutId id="2147483658" r:id="rId36"/>
    <p:sldLayoutId id="2147483659" r:id="rId37"/>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0" y="3333820"/>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93395" y="2015481"/>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72118" y="1511611"/>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defRPr/>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094512">
              <a:lnSpc>
                <a:spcPct val="150000"/>
              </a:lnSpc>
              <a:defRPr/>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3" name="圆角矩形 1"/>
          <p:cNvSpPr/>
          <p:nvPr/>
        </p:nvSpPr>
        <p:spPr>
          <a:xfrm>
            <a:off x="1884210" y="2165764"/>
            <a:ext cx="5525893" cy="108924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86" tIns="54743" rIns="109486" bIns="54743" anchor="ctr"/>
          <a:lstStyle/>
          <a:p>
            <a:pPr algn="ctr" defTabSz="1459538">
              <a:defRPr/>
            </a:pPr>
            <a:r>
              <a:rPr lang="en-US" altLang="zh-CN" sz="2800" b="1" dirty="0">
                <a:solidFill>
                  <a:srgbClr val="FF0000"/>
                </a:solidFill>
                <a:latin typeface="Times New Roman" panose="02020603050405020304" pitchFamily="18" charset="0"/>
                <a:cs typeface="Times New Roman" panose="02020603050405020304" pitchFamily="18" charset="0"/>
              </a:rPr>
              <a:t>TIẾNG VIỆT</a:t>
            </a:r>
          </a:p>
          <a:p>
            <a:pPr algn="ctr" defTabSz="1459538">
              <a:defRPr/>
            </a:pPr>
            <a:r>
              <a:rPr lang="en-US" altLang="zh-CN" sz="2800" b="1" dirty="0">
                <a:solidFill>
                  <a:srgbClr val="FF0000"/>
                </a:solidFill>
                <a:latin typeface="Times New Roman" panose="02020603050405020304" pitchFamily="18" charset="0"/>
                <a:cs typeface="Times New Roman" panose="02020603050405020304" pitchFamily="18" charset="0"/>
              </a:rPr>
              <a:t>TUẦN: 26</a:t>
            </a:r>
          </a:p>
          <a:p>
            <a:pPr algn="ctr" defTabSz="1459538">
              <a:defRPr/>
            </a:pPr>
            <a:r>
              <a:rPr lang="en-US" altLang="zh-CN" sz="3200" b="1" dirty="0" err="1">
                <a:solidFill>
                  <a:srgbClr val="FF0000"/>
                </a:solidFill>
                <a:latin typeface="Times New Roman" panose="02020603050405020304" pitchFamily="18" charset="0"/>
                <a:cs typeface="Times New Roman" panose="02020603050405020304" pitchFamily="18" charset="0"/>
              </a:rPr>
              <a:t>Bài</a:t>
            </a:r>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err="1">
                <a:solidFill>
                  <a:srgbClr val="FF0000"/>
                </a:solidFill>
                <a:latin typeface="Times New Roman" panose="02020603050405020304" pitchFamily="18" charset="0"/>
                <a:cs typeface="Times New Roman" panose="02020603050405020304" pitchFamily="18" charset="0"/>
              </a:rPr>
              <a:t>Nếu</a:t>
            </a:r>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err="1">
                <a:solidFill>
                  <a:srgbClr val="FF0000"/>
                </a:solidFill>
                <a:latin typeface="Times New Roman" panose="02020603050405020304" pitchFamily="18" charset="0"/>
                <a:cs typeface="Times New Roman" panose="02020603050405020304" pitchFamily="18" charset="0"/>
              </a:rPr>
              <a:t>không</a:t>
            </a:r>
            <a:r>
              <a:rPr lang="en-US" altLang="zh-CN" sz="3200" b="1" dirty="0">
                <a:solidFill>
                  <a:srgbClr val="FF0000"/>
                </a:solidFill>
                <a:latin typeface="Times New Roman" panose="02020603050405020304" pitchFamily="18" charset="0"/>
                <a:cs typeface="Times New Roman" panose="02020603050405020304" pitchFamily="18" charset="0"/>
              </a:rPr>
              <a:t> may </a:t>
            </a:r>
            <a:r>
              <a:rPr lang="en-US" altLang="zh-CN" sz="3200" b="1" dirty="0" err="1">
                <a:solidFill>
                  <a:srgbClr val="FF0000"/>
                </a:solidFill>
                <a:latin typeface="Times New Roman" panose="02020603050405020304" pitchFamily="18" charset="0"/>
                <a:cs typeface="Times New Roman" panose="02020603050405020304" pitchFamily="18" charset="0"/>
              </a:rPr>
              <a:t>bị</a:t>
            </a:r>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err="1">
                <a:solidFill>
                  <a:srgbClr val="FF0000"/>
                </a:solidFill>
                <a:latin typeface="Times New Roman" panose="02020603050405020304" pitchFamily="18" charset="0"/>
                <a:cs typeface="Times New Roman" panose="02020603050405020304" pitchFamily="18" charset="0"/>
              </a:rPr>
              <a:t>lạc</a:t>
            </a:r>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err="1">
                <a:solidFill>
                  <a:srgbClr val="FF0000"/>
                </a:solidFill>
                <a:latin typeface="Times New Roman" panose="02020603050405020304" pitchFamily="18" charset="0"/>
                <a:cs typeface="Times New Roman" panose="02020603050405020304" pitchFamily="18" charset="0"/>
              </a:rPr>
              <a:t>Tiết</a:t>
            </a:r>
            <a:r>
              <a:rPr lang="en-US" altLang="zh-CN" sz="3200" b="1" dirty="0">
                <a:solidFill>
                  <a:srgbClr val="FF0000"/>
                </a:solidFill>
                <a:latin typeface="Times New Roman" panose="02020603050405020304" pitchFamily="18" charset="0"/>
                <a:cs typeface="Times New Roman" panose="02020603050405020304" pitchFamily="18" charset="0"/>
              </a:rPr>
              <a:t> 1 + 2)</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240281" y="-38307"/>
            <a:ext cx="5012714" cy="523220"/>
          </a:xfrm>
          <a:prstGeom prst="rect">
            <a:avLst/>
          </a:prstGeom>
          <a:noFill/>
        </p:spPr>
        <p:txBody>
          <a:bodyPr wrap="square" rtlCol="0">
            <a:spAutoFit/>
          </a:bodyPr>
          <a:lstStyle/>
          <a:p>
            <a:pPr algn="ctr" defTabSz="822533">
              <a:defRPr/>
            </a:pPr>
            <a:r>
              <a:rPr lang="en-US" sz="1400" b="1" dirty="0">
                <a:solidFill>
                  <a:prstClr val="black"/>
                </a:solidFill>
                <a:latin typeface="Times New Roman" pitchFamily="18" charset="0"/>
                <a:cs typeface="Times New Roman" pitchFamily="18" charset="0"/>
              </a:rPr>
              <a:t>PHÒNG GD &amp; ĐT QUẬN LONG BIÊN</a:t>
            </a:r>
          </a:p>
          <a:p>
            <a:pPr algn="ctr" defTabSz="822533">
              <a:defRPr/>
            </a:pPr>
            <a:r>
              <a:rPr lang="en-US" sz="1400" b="1" dirty="0">
                <a:solidFill>
                  <a:prstClr val="black"/>
                </a:solidFill>
                <a:latin typeface="Times New Roman" pitchFamily="18" charset="0"/>
                <a:cs typeface="Times New Roman" pitchFamily="18" charset="0"/>
              </a:rPr>
              <a:t>TRƯỜNG TIỂU HỌC PHÚC LỢI</a:t>
            </a:r>
            <a:endParaRPr lang="vi-VN" sz="1600" b="1" dirty="0">
              <a:solidFill>
                <a:prstClr val="black"/>
              </a:solidFill>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93D38B2B-FBF7-4B12-992B-0947FCAF78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9045"/>
            <a:ext cx="1143000" cy="1143000"/>
          </a:xfrm>
          <a:prstGeom prst="rect">
            <a:avLst/>
          </a:prstGeom>
        </p:spPr>
      </p:pic>
    </p:spTree>
    <p:extLst>
      <p:ext uri="{BB962C8B-B14F-4D97-AF65-F5344CB8AC3E}">
        <p14:creationId xmlns:p14="http://schemas.microsoft.com/office/powerpoint/2010/main" val="4274202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D7C6AC-891D-42D0-BE4E-5426E639AB47}"/>
              </a:ext>
            </a:extLst>
          </p:cNvPr>
          <p:cNvPicPr>
            <a:picLocks noChangeAspect="1"/>
          </p:cNvPicPr>
          <p:nvPr/>
        </p:nvPicPr>
        <p:blipFill rotWithShape="1">
          <a:blip r:embed="rId2">
            <a:extLst>
              <a:ext uri="{28A0092B-C50C-407E-A947-70E740481C1C}">
                <a14:useLocalDpi xmlns:a14="http://schemas.microsoft.com/office/drawing/2010/main" val="0"/>
              </a:ext>
            </a:extLst>
          </a:blip>
          <a:srcRect b="35680"/>
          <a:stretch/>
        </p:blipFill>
        <p:spPr>
          <a:xfrm>
            <a:off x="4629150" y="228600"/>
            <a:ext cx="3981692" cy="4543644"/>
          </a:xfrm>
          <a:prstGeom prst="rect">
            <a:avLst/>
          </a:prstGeom>
        </p:spPr>
      </p:pic>
      <p:sp>
        <p:nvSpPr>
          <p:cNvPr id="4" name="TextBox 3">
            <a:extLst>
              <a:ext uri="{FF2B5EF4-FFF2-40B4-BE49-F238E27FC236}">
                <a16:creationId xmlns:a16="http://schemas.microsoft.com/office/drawing/2014/main" id="{3A80A5FD-19C8-4BD2-B4C5-40003D85665A}"/>
              </a:ext>
            </a:extLst>
          </p:cNvPr>
          <p:cNvSpPr txBox="1"/>
          <p:nvPr/>
        </p:nvSpPr>
        <p:spPr>
          <a:xfrm>
            <a:off x="171450" y="1143000"/>
            <a:ext cx="4570553" cy="1754326"/>
          </a:xfrm>
          <a:prstGeom prst="rect">
            <a:avLst/>
          </a:prstGeom>
          <a:noFill/>
        </p:spPr>
        <p:txBody>
          <a:bodyPr wrap="square">
            <a:spAutoFit/>
          </a:bodyPr>
          <a:lstStyle/>
          <a:p>
            <a:r>
              <a:rPr lang="en-US" sz="36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36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quay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phía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sau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2744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00450" y="22009"/>
            <a:ext cx="2866674" cy="484722"/>
          </a:xfrm>
          <a:prstGeom prst="rect">
            <a:avLst/>
          </a:prstGeom>
          <a:solidFill>
            <a:schemeClr val="accent1"/>
          </a:solidFill>
        </p:spPr>
        <p:txBody>
          <a:bodyPr wrap="square" lIns="68552" tIns="34277" rIns="68552" bIns="34277" rtlCol="0">
            <a:spAutoFit/>
          </a:bodyPr>
          <a:lstStyle/>
          <a:p>
            <a:pPr algn="ctr"/>
            <a:r>
              <a:rPr lang="en-US" sz="2700" b="1" dirty="0">
                <a:latin typeface="Arial-Rounded" pitchFamily="34" charset="0"/>
                <a:ea typeface="Arial-Rounded" pitchFamily="34" charset="0"/>
                <a:cs typeface="Arial-Rounded" pitchFamily="34" charset="0"/>
              </a:rPr>
              <a:t>Giải nghĩa của từ</a:t>
            </a:r>
          </a:p>
        </p:txBody>
      </p:sp>
      <p:sp>
        <p:nvSpPr>
          <p:cNvPr id="9" name="Rectangle 8"/>
          <p:cNvSpPr/>
          <p:nvPr/>
        </p:nvSpPr>
        <p:spPr>
          <a:xfrm>
            <a:off x="588139" y="625657"/>
            <a:ext cx="8515350" cy="507831"/>
          </a:xfrm>
          <a:prstGeom prst="rect">
            <a:avLst/>
          </a:prstGeom>
        </p:spPr>
        <p:txBody>
          <a:bodyPr wrap="square">
            <a:spAutoFit/>
          </a:bodyPr>
          <a:lstStyle/>
          <a:p>
            <a:r>
              <a:rPr lang="en-US" sz="27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 như </a:t>
            </a:r>
            <a:r>
              <a:rPr lang="en-US" sz="27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2700" i="1" dirty="0">
                <a:latin typeface="Arial-Rounded" panose="020B0500000000000000" pitchFamily="34" charset="0"/>
                <a:ea typeface="Arial-Rounded" panose="020B0500000000000000" pitchFamily="34" charset="0"/>
                <a:cs typeface="Arial-Rounded" panose="020B0500000000000000" pitchFamily="34" charset="0"/>
              </a:rPr>
              <a:t>:  </a:t>
            </a:r>
            <a:r>
              <a:rPr lang="en-US" sz="2700" dirty="0">
                <a:latin typeface="Arial-Rounded" panose="020B0500000000000000" pitchFamily="34" charset="0"/>
                <a:ea typeface="Arial-Rounded" panose="020B0500000000000000" pitchFamily="34" charset="0"/>
                <a:cs typeface="Arial-Rounded" panose="020B0500000000000000" pitchFamily="34" charset="0"/>
              </a:rPr>
              <a:t> rất nhiều người. </a:t>
            </a:r>
          </a:p>
        </p:txBody>
      </p:sp>
      <p:pic>
        <p:nvPicPr>
          <p:cNvPr id="3" name="Picture 2">
            <a:extLst>
              <a:ext uri="{FF2B5EF4-FFF2-40B4-BE49-F238E27FC236}">
                <a16:creationId xmlns:a16="http://schemas.microsoft.com/office/drawing/2014/main" id="{CE0CDAFA-DECD-449E-B6E7-EF6D7B792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0" y="1264001"/>
            <a:ext cx="4429125" cy="2950369"/>
          </a:xfrm>
          <a:prstGeom prst="rect">
            <a:avLst/>
          </a:prstGeom>
        </p:spPr>
      </p:pic>
      <p:pic>
        <p:nvPicPr>
          <p:cNvPr id="5" name="Picture 4">
            <a:extLst>
              <a:ext uri="{FF2B5EF4-FFF2-40B4-BE49-F238E27FC236}">
                <a16:creationId xmlns:a16="http://schemas.microsoft.com/office/drawing/2014/main" id="{0784B30E-4F43-4576-B64B-AAC9A9D1A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381" y="1266893"/>
            <a:ext cx="4671470" cy="2950370"/>
          </a:xfrm>
          <a:prstGeom prst="rect">
            <a:avLst/>
          </a:prstGeom>
        </p:spPr>
      </p:pic>
    </p:spTree>
    <p:extLst>
      <p:ext uri="{BB962C8B-B14F-4D97-AF65-F5344CB8AC3E}">
        <p14:creationId xmlns:p14="http://schemas.microsoft.com/office/powerpoint/2010/main" val="10736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2967C5-40B1-4C81-97AC-57C244A53B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992" y="1085850"/>
            <a:ext cx="6602016" cy="40373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CD0494-2A3A-4505-918F-A21E742D96BF}"/>
              </a:ext>
            </a:extLst>
          </p:cNvPr>
          <p:cNvSpPr txBox="1"/>
          <p:nvPr/>
        </p:nvSpPr>
        <p:spPr>
          <a:xfrm>
            <a:off x="457200" y="114300"/>
            <a:ext cx="8343900" cy="830997"/>
          </a:xfrm>
          <a:prstGeom prst="rect">
            <a:avLst/>
          </a:prstGeom>
          <a:noFill/>
        </p:spPr>
        <p:txBody>
          <a:bodyPr wrap="square">
            <a:spAutoFit/>
          </a:bodyPr>
          <a:lstStyle/>
          <a:p>
            <a:r>
              <a:rPr lang="en-US"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mê</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1399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5AF23-7E03-42E5-A2E0-395305FE5A1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80" b="89840" l="3500" r="98167">
                        <a14:foregroundMark x1="52750" y1="82536" x2="52750" y2="82536"/>
                        <a14:foregroundMark x1="89917" y1="52981" x2="89917" y2="52981"/>
                        <a14:foregroundMark x1="92083" y1="52477" x2="92083" y2="52477"/>
                        <a14:foregroundMark x1="90750" y1="54492" x2="90750" y2="54492"/>
                      </a14:backgroundRemoval>
                    </a14:imgEffect>
                  </a14:imgLayer>
                </a14:imgProps>
              </a:ext>
              <a:ext uri="{28A0092B-C50C-407E-A947-70E740481C1C}">
                <a14:useLocalDpi xmlns:a14="http://schemas.microsoft.com/office/drawing/2010/main" val="0"/>
              </a:ext>
            </a:extLst>
          </a:blip>
          <a:stretch>
            <a:fillRect/>
          </a:stretch>
        </p:blipFill>
        <p:spPr>
          <a:xfrm rot="1554542">
            <a:off x="5543550" y="1877993"/>
            <a:ext cx="3307677" cy="3282869"/>
          </a:xfrm>
          <a:prstGeom prst="rect">
            <a:avLst/>
          </a:prstGeom>
        </p:spPr>
      </p:pic>
      <p:sp>
        <p:nvSpPr>
          <p:cNvPr id="5" name="TextBox 4">
            <a:extLst>
              <a:ext uri="{FF2B5EF4-FFF2-40B4-BE49-F238E27FC236}">
                <a16:creationId xmlns:a16="http://schemas.microsoft.com/office/drawing/2014/main" id="{5FDB34E0-5F4F-42BF-A3FB-673FB720DCC9}"/>
              </a:ext>
            </a:extLst>
          </p:cNvPr>
          <p:cNvSpPr txBox="1"/>
          <p:nvPr/>
        </p:nvSpPr>
        <p:spPr>
          <a:xfrm>
            <a:off x="4743450" y="514350"/>
            <a:ext cx="3657600" cy="1107996"/>
          </a:xfrm>
          <a:prstGeom prst="rect">
            <a:avLst/>
          </a:prstGeom>
          <a:noFill/>
        </p:spPr>
        <p:txBody>
          <a:bodyPr wrap="square">
            <a:spAutoFit/>
          </a:bodyPr>
          <a:lstStyle/>
          <a:p>
            <a:r>
              <a:rPr lang="en-US" sz="33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suýt</a:t>
            </a:r>
            <a:r>
              <a:rPr lang="en-US" sz="33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3300" b="1" i="1" dirty="0" err="1">
                <a:latin typeface="Arial-Rounded" panose="020B0500000000000000" pitchFamily="34" charset="0"/>
                <a:ea typeface="Arial-Rounded" panose="020B0500000000000000" pitchFamily="34" charset="0"/>
                <a:cs typeface="Arial-Rounded" panose="020B0500000000000000" pitchFamily="34" charset="0"/>
              </a:rPr>
              <a:t>Gần</a:t>
            </a:r>
            <a:r>
              <a:rPr lang="en-US" sz="3300" b="1" i="1" dirty="0">
                <a:latin typeface="Arial-Rounded" panose="020B0500000000000000" pitchFamily="34" charset="0"/>
                <a:ea typeface="Arial-Rounded" panose="020B0500000000000000" pitchFamily="34" charset="0"/>
                <a:cs typeface="Arial-Rounded" panose="020B0500000000000000" pitchFamily="34" charset="0"/>
              </a:rPr>
              <a:t> </a:t>
            </a:r>
            <a:r>
              <a:rPr lang="en-US" sz="3300" b="1" i="1" dirty="0" err="1">
                <a:latin typeface="Arial-Rounded" panose="020B0500000000000000" pitchFamily="34" charset="0"/>
                <a:ea typeface="Arial-Rounded" panose="020B0500000000000000" pitchFamily="34" charset="0"/>
                <a:cs typeface="Arial-Rounded" panose="020B0500000000000000" pitchFamily="34" charset="0"/>
              </a:rPr>
              <a:t>xảy</a:t>
            </a:r>
            <a:r>
              <a:rPr lang="en-US" sz="3300" b="1" i="1" dirty="0">
                <a:latin typeface="Arial-Rounded" panose="020B0500000000000000" pitchFamily="34" charset="0"/>
                <a:ea typeface="Arial-Rounded" panose="020B0500000000000000" pitchFamily="34" charset="0"/>
                <a:cs typeface="Arial-Rounded" panose="020B0500000000000000" pitchFamily="34" charset="0"/>
              </a:rPr>
              <a:t> </a:t>
            </a:r>
            <a:r>
              <a:rPr lang="en-US" sz="3300" b="1" i="1" dirty="0" err="1">
                <a:latin typeface="Arial-Rounded" panose="020B0500000000000000" pitchFamily="34" charset="0"/>
                <a:ea typeface="Arial-Rounded" panose="020B0500000000000000" pitchFamily="34" charset="0"/>
                <a:cs typeface="Arial-Rounded" panose="020B0500000000000000" pitchFamily="34" charset="0"/>
              </a:rPr>
              <a:t>ra</a:t>
            </a:r>
            <a:r>
              <a:rPr lang="en-US" sz="3300" b="1" i="1" dirty="0">
                <a:latin typeface="Arial-Rounded" panose="020B0500000000000000" pitchFamily="34" charset="0"/>
                <a:ea typeface="Arial-Rounded" panose="020B0500000000000000" pitchFamily="34" charset="0"/>
                <a:cs typeface="Arial-Rounded" panose="020B0500000000000000" pitchFamily="34" charset="0"/>
              </a:rPr>
              <a:t> </a:t>
            </a:r>
            <a:r>
              <a:rPr lang="en-US" sz="3300" b="1" i="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300" b="1" i="1" dirty="0">
                <a:latin typeface="Arial-Rounded" panose="020B0500000000000000" pitchFamily="34" charset="0"/>
                <a:ea typeface="Arial-Rounded" panose="020B0500000000000000" pitchFamily="34" charset="0"/>
                <a:cs typeface="Arial-Rounded" panose="020B0500000000000000" pitchFamily="34" charset="0"/>
              </a:rPr>
              <a:t> </a:t>
            </a:r>
            <a:r>
              <a:rPr lang="en-US" sz="3300" b="1" i="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300" b="1" i="1" dirty="0">
                <a:latin typeface="Arial-Rounded" panose="020B0500000000000000" pitchFamily="34" charset="0"/>
                <a:ea typeface="Arial-Rounded" panose="020B0500000000000000" pitchFamily="34" charset="0"/>
                <a:cs typeface="Arial-Rounded" panose="020B0500000000000000" pitchFamily="34" charset="0"/>
              </a:rPr>
              <a:t> </a:t>
            </a:r>
            <a:r>
              <a:rPr lang="en-US" sz="3300" b="1" i="1" dirty="0" err="1">
                <a:latin typeface="Arial-Rounded" panose="020B0500000000000000" pitchFamily="34" charset="0"/>
                <a:ea typeface="Arial-Rounded" panose="020B0500000000000000" pitchFamily="34" charset="0"/>
                <a:cs typeface="Arial-Rounded" panose="020B0500000000000000" pitchFamily="34" charset="0"/>
              </a:rPr>
              <a:t>gì</a:t>
            </a:r>
            <a:r>
              <a:rPr lang="en-US" sz="3300" b="1" i="1" dirty="0">
                <a:latin typeface="Arial-Rounded" panose="020B0500000000000000" pitchFamily="34" charset="0"/>
                <a:ea typeface="Arial-Rounded" panose="020B0500000000000000" pitchFamily="34" charset="0"/>
                <a:cs typeface="Arial-Rounded" panose="020B0500000000000000" pitchFamily="34" charset="0"/>
              </a:rPr>
              <a:t> </a:t>
            </a:r>
            <a:r>
              <a:rPr lang="en-US" sz="3300" b="1" i="1" dirty="0" err="1">
                <a:latin typeface="Arial-Rounded" panose="020B0500000000000000" pitchFamily="34" charset="0"/>
                <a:ea typeface="Arial-Rounded" panose="020B0500000000000000" pitchFamily="34" charset="0"/>
                <a:cs typeface="Arial-Rounded" panose="020B0500000000000000" pitchFamily="34" charset="0"/>
              </a:rPr>
              <a:t>đó</a:t>
            </a:r>
            <a:endParaRPr lang="en-US" sz="3300" dirty="0"/>
          </a:p>
        </p:txBody>
      </p:sp>
    </p:spTree>
    <p:extLst>
      <p:ext uri="{BB962C8B-B14F-4D97-AF65-F5344CB8AC3E}">
        <p14:creationId xmlns:p14="http://schemas.microsoft.com/office/powerpoint/2010/main" val="3142101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9" name="TextBox 8"/>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Tree>
    <p:extLst>
      <p:ext uri="{BB962C8B-B14F-4D97-AF65-F5344CB8AC3E}">
        <p14:creationId xmlns:p14="http://schemas.microsoft.com/office/powerpoint/2010/main" val="299078902"/>
      </p:ext>
    </p:extLst>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534326"/>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9" name="TextBox 8"/>
          <p:cNvSpPr txBox="1"/>
          <p:nvPr/>
        </p:nvSpPr>
        <p:spPr>
          <a:xfrm>
            <a:off x="71910" y="516876"/>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10" name="Lưu đồ: Đường kết nối 8">
            <a:extLst>
              <a:ext uri="{FF2B5EF4-FFF2-40B4-BE49-F238E27FC236}">
                <a16:creationId xmlns:a16="http://schemas.microsoft.com/office/drawing/2014/main" id="{AD1B23F2-CA6F-47C8-BE0C-98587F16D98B}"/>
              </a:ext>
            </a:extLst>
          </p:cNvPr>
          <p:cNvSpPr/>
          <p:nvPr/>
        </p:nvSpPr>
        <p:spPr>
          <a:xfrm>
            <a:off x="838200" y="366712"/>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1" name="Lưu đồ: Đường kết nối 8">
            <a:extLst>
              <a:ext uri="{FF2B5EF4-FFF2-40B4-BE49-F238E27FC236}">
                <a16:creationId xmlns:a16="http://schemas.microsoft.com/office/drawing/2014/main" id="{D4E25513-5CD0-41E0-A5D4-3B8AC582AF34}"/>
              </a:ext>
            </a:extLst>
          </p:cNvPr>
          <p:cNvSpPr/>
          <p:nvPr/>
        </p:nvSpPr>
        <p:spPr>
          <a:xfrm>
            <a:off x="7969176" y="366712"/>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Lưu đồ: Đường kết nối 8">
            <a:extLst>
              <a:ext uri="{FF2B5EF4-FFF2-40B4-BE49-F238E27FC236}">
                <a16:creationId xmlns:a16="http://schemas.microsoft.com/office/drawing/2014/main" id="{8A210C8D-9595-48D7-A8F6-785464D3AF2D}"/>
              </a:ext>
            </a:extLst>
          </p:cNvPr>
          <p:cNvSpPr/>
          <p:nvPr/>
        </p:nvSpPr>
        <p:spPr>
          <a:xfrm>
            <a:off x="2590800" y="81915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3" name="Lưu đồ: Đường kết nối 8">
            <a:extLst>
              <a:ext uri="{FF2B5EF4-FFF2-40B4-BE49-F238E27FC236}">
                <a16:creationId xmlns:a16="http://schemas.microsoft.com/office/drawing/2014/main" id="{80727A96-6954-409E-BC1A-C248398D6B01}"/>
              </a:ext>
            </a:extLst>
          </p:cNvPr>
          <p:cNvSpPr/>
          <p:nvPr/>
        </p:nvSpPr>
        <p:spPr>
          <a:xfrm>
            <a:off x="841193" y="1177102"/>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4" name="Lưu đồ: Đường kết nối 8">
            <a:extLst>
              <a:ext uri="{FF2B5EF4-FFF2-40B4-BE49-F238E27FC236}">
                <a16:creationId xmlns:a16="http://schemas.microsoft.com/office/drawing/2014/main" id="{2260BC6F-166A-46ED-8CCE-EC4C5E6E1FC1}"/>
              </a:ext>
            </a:extLst>
          </p:cNvPr>
          <p:cNvSpPr/>
          <p:nvPr/>
        </p:nvSpPr>
        <p:spPr>
          <a:xfrm>
            <a:off x="7543800" y="116901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5" name="Lưu đồ: Đường kết nối 8">
            <a:extLst>
              <a:ext uri="{FF2B5EF4-FFF2-40B4-BE49-F238E27FC236}">
                <a16:creationId xmlns:a16="http://schemas.microsoft.com/office/drawing/2014/main" id="{C852A124-FB05-4853-B5E3-B098C55C27AD}"/>
              </a:ext>
            </a:extLst>
          </p:cNvPr>
          <p:cNvSpPr/>
          <p:nvPr/>
        </p:nvSpPr>
        <p:spPr>
          <a:xfrm>
            <a:off x="838200" y="196215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6" name="Lưu đồ: Đường kết nối 8">
            <a:extLst>
              <a:ext uri="{FF2B5EF4-FFF2-40B4-BE49-F238E27FC236}">
                <a16:creationId xmlns:a16="http://schemas.microsoft.com/office/drawing/2014/main" id="{6E1218F1-D59B-40B9-83C6-FAC8ED1877F9}"/>
              </a:ext>
            </a:extLst>
          </p:cNvPr>
          <p:cNvSpPr/>
          <p:nvPr/>
        </p:nvSpPr>
        <p:spPr>
          <a:xfrm>
            <a:off x="3657600" y="1885950"/>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7" name="Lưu đồ: Đường kết nối 8">
            <a:extLst>
              <a:ext uri="{FF2B5EF4-FFF2-40B4-BE49-F238E27FC236}">
                <a16:creationId xmlns:a16="http://schemas.microsoft.com/office/drawing/2014/main" id="{2C8A2DDF-898F-4658-AC88-B0C5B47958EC}"/>
              </a:ext>
            </a:extLst>
          </p:cNvPr>
          <p:cNvSpPr/>
          <p:nvPr/>
        </p:nvSpPr>
        <p:spPr>
          <a:xfrm>
            <a:off x="1353113" y="232586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8</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8" name="Lưu đồ: Đường kết nối 8">
            <a:extLst>
              <a:ext uri="{FF2B5EF4-FFF2-40B4-BE49-F238E27FC236}">
                <a16:creationId xmlns:a16="http://schemas.microsoft.com/office/drawing/2014/main" id="{6262E013-2FC5-42A5-8EE6-93C5ECF11655}"/>
              </a:ext>
            </a:extLst>
          </p:cNvPr>
          <p:cNvSpPr/>
          <p:nvPr/>
        </p:nvSpPr>
        <p:spPr>
          <a:xfrm>
            <a:off x="7491482" y="231302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9</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9" name="Lưu đồ: Đường kết nối 8">
            <a:extLst>
              <a:ext uri="{FF2B5EF4-FFF2-40B4-BE49-F238E27FC236}">
                <a16:creationId xmlns:a16="http://schemas.microsoft.com/office/drawing/2014/main" id="{E516E1A4-D3C6-443D-B56E-5D275A9DC51D}"/>
              </a:ext>
            </a:extLst>
          </p:cNvPr>
          <p:cNvSpPr/>
          <p:nvPr/>
        </p:nvSpPr>
        <p:spPr>
          <a:xfrm>
            <a:off x="4506971" y="2663898"/>
            <a:ext cx="9144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10</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0" name="Lưu đồ: Đường kết nối 8">
            <a:extLst>
              <a:ext uri="{FF2B5EF4-FFF2-40B4-BE49-F238E27FC236}">
                <a16:creationId xmlns:a16="http://schemas.microsoft.com/office/drawing/2014/main" id="{A91BD72C-85CC-4624-ACE1-FEEB86887FD8}"/>
              </a:ext>
            </a:extLst>
          </p:cNvPr>
          <p:cNvSpPr/>
          <p:nvPr/>
        </p:nvSpPr>
        <p:spPr>
          <a:xfrm>
            <a:off x="-304800" y="3014772"/>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1" name="Lưu đồ: Đường kết nối 8">
            <a:extLst>
              <a:ext uri="{FF2B5EF4-FFF2-40B4-BE49-F238E27FC236}">
                <a16:creationId xmlns:a16="http://schemas.microsoft.com/office/drawing/2014/main" id="{82033240-1E63-43D0-86B0-5979549558FA}"/>
              </a:ext>
            </a:extLst>
          </p:cNvPr>
          <p:cNvSpPr/>
          <p:nvPr/>
        </p:nvSpPr>
        <p:spPr>
          <a:xfrm>
            <a:off x="6096000" y="3014772"/>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2" name="Lưu đồ: Đường kết nối 8">
            <a:extLst>
              <a:ext uri="{FF2B5EF4-FFF2-40B4-BE49-F238E27FC236}">
                <a16:creationId xmlns:a16="http://schemas.microsoft.com/office/drawing/2014/main" id="{FB9369C7-9E4B-4AA9-BD7F-2980C8537757}"/>
              </a:ext>
            </a:extLst>
          </p:cNvPr>
          <p:cNvSpPr/>
          <p:nvPr/>
        </p:nvSpPr>
        <p:spPr>
          <a:xfrm>
            <a:off x="5297586" y="3337161"/>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23" name="Lưu đồ: Đường kết nối 8">
            <a:extLst>
              <a:ext uri="{FF2B5EF4-FFF2-40B4-BE49-F238E27FC236}">
                <a16:creationId xmlns:a16="http://schemas.microsoft.com/office/drawing/2014/main" id="{39E52134-5305-4C7A-8059-33BA8DF144DE}"/>
              </a:ext>
            </a:extLst>
          </p:cNvPr>
          <p:cNvSpPr/>
          <p:nvPr/>
        </p:nvSpPr>
        <p:spPr>
          <a:xfrm>
            <a:off x="7765802" y="3350117"/>
            <a:ext cx="83820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14</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264660"/>
      </p:ext>
    </p:extLst>
  </p:cSld>
  <p:clrMapOvr>
    <a:masterClrMapping/>
  </p:clrMapOvr>
  <mc:AlternateContent xmlns:mc="http://schemas.openxmlformats.org/markup-compatibility/2006" xmlns:p14="http://schemas.microsoft.com/office/powerpoint/2010/main">
    <mc:Choice Requires="p14">
      <p:transition spd="slow" p14:dur="2000" advTm="66883"/>
    </mc:Choice>
    <mc:Fallback xmlns="">
      <p:transition spd="slow" advTm="668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ircle(in)">
                                      <p:cBhvr>
                                        <p:cTn id="40" dur="2000"/>
                                        <p:tgtEl>
                                          <p:spTgt spid="21"/>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2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000" fill="hold"/>
                                        <p:tgtEl>
                                          <p:spTgt spid="7"/>
                                        </p:tgtEl>
                                        <p:attrNameLst>
                                          <p:attrName>ppt_x</p:attrName>
                                        </p:attrNameLst>
                                      </p:cBhvr>
                                      <p:tavLst>
                                        <p:tav tm="0">
                                          <p:val>
                                            <p:strVal val="1+#ppt_w/2"/>
                                          </p:val>
                                        </p:tav>
                                        <p:tav tm="100000">
                                          <p:val>
                                            <p:strVal val="#ppt_x"/>
                                          </p:val>
                                        </p:tav>
                                      </p:tavLst>
                                    </p:anim>
                                    <p:anim calcmode="lin" valueType="num">
                                      <p:cBhvr additive="base">
                                        <p:cTn id="5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Sáng chủ nhật, bố cho Nam và em đi công viên.</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4290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Nam cứ mải mê xem hết chỗ này đến chỗ khác.</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4635469"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86600" y="318649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600200" y="3678946"/>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447800"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3025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4="http://schemas.microsoft.com/office/powerpoint/2010/main">
    <mc:Choice Requires="p14">
      <p:transition spd="slow" p14:dur="2000" advTm="27827"/>
    </mc:Choice>
    <mc:Fallback xmlns="">
      <p:transition spd="slow" advTm="27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12" name="TextBox 11"/>
          <p:cNvSpPr txBox="1"/>
          <p:nvPr/>
        </p:nvSpPr>
        <p:spPr>
          <a:xfrm>
            <a:off x="0" y="4669062"/>
            <a:ext cx="6096000"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Bài đọc được chia thành mấy đoạn?</a:t>
            </a: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Tree>
    <p:extLst>
      <p:ext uri="{BB962C8B-B14F-4D97-AF65-F5344CB8AC3E}">
        <p14:creationId xmlns:p14="http://schemas.microsoft.com/office/powerpoint/2010/main" val="26165913"/>
      </p:ext>
    </p:extLst>
  </p:cSld>
  <p:clrMapOvr>
    <a:masterClrMapping/>
  </p:clrMapOvr>
  <mc:AlternateContent xmlns:mc="http://schemas.openxmlformats.org/markup-compatibility/2006" xmlns:p14="http://schemas.microsoft.com/office/powerpoint/2010/main">
    <mc:Choice Requires="p14">
      <p:transition spd="slow" p14:dur="2000" advTm="5642"/>
    </mc:Choice>
    <mc:Fallback xmlns="">
      <p:transition spd="slow" advTm="56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8" name="TextBox 7"/>
          <p:cNvSpPr txBox="1"/>
          <p:nvPr/>
        </p:nvSpPr>
        <p:spPr>
          <a:xfrm>
            <a:off x="0" y="4671738"/>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8" y="285750"/>
            <a:ext cx="527050" cy="1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660179" y="157816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826088" y="3847936"/>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Tree>
    <p:extLst>
      <p:ext uri="{BB962C8B-B14F-4D97-AF65-F5344CB8AC3E}">
        <p14:creationId xmlns:p14="http://schemas.microsoft.com/office/powerpoint/2010/main" val="280522467"/>
      </p:ext>
    </p:extLst>
  </p:cSld>
  <p:clrMapOvr>
    <a:masterClrMapping/>
  </p:clrMapOvr>
  <mc:AlternateContent xmlns:mc="http://schemas.openxmlformats.org/markup-compatibility/2006" xmlns:p14="http://schemas.microsoft.com/office/powerpoint/2010/main">
    <mc:Choice Requires="p14">
      <p:transition spd="slow" p14:dur="2000" advTm="22082"/>
    </mc:Choice>
    <mc:Fallback xmlns="">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4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1+#ppt_w/2"/>
                                          </p:val>
                                        </p:tav>
                                        <p:tav tm="100000">
                                          <p:val>
                                            <p:strVal val="#ppt_x"/>
                                          </p:val>
                                        </p:tav>
                                      </p:tavLst>
                                    </p:anim>
                                    <p:anim calcmode="lin" valueType="num">
                                      <p:cBhvr additive="base">
                                        <p:cTn id="3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4539784"/>
            <a:ext cx="6096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Đọc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toàn</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bài</a:t>
            </a:r>
            <a:endParaRPr lang="en-US" sz="3200" dirty="0">
              <a:latin typeface="Arial" pitchFamily="34" charset="0"/>
              <a:ea typeface="Arial-Rounded" pitchFamily="34" charset="0"/>
              <a:cs typeface="Arial" pitchFamily="34" charset="0"/>
            </a:endParaRP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11" name="TextBox 10"/>
          <p:cNvSpPr txBox="1"/>
          <p:nvPr/>
        </p:nvSpPr>
        <p:spPr>
          <a:xfrm>
            <a:off x="0" y="396891"/>
            <a:ext cx="8977746" cy="4154862"/>
          </a:xfrm>
          <a:prstGeom prst="rect">
            <a:avLst/>
          </a:prstGeom>
          <a:noFill/>
        </p:spPr>
        <p:txBody>
          <a:bodyPr wrap="square" lIns="91317" tIns="45660" rIns="91317" bIns="45660" rtlCol="0">
            <a:spAutoFit/>
          </a:bodyPr>
          <a:lstStyle/>
          <a:p>
            <a:pPr algn="just"/>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Sáng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chủ</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nhật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cho</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như</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hội</a:t>
            </a:r>
            <a:r>
              <a:rPr lang="en-US" sz="2400" dirty="0">
                <a:latin typeface="Arial" pitchFamily="34" charset="0"/>
                <a:ea typeface="Arial-Rounded" pitchFamily="34" charset="0"/>
                <a:cs typeface="Arial" pitchFamily="34" charset="0"/>
              </a:rPr>
              <a:t>. Khi </a:t>
            </a:r>
            <a:r>
              <a:rPr lang="en-US" sz="2400" dirty="0" err="1">
                <a:latin typeface="Arial" pitchFamily="34" charset="0"/>
                <a:ea typeface="Arial-Rounded" pitchFamily="34" charset="0"/>
                <a:cs typeface="Arial" pitchFamily="34" charset="0"/>
              </a:rPr>
              <a:t>vào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dặn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con </a:t>
            </a:r>
            <a:r>
              <a:rPr lang="en-US" sz="2400" err="1">
                <a:latin typeface="Arial" pitchFamily="34" charset="0"/>
                <a:ea typeface="Arial-Rounded" pitchFamily="34" charset="0"/>
                <a:cs typeface="Arial" pitchFamily="34" charset="0"/>
              </a:rPr>
              <a:t>cẩn</a:t>
            </a:r>
            <a:r>
              <a:rPr lang="en-US" sz="2400">
                <a:latin typeface="Arial" pitchFamily="34" charset="0"/>
                <a:ea typeface="Arial-Rounded" pitchFamily="34" charset="0"/>
                <a:cs typeface="Arial" pitchFamily="34" charset="0"/>
              </a:rPr>
              <a:t> thận </a:t>
            </a:r>
            <a:r>
              <a:rPr lang="en-US" sz="2400" dirty="0" err="1">
                <a:latin typeface="Arial" pitchFamily="34" charset="0"/>
                <a:ea typeface="Arial-Rounded" pitchFamily="34" charset="0"/>
                <a:cs typeface="Arial" pitchFamily="34" charset="0"/>
              </a:rPr>
              <a:t>kẻo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bị</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Nếu</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không</a:t>
            </a:r>
            <a:r>
              <a:rPr lang="en-US" sz="2400" dirty="0">
                <a:latin typeface="Arial" pitchFamily="34" charset="0"/>
                <a:ea typeface="Arial-Rounded" pitchFamily="34" charset="0"/>
                <a:cs typeface="Arial" pitchFamily="34" charset="0"/>
              </a:rPr>
              <a:t> may </a:t>
            </a:r>
            <a:r>
              <a:rPr lang="en-US" sz="2400" dirty="0" err="1">
                <a:latin typeface="Arial" pitchFamily="34" charset="0"/>
                <a:ea typeface="Arial-Rounded" pitchFamily="34" charset="0"/>
                <a:cs typeface="Arial" pitchFamily="34" charset="0"/>
              </a:rPr>
              <a:t>bị</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các</a:t>
            </a:r>
            <a:r>
              <a:rPr lang="en-US" sz="2400" dirty="0">
                <a:latin typeface="Arial" pitchFamily="34" charset="0"/>
                <a:ea typeface="Arial-Rounded" pitchFamily="34" charset="0"/>
                <a:cs typeface="Arial" pitchFamily="34" charset="0"/>
              </a:rPr>
              <a:t> con </a:t>
            </a:r>
            <a:r>
              <a:rPr lang="en-US" sz="2400" dirty="0" err="1">
                <a:latin typeface="Arial" pitchFamily="34" charset="0"/>
                <a:ea typeface="Arial-Rounded" pitchFamily="34" charset="0"/>
                <a:cs typeface="Arial" pitchFamily="34" charset="0"/>
              </a:rPr>
              <a:t>nhớ</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này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Nhìn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kìa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có</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lá</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cờ</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rất</a:t>
            </a:r>
            <a:r>
              <a:rPr lang="en-US" sz="2400" dirty="0">
                <a:latin typeface="Arial" pitchFamily="34" charset="0"/>
                <a:ea typeface="Arial-Rounded" pitchFamily="34" charset="0"/>
                <a:cs typeface="Arial" pitchFamily="34" charset="0"/>
              </a:rPr>
              <a:t> to”.</a:t>
            </a:r>
          </a:p>
          <a:p>
            <a:pPr algn="just"/>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viên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đẹp</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quá</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cứ</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mải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mê</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xem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hết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chỗ</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này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đến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chỗ</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khác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Lúc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ngoảnh</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thì</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không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đâu</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vừa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chạy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tìm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vừa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gọi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ơi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Hoảng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hốt</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suýt</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khóc</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Chợt</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nhìn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tấm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ra</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cổng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Nhớ</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lời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dặn</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đi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theo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hướng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tấm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biển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chỉ</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đường</a:t>
            </a:r>
            <a:r>
              <a:rPr lang="en-US" sz="2400" dirty="0">
                <a:latin typeface="Arial" pitchFamily="34" charset="0"/>
                <a:ea typeface="Arial-Rounded" pitchFamily="34" charset="0"/>
                <a:cs typeface="Arial" pitchFamily="34" charset="0"/>
              </a:rPr>
              <a:t>. “A, </a:t>
            </a:r>
            <a:r>
              <a:rPr lang="en-US" sz="2400" dirty="0" err="1">
                <a:latin typeface="Arial" pitchFamily="34" charset="0"/>
                <a:ea typeface="Arial-Rounded" pitchFamily="34" charset="0"/>
                <a:cs typeface="Arial" pitchFamily="34" charset="0"/>
              </a:rPr>
              <a:t>lá</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cờ</a:t>
            </a:r>
            <a:r>
              <a:rPr lang="en-US" sz="2400" dirty="0">
                <a:latin typeface="Arial" pitchFamily="34" charset="0"/>
                <a:ea typeface="Arial-Rounded" pitchFamily="34" charset="0"/>
                <a:cs typeface="Arial" pitchFamily="34" charset="0"/>
              </a:rPr>
              <a:t> kia </a:t>
            </a:r>
            <a:r>
              <a:rPr lang="en-US" sz="2400" dirty="0" err="1">
                <a:latin typeface="Arial" pitchFamily="34" charset="0"/>
                <a:ea typeface="Arial-Rounded" pitchFamily="34" charset="0"/>
                <a:cs typeface="Arial" pitchFamily="34" charset="0"/>
              </a:rPr>
              <a:t>rồi</a:t>
            </a:r>
            <a:r>
              <a:rPr lang="en-US" sz="2400" dirty="0">
                <a:latin typeface="Arial" pitchFamily="34" charset="0"/>
                <a:ea typeface="Arial-Rounded" pitchFamily="34" charset="0"/>
                <a:cs typeface="Arial" pitchFamily="34" charset="0"/>
              </a:rPr>
              <a:t>!”. Nam </a:t>
            </a:r>
            <a:r>
              <a:rPr lang="en-US" sz="2400" dirty="0" err="1">
                <a:latin typeface="Arial" pitchFamily="34" charset="0"/>
                <a:ea typeface="Arial-Rounded" pitchFamily="34" charset="0"/>
                <a:cs typeface="Arial" pitchFamily="34" charset="0"/>
              </a:rPr>
              <a:t>mừng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rỡ</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khi</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thấy</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bố</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và</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em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đang</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chờ</a:t>
            </a:r>
            <a:r>
              <a:rPr lang="en-US" sz="2400" dirty="0">
                <a:latin typeface="Arial" pitchFamily="34" charset="0"/>
                <a:ea typeface="Arial-Rounded" pitchFamily="34" charset="0"/>
                <a:cs typeface="Arial" pitchFamily="34" charset="0"/>
              </a:rPr>
              <a:t> ở </a:t>
            </a:r>
            <a:r>
              <a:rPr lang="en-US" sz="2400" dirty="0" err="1">
                <a:latin typeface="Arial" pitchFamily="34" charset="0"/>
                <a:ea typeface="Arial-Rounded" pitchFamily="34" charset="0"/>
                <a:cs typeface="Arial" pitchFamily="34" charset="0"/>
              </a:rPr>
              <a:t>đó</a:t>
            </a:r>
            <a:r>
              <a:rPr lang="en-US" sz="2400" dirty="0">
                <a:latin typeface="Arial" pitchFamily="34" charset="0"/>
                <a:ea typeface="Arial-Rounded" pitchFamily="34" charset="0"/>
                <a:cs typeface="Arial" pitchFamily="34" charset="0"/>
              </a:rPr>
              <a:t>.</a:t>
            </a:r>
          </a:p>
          <a:p>
            <a:pPr algn="r"/>
            <a:r>
              <a:rPr lang="en-US" sz="2400" dirty="0">
                <a:latin typeface="Arial" pitchFamily="34" charset="0"/>
                <a:ea typeface="Arial-Rounded" pitchFamily="34" charset="0"/>
                <a:cs typeface="Arial" pitchFamily="34" charset="0"/>
              </a:rPr>
              <a:t>(</a:t>
            </a:r>
            <a:r>
              <a:rPr lang="en-US" sz="2400" i="1" dirty="0">
                <a:latin typeface="Arial" pitchFamily="34" charset="0"/>
                <a:ea typeface="Arial-Rounded" pitchFamily="34" charset="0"/>
                <a:cs typeface="Arial" pitchFamily="34" charset="0"/>
              </a:rPr>
              <a:t>Theo</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Phạm</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Thị</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Thúy</a:t>
            </a:r>
            <a:r>
              <a:rPr lang="en-US" sz="2400" dirty="0">
                <a:latin typeface="Arial" pitchFamily="34" charset="0"/>
                <a:ea typeface="Arial-Rounded" pitchFamily="34" charset="0"/>
                <a:cs typeface="Arial" pitchFamily="34" charset="0"/>
              </a:rPr>
              <a:t> – </a:t>
            </a:r>
            <a:r>
              <a:rPr lang="en-US" sz="2400" dirty="0" err="1">
                <a:latin typeface="Arial" pitchFamily="34" charset="0"/>
                <a:ea typeface="Arial-Rounded" pitchFamily="34" charset="0"/>
                <a:cs typeface="Arial" pitchFamily="34" charset="0"/>
              </a:rPr>
              <a:t>Tuấn</a:t>
            </a:r>
            <a:r>
              <a:rPr lang="en-US" sz="2400" dirty="0">
                <a:latin typeface="Arial" pitchFamily="34" charset="0"/>
                <a:ea typeface="Arial-Rounded" pitchFamily="34" charset="0"/>
                <a:cs typeface="Arial" pitchFamily="34" charset="0"/>
              </a:rPr>
              <a:t> </a:t>
            </a:r>
            <a:r>
              <a:rPr lang="en-US" sz="2400" dirty="0" err="1">
                <a:latin typeface="Arial" pitchFamily="34" charset="0"/>
                <a:ea typeface="Arial-Rounded" pitchFamily="34" charset="0"/>
                <a:cs typeface="Arial" pitchFamily="34" charset="0"/>
              </a:rPr>
              <a:t>Hiển</a:t>
            </a:r>
            <a:r>
              <a:rPr lang="en-US" sz="2400"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3480743127"/>
      </p:ext>
    </p:extLst>
  </p:cSld>
  <p:clrMapOvr>
    <a:masterClrMapping/>
  </p:clrMapOvr>
  <mc:AlternateContent xmlns:mc="http://schemas.openxmlformats.org/markup-compatibility/2006" xmlns:p14="http://schemas.microsoft.com/office/powerpoint/2010/main">
    <mc:Choice Requires="p14">
      <p:transition spd="slow" p14:dur="2000" advTm="8670"/>
    </mc:Choice>
    <mc:Fallback xmlns="">
      <p:transition spd="slow" advTm="8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itchFamily="34" charset="0"/>
                <a:ea typeface="Arial-Rounded" pitchFamily="34" charset="0"/>
                <a:cs typeface="Arial" pitchFamily="34" charset="0"/>
              </a:rPr>
              <a:t> </a:t>
            </a:r>
            <a:r>
              <a:rPr lang="en-US" sz="4000" dirty="0" err="1">
                <a:solidFill>
                  <a:schemeClr val="tx1"/>
                </a:solidFill>
                <a:latin typeface="Arial" pitchFamily="34" charset="0"/>
                <a:ea typeface="Arial-Rounded" pitchFamily="34" charset="0"/>
                <a:cs typeface="Arial" pitchFamily="34" charset="0"/>
              </a:rPr>
              <a:t>Khởi</a:t>
            </a:r>
            <a:r>
              <a:rPr lang="en-US" sz="4000" dirty="0">
                <a:solidFill>
                  <a:schemeClr val="tx1"/>
                </a:solidFill>
                <a:latin typeface="Arial" pitchFamily="34" charset="0"/>
                <a:ea typeface="Arial-Rounded" pitchFamily="34" charset="0"/>
                <a:cs typeface="Arial" pitchFamily="34" charset="0"/>
              </a:rPr>
              <a:t> </a:t>
            </a:r>
            <a:r>
              <a:rPr lang="en-US" sz="4000" dirty="0" err="1">
                <a:solidFill>
                  <a:schemeClr val="tx1"/>
                </a:solidFill>
                <a:latin typeface="Arial" pitchFamily="34" charset="0"/>
                <a:ea typeface="Arial-Rounded" pitchFamily="34" charset="0"/>
                <a:cs typeface="Arial" pitchFamily="34" charset="0"/>
              </a:rPr>
              <a:t>động</a:t>
            </a:r>
            <a:endParaRPr lang="en-US" sz="4000" dirty="0">
              <a:solidFill>
                <a:schemeClr val="tx1"/>
              </a:solidFill>
            </a:endParaRPr>
          </a:p>
        </p:txBody>
      </p:sp>
    </p:spTree>
    <p:extLst>
      <p:ext uri="{BB962C8B-B14F-4D97-AF65-F5344CB8AC3E}">
        <p14:creationId xmlns:p14="http://schemas.microsoft.com/office/powerpoint/2010/main" val="534346095"/>
      </p:ext>
    </p:extLst>
  </p:cSld>
  <p:clrMapOvr>
    <a:masterClrMapping/>
  </p:clrMapOvr>
  <mc:AlternateContent xmlns:mc="http://schemas.openxmlformats.org/markup-compatibility/2006" xmlns:p14="http://schemas.microsoft.com/office/powerpoint/2010/main">
    <mc:Choice Requires="p14">
      <p:transition spd="slow" p14:dur="2000" advTm="10614"/>
    </mc:Choice>
    <mc:Fallback xmlns="">
      <p:transition spd="slow" advTm="1061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Bố cho Nam và em đi đâu?</a:t>
            </a:r>
          </a:p>
        </p:txBody>
      </p:sp>
    </p:spTree>
    <p:extLst>
      <p:ext uri="{BB962C8B-B14F-4D97-AF65-F5344CB8AC3E}">
        <p14:creationId xmlns:p14="http://schemas.microsoft.com/office/powerpoint/2010/main" val="519086303"/>
      </p:ext>
    </p:extLst>
  </p:cSld>
  <p:clrMapOvr>
    <a:masterClrMapping/>
  </p:clrMapOvr>
  <mc:AlternateContent xmlns:mc="http://schemas.openxmlformats.org/markup-compatibility/2006" xmlns:p14="http://schemas.microsoft.com/office/powerpoint/2010/main">
    <mc:Choice Requires="p14">
      <p:transition spd="slow" p14:dur="2000" advTm="8578"/>
    </mc:Choice>
    <mc:Fallback xmlns="">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Bố cho Nam và em đi đâu?</a:t>
            </a:r>
          </a:p>
        </p:txBody>
      </p:sp>
      <p:sp>
        <p:nvSpPr>
          <p:cNvPr id="8" name="TextBox 7"/>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dirty="0" err="1">
                <a:latin typeface="Arial" pitchFamily="34" charset="0"/>
                <a:ea typeface="Arial-Rounded" pitchFamily="34" charset="0"/>
                <a:cs typeface="Arial" pitchFamily="34" charset="0"/>
              </a:rPr>
              <a:t>Tìm</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một</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từ</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để</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nói</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về</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đặc</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điểm</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của</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công</a:t>
            </a:r>
            <a:r>
              <a:rPr lang="en-US" sz="3200" dirty="0">
                <a:latin typeface="Arial" pitchFamily="34" charset="0"/>
                <a:ea typeface="Arial-Rounded" pitchFamily="34" charset="0"/>
                <a:cs typeface="Arial" pitchFamily="34" charset="0"/>
              </a:rPr>
              <a:t> </a:t>
            </a:r>
            <a:r>
              <a:rPr lang="en-US" sz="3200" dirty="0" err="1">
                <a:latin typeface="Arial" pitchFamily="34" charset="0"/>
                <a:ea typeface="Arial-Rounded" pitchFamily="34" charset="0"/>
                <a:cs typeface="Arial" pitchFamily="34" charset="0"/>
              </a:rPr>
              <a:t>viên</a:t>
            </a:r>
            <a:r>
              <a:rPr lang="en-US" sz="3200"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3247007160"/>
      </p:ext>
    </p:extLst>
  </p:cSld>
  <p:clrMapOvr>
    <a:masterClrMapping/>
  </p:clrMapOvr>
  <mc:AlternateContent xmlns:mc="http://schemas.openxmlformats.org/markup-compatibility/2006" xmlns:p14="http://schemas.microsoft.com/office/powerpoint/2010/main">
    <mc:Choice Requires="p14">
      <p:transition spd="slow" p14:dur="2000" advTm="8578"/>
    </mc:Choice>
    <mc:Fallback xmlns="">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Bố cho Nam và em đi đâu?</a:t>
            </a:r>
          </a:p>
        </p:txBody>
      </p:sp>
      <p:sp>
        <p:nvSpPr>
          <p:cNvPr id="8" name="TextBox 7"/>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Tìm một từ để nói về đặc điểm của công viên?</a:t>
            </a:r>
          </a:p>
        </p:txBody>
      </p:sp>
      <p:sp>
        <p:nvSpPr>
          <p:cNvPr id="6" name="TextBox 5"/>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Khi vào cổng, bố dặn hai anh em Nam thế nào?</a:t>
            </a:r>
          </a:p>
        </p:txBody>
      </p:sp>
    </p:spTree>
    <p:extLst>
      <p:ext uri="{BB962C8B-B14F-4D97-AF65-F5344CB8AC3E}">
        <p14:creationId xmlns:p14="http://schemas.microsoft.com/office/powerpoint/2010/main" val="4107937821"/>
      </p:ext>
    </p:extLst>
  </p:cSld>
  <p:clrMapOvr>
    <a:masterClrMapping/>
  </p:clrMapOvr>
  <mc:AlternateContent xmlns:mc="http://schemas.openxmlformats.org/markup-compatibility/2006" xmlns:p14="http://schemas.microsoft.com/office/powerpoint/2010/main">
    <mc:Choice Requires="p14">
      <p:transition spd="slow" p14:dur="2000" advTm="8578"/>
    </mc:Choice>
    <mc:Fallback xmlns="">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250" fill="hold"/>
                                        <p:tgtEl>
                                          <p:spTgt spid="6"/>
                                        </p:tgtEl>
                                        <p:attrNameLst>
                                          <p:attrName>ppt_x</p:attrName>
                                        </p:attrNameLst>
                                      </p:cBhvr>
                                      <p:tavLst>
                                        <p:tav tm="0">
                                          <p:val>
                                            <p:strVal val="1+#ppt_w/2"/>
                                          </p:val>
                                        </p:tav>
                                        <p:tav tm="100000">
                                          <p:val>
                                            <p:strVal val="#ppt_x"/>
                                          </p:val>
                                        </p:tav>
                                      </p:tavLst>
                                    </p:anim>
                                    <p:anim calcmode="lin" valueType="num">
                                      <p:cBhvr additive="base">
                                        <p:cTn id="26"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Chuyện gì đã xảy ra với Nam?</a:t>
            </a: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spTree>
    <p:extLst>
      <p:ext uri="{BB962C8B-B14F-4D97-AF65-F5344CB8AC3E}">
        <p14:creationId xmlns:p14="http://schemas.microsoft.com/office/powerpoint/2010/main" val="1964992405"/>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Chuyện gì đã xảy ra với Nam?</a:t>
            </a: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5" name="TextBox 4"/>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Nhớ lời bố dặn, Nam đã làm gì?</a:t>
            </a: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spTree>
    <p:extLst>
      <p:ext uri="{BB962C8B-B14F-4D97-AF65-F5344CB8AC3E}">
        <p14:creationId xmlns:p14="http://schemas.microsoft.com/office/powerpoint/2010/main" val="812408563"/>
      </p:ext>
    </p:extLst>
  </p:cSld>
  <p:clrMapOvr>
    <a:masterClrMapping/>
  </p:clrMapOvr>
  <mc:AlternateContent xmlns:mc="http://schemas.openxmlformats.org/markup-compatibility/2006" xmlns:p14="http://schemas.microsoft.com/office/powerpoint/2010/main">
    <mc:Choice Requires="p14">
      <p:transition spd="slow" p14:dur="2000" advTm="15998"/>
    </mc:Choice>
    <mc:Fallback xmlns="">
      <p:transition spd="slow" advTm="15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Trong câu chuyện, Nam có điều gì đáng khen?</a:t>
            </a:r>
          </a:p>
        </p:txBody>
      </p:sp>
    </p:spTree>
    <p:extLst>
      <p:ext uri="{BB962C8B-B14F-4D97-AF65-F5344CB8AC3E}">
        <p14:creationId xmlns:p14="http://schemas.microsoft.com/office/powerpoint/2010/main" val="2461743945"/>
      </p:ext>
    </p:extLst>
  </p:cSld>
  <p:clrMapOvr>
    <a:masterClrMapping/>
  </p:clrMapOvr>
  <mc:AlternateContent xmlns:mc="http://schemas.openxmlformats.org/markup-compatibility/2006" xmlns:p14="http://schemas.microsoft.com/office/powerpoint/2010/main">
    <mc:Choice Requires="p14">
      <p:transition spd="slow" p14:dur="2000" advTm="22082"/>
    </mc:Choice>
    <mc:Fallback xmlns="">
      <p:transition spd="slow" advTm="2208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Trong câu chuyện, Nam có điều gì đáng khen?</a:t>
            </a: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stCxn id="2" idx="6"/>
            </p:cNvCxnSpPr>
            <p:nvPr/>
          </p:nvCxnSpPr>
          <p:spPr>
            <a:xfrm>
              <a:off x="4279900" y="272415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524000"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Nam</a:t>
              </a: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 pitchFamily="34" charset="0"/>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rial" pitchFamily="34" charset="0"/>
                <a:cs typeface="Arial" pitchFamily="34" charset="0"/>
              </a:endParaRPr>
            </a:p>
          </p:txBody>
        </p:sp>
      </p:grpSp>
      <p:sp>
        <p:nvSpPr>
          <p:cNvPr id="20" name="TextBox 19"/>
          <p:cNvSpPr txBox="1"/>
          <p:nvPr/>
        </p:nvSpPr>
        <p:spPr>
          <a:xfrm>
            <a:off x="2616200" y="3997573"/>
            <a:ext cx="19304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Không đi theo người lạ</a:t>
            </a: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Biết nghe lời bố dặn</a:t>
            </a:r>
          </a:p>
        </p:txBody>
      </p:sp>
      <p:sp>
        <p:nvSpPr>
          <p:cNvPr id="23" name="TextBox 22"/>
          <p:cNvSpPr txBox="1"/>
          <p:nvPr/>
        </p:nvSpPr>
        <p:spPr>
          <a:xfrm>
            <a:off x="2984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Chủ động</a:t>
            </a:r>
          </a:p>
        </p:txBody>
      </p:sp>
    </p:spTree>
    <p:extLst>
      <p:ext uri="{BB962C8B-B14F-4D97-AF65-F5344CB8AC3E}">
        <p14:creationId xmlns:p14="http://schemas.microsoft.com/office/powerpoint/2010/main" val="4082941064"/>
      </p:ext>
    </p:extLst>
  </p:cSld>
  <p:clrMapOvr>
    <a:masterClrMapping/>
  </p:clrMapOvr>
  <mc:AlternateContent xmlns:mc="http://schemas.openxmlformats.org/markup-compatibility/2006" xmlns:p14="http://schemas.microsoft.com/office/powerpoint/2010/main">
    <mc:Choice Requires="p14">
      <p:transition spd="slow" p14:dur="2000" advTm="22082"/>
    </mc:Choice>
    <mc:Fallback xmlns="">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550"/>
            <a:ext cx="9144000" cy="584666"/>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Nếu là Nam, em sẽ làm gì?</a:t>
            </a:r>
          </a:p>
        </p:txBody>
      </p:sp>
    </p:spTree>
    <p:extLst>
      <p:ext uri="{BB962C8B-B14F-4D97-AF65-F5344CB8AC3E}">
        <p14:creationId xmlns:p14="http://schemas.microsoft.com/office/powerpoint/2010/main" val="2426847094"/>
      </p:ext>
    </p:extLst>
  </p:cSld>
  <p:clrMapOvr>
    <a:masterClrMapping/>
  </p:clrMapOvr>
  <mc:AlternateContent xmlns:mc="http://schemas.openxmlformats.org/markup-compatibility/2006" xmlns:p14="http://schemas.microsoft.com/office/powerpoint/2010/main">
    <mc:Choice Requires="p14">
      <p:transition spd="slow" p14:dur="2000" advTm="32518"/>
    </mc:Choice>
    <mc:Fallback xmlns="">
      <p:transition spd="slow" advTm="3251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23950"/>
            <a:ext cx="8763000" cy="3539321"/>
          </a:xfrm>
          <a:prstGeom prst="rect">
            <a:avLst/>
          </a:prstGeom>
          <a:no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Khi bị lạc, chúng ta có thể:</a:t>
            </a:r>
          </a:p>
          <a:p>
            <a:pPr algn="just"/>
            <a:r>
              <a:rPr lang="en-US" sz="3200">
                <a:latin typeface="Arial" pitchFamily="34" charset="0"/>
                <a:ea typeface="Arial-Rounded" pitchFamily="34" charset="0"/>
                <a:cs typeface="Arial" pitchFamily="34" charset="0"/>
              </a:rPr>
              <a:t>+ Tìm đến sự giúp đỡ của chú bảo vệ</a:t>
            </a:r>
          </a:p>
          <a:p>
            <a:pPr algn="just"/>
            <a:r>
              <a:rPr lang="en-US" sz="3200">
                <a:latin typeface="Arial" pitchFamily="34" charset="0"/>
                <a:ea typeface="Arial-Rounded" pitchFamily="34" charset="0"/>
                <a:cs typeface="Arial" pitchFamily="34" charset="0"/>
              </a:rPr>
              <a:t>+ Nhớ số điện thoại của người thân và xin người gọi nhờ. </a:t>
            </a:r>
          </a:p>
          <a:p>
            <a:pPr algn="just"/>
            <a:r>
              <a:rPr lang="en-US" sz="3200">
                <a:latin typeface="Arial" pitchFamily="34" charset="0"/>
                <a:ea typeface="Arial-Rounded" pitchFamily="34" charset="0"/>
                <a:cs typeface="Arial" pitchFamily="34" charset="0"/>
              </a:rPr>
              <a:t>+ Bình tĩnh, nhớ điểm hẹn và tìm đến điểm hẹn với người thân.</a:t>
            </a:r>
          </a:p>
          <a:p>
            <a:pPr algn="just"/>
            <a:r>
              <a:rPr lang="en-US" sz="3200">
                <a:latin typeface="Arial" pitchFamily="34" charset="0"/>
                <a:ea typeface="Arial-Rounded" pitchFamily="34" charset="0"/>
                <a:cs typeface="Arial" pitchFamily="34" charset="0"/>
              </a:rPr>
              <a:t>+ Không nên đi theo người lạ…</a:t>
            </a:r>
          </a:p>
        </p:txBody>
      </p:sp>
    </p:spTree>
    <p:extLst>
      <p:ext uri="{BB962C8B-B14F-4D97-AF65-F5344CB8AC3E}">
        <p14:creationId xmlns:p14="http://schemas.microsoft.com/office/powerpoint/2010/main" val="1657447607"/>
      </p:ext>
    </p:extLst>
  </p:cSld>
  <p:clrMapOvr>
    <a:masterClrMapping/>
  </p:clrMapOvr>
  <mc:AlternateContent xmlns:mc="http://schemas.openxmlformats.org/markup-compatibility/2006" xmlns:p14="http://schemas.microsoft.com/office/powerpoint/2010/main">
    <mc:Choice Requires="p14">
      <p:transition spd="slow" p14:dur="2000" advTm="32518"/>
    </mc:Choice>
    <mc:Fallback xmlns="">
      <p:transition spd="slow" advTm="32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1885786" y="1170810"/>
            <a:ext cx="4438814"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a. Bố cho Nam và em (…).</a:t>
            </a:r>
          </a:p>
        </p:txBody>
      </p:sp>
    </p:spTree>
    <p:extLst>
      <p:ext uri="{BB962C8B-B14F-4D97-AF65-F5344CB8AC3E}">
        <p14:creationId xmlns:p14="http://schemas.microsoft.com/office/powerpoint/2010/main" val="955454187"/>
      </p:ext>
    </p:extLst>
  </p:cSld>
  <p:clrMapOvr>
    <a:masterClrMapping/>
  </p:clrMapOvr>
  <mc:AlternateContent xmlns:mc="http://schemas.openxmlformats.org/markup-compatibility/2006" xmlns:p14="http://schemas.microsoft.com/office/powerpoint/2010/main">
    <mc:Choice Requires="p14">
      <p:transition spd="slow" p14:dur="2000" advTm="27120"/>
    </mc:Choice>
    <mc:Fallback xmlns="">
      <p:transition spd="slow" advTm="27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22B693-4956-401A-9F20-4B2D9F41B5EE}"/>
              </a:ext>
            </a:extLst>
          </p:cNvPr>
          <p:cNvSpPr>
            <a:spLocks noGrp="1"/>
          </p:cNvSpPr>
          <p:nvPr>
            <p:ph idx="1"/>
          </p:nvPr>
        </p:nvSpPr>
        <p:spPr/>
        <p:txBody>
          <a:bodyPr/>
          <a:lstStyle/>
          <a:p>
            <a:r>
              <a:rPr lang="en-US" dirty="0"/>
              <a:t>1. </a:t>
            </a:r>
            <a:r>
              <a:rPr lang="en-US" dirty="0" err="1"/>
              <a:t>Đọc</a:t>
            </a:r>
            <a:r>
              <a:rPr lang="en-US" dirty="0"/>
              <a:t> </a:t>
            </a:r>
            <a:r>
              <a:rPr lang="en-US" dirty="0" err="1"/>
              <a:t>lại</a:t>
            </a:r>
            <a:r>
              <a:rPr lang="en-US" dirty="0"/>
              <a:t> </a:t>
            </a:r>
            <a:r>
              <a:rPr lang="en-US" dirty="0" err="1"/>
              <a:t>bài</a:t>
            </a:r>
            <a:r>
              <a:rPr lang="en-US" dirty="0"/>
              <a:t> “ Khi </a:t>
            </a:r>
            <a:r>
              <a:rPr lang="en-US" dirty="0" err="1"/>
              <a:t>mẹ</a:t>
            </a:r>
            <a:r>
              <a:rPr lang="en-US" dirty="0"/>
              <a:t> </a:t>
            </a:r>
            <a:r>
              <a:rPr lang="en-US" dirty="0" err="1"/>
              <a:t>vắng</a:t>
            </a:r>
            <a:r>
              <a:rPr lang="en-US" dirty="0"/>
              <a:t> </a:t>
            </a:r>
            <a:r>
              <a:rPr lang="en-US" dirty="0" err="1"/>
              <a:t>nhà</a:t>
            </a:r>
            <a:r>
              <a:rPr lang="en-US" dirty="0"/>
              <a:t>”</a:t>
            </a:r>
          </a:p>
          <a:p>
            <a:r>
              <a:rPr lang="en-US" dirty="0"/>
              <a:t>2. Khi </a:t>
            </a:r>
            <a:r>
              <a:rPr lang="en-US" dirty="0" err="1"/>
              <a:t>bố</a:t>
            </a:r>
            <a:r>
              <a:rPr lang="en-US" dirty="0"/>
              <a:t> </a:t>
            </a:r>
            <a:r>
              <a:rPr lang="en-US" dirty="0" err="1"/>
              <a:t>mẹ</a:t>
            </a:r>
            <a:r>
              <a:rPr lang="en-US" dirty="0"/>
              <a:t> </a:t>
            </a:r>
            <a:r>
              <a:rPr lang="en-US" dirty="0" err="1"/>
              <a:t>đi</a:t>
            </a:r>
            <a:r>
              <a:rPr lang="en-US" dirty="0"/>
              <a:t> </a:t>
            </a:r>
            <a:r>
              <a:rPr lang="en-US" dirty="0" err="1"/>
              <a:t>vắng</a:t>
            </a:r>
            <a:r>
              <a:rPr lang="en-US"/>
              <a:t>, con </a:t>
            </a:r>
            <a:r>
              <a:rPr lang="en-US" dirty="0" err="1"/>
              <a:t>cần</a:t>
            </a:r>
            <a:r>
              <a:rPr lang="en-US" dirty="0"/>
              <a:t> </a:t>
            </a:r>
            <a:r>
              <a:rPr lang="en-US" dirty="0" err="1"/>
              <a:t>chú</a:t>
            </a:r>
            <a:r>
              <a:rPr lang="en-US" dirty="0"/>
              <a:t> ý </a:t>
            </a:r>
            <a:r>
              <a:rPr lang="en-US" dirty="0" err="1"/>
              <a:t>điều</a:t>
            </a:r>
            <a:r>
              <a:rPr lang="en-US" dirty="0"/>
              <a:t> </a:t>
            </a:r>
            <a:r>
              <a:rPr lang="en-US" dirty="0" err="1"/>
              <a:t>gì</a:t>
            </a:r>
            <a:r>
              <a:rPr lang="en-US" dirty="0"/>
              <a:t>?</a:t>
            </a:r>
          </a:p>
        </p:txBody>
      </p:sp>
    </p:spTree>
    <p:extLst>
      <p:ext uri="{BB962C8B-B14F-4D97-AF65-F5344CB8AC3E}">
        <p14:creationId xmlns:p14="http://schemas.microsoft.com/office/powerpoint/2010/main" val="3571676002"/>
      </p:ext>
    </p:extLst>
  </p:cSld>
  <p:clrMapOvr>
    <a:masterClrMapping/>
  </p:clrMapOvr>
  <mc:AlternateContent xmlns:mc="http://schemas.openxmlformats.org/markup-compatibility/2006" xmlns:p14="http://schemas.microsoft.com/office/powerpoint/2010/main">
    <mc:Choice Requires="p14">
      <p:transition spd="slow" p14:dur="2000" advTm="11523"/>
    </mc:Choice>
    <mc:Fallback xmlns="">
      <p:transition spd="slow" advTm="1152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1885786" y="1170810"/>
            <a:ext cx="4438814"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a. Bố cho Nam và em (…).</a:t>
            </a:r>
          </a:p>
        </p:txBody>
      </p:sp>
      <p:pic>
        <p:nvPicPr>
          <p:cNvPr id="6" name="Picture 5">
            <a:extLst>
              <a:ext uri="{FF2B5EF4-FFF2-40B4-BE49-F238E27FC236}">
                <a16:creationId xmlns:a16="http://schemas.microsoft.com/office/drawing/2014/main" id="{52117F75-993F-4910-BEA1-64EBBB8CF667}"/>
              </a:ext>
            </a:extLst>
          </p:cNvPr>
          <p:cNvPicPr>
            <a:picLocks noChangeAspect="1"/>
          </p:cNvPicPr>
          <p:nvPr/>
        </p:nvPicPr>
        <p:blipFill>
          <a:blip r:embed="rId3"/>
          <a:stretch>
            <a:fillRect/>
          </a:stretch>
        </p:blipFill>
        <p:spPr>
          <a:xfrm>
            <a:off x="990600" y="1715953"/>
            <a:ext cx="7536872" cy="2209800"/>
          </a:xfrm>
          <a:prstGeom prst="rect">
            <a:avLst/>
          </a:prstGeom>
        </p:spPr>
      </p:pic>
    </p:spTree>
    <p:extLst>
      <p:ext uri="{BB962C8B-B14F-4D97-AF65-F5344CB8AC3E}">
        <p14:creationId xmlns:p14="http://schemas.microsoft.com/office/powerpoint/2010/main" val="206823262"/>
      </p:ext>
    </p:extLst>
  </p:cSld>
  <p:clrMapOvr>
    <a:masterClrMapping/>
  </p:clrMapOvr>
  <mc:AlternateContent xmlns:mc="http://schemas.openxmlformats.org/markup-compatibility/2006" xmlns:p14="http://schemas.microsoft.com/office/powerpoint/2010/main">
    <mc:Choice Requires="p14">
      <p:transition spd="slow" p14:dur="2000" advTm="28198"/>
    </mc:Choice>
    <mc:Fallback xmlns="">
      <p:transition spd="slow" advTm="28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0598" y="-210564"/>
            <a:ext cx="9574598" cy="5816088"/>
          </a:xfrm>
          <a:prstGeom prst="rect">
            <a:avLst/>
          </a:prstGeom>
        </p:spPr>
      </p:pic>
    </p:spTree>
    <p:extLst>
      <p:ext uri="{BB962C8B-B14F-4D97-AF65-F5344CB8AC3E}">
        <p14:creationId xmlns:p14="http://schemas.microsoft.com/office/powerpoint/2010/main" val="3674200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3"/>
          <a:stretch>
            <a:fillRect/>
          </a:stretch>
        </p:blipFill>
        <p:spPr>
          <a:xfrm>
            <a:off x="1170104" y="1147477"/>
            <a:ext cx="7581033" cy="2208467"/>
          </a:xfrm>
          <a:prstGeom prst="rect">
            <a:avLst/>
          </a:prstGeom>
        </p:spPr>
      </p:pic>
    </p:spTree>
    <p:extLst>
      <p:ext uri="{BB962C8B-B14F-4D97-AF65-F5344CB8AC3E}">
        <p14:creationId xmlns:p14="http://schemas.microsoft.com/office/powerpoint/2010/main" val="379509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84201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NẾU KHÔNG MAY BỊ LẠC</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4</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0952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516" y="2084379"/>
            <a:ext cx="7185078" cy="124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bạn nhỏ trong tranh</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72" t="20237" r="20017" b="16270"/>
          <a:stretch/>
        </p:blipFill>
        <p:spPr bwMode="auto">
          <a:xfrm>
            <a:off x="2354944" y="772184"/>
            <a:ext cx="6564086" cy="37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 y="1123950"/>
            <a:ext cx="2349501"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Bạn nhỏ đang ở đâu? Vì sao bạn ấy khóc?</a:t>
            </a:r>
          </a:p>
        </p:txBody>
      </p:sp>
      <p:sp>
        <p:nvSpPr>
          <p:cNvPr id="11" name="TextBox 10"/>
          <p:cNvSpPr txBox="1"/>
          <p:nvPr/>
        </p:nvSpPr>
        <p:spPr>
          <a:xfrm>
            <a:off x="29029" y="2876550"/>
            <a:ext cx="2354944"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Nếu gặp phải trường hợp như bạn nhỏ, em sẽ làm gì?</a:t>
            </a:r>
          </a:p>
        </p:txBody>
      </p:sp>
    </p:spTree>
    <p:extLst>
      <p:ext uri="{BB962C8B-B14F-4D97-AF65-F5344CB8AC3E}">
        <p14:creationId xmlns:p14="http://schemas.microsoft.com/office/powerpoint/2010/main" val="1982115360"/>
      </p:ext>
    </p:extLst>
  </p:cSld>
  <p:clrMapOvr>
    <a:masterClrMapping/>
  </p:clrMapOvr>
  <mc:AlternateContent xmlns:mc="http://schemas.openxmlformats.org/markup-compatibility/2006" xmlns:p14="http://schemas.microsoft.com/office/powerpoint/2010/main">
    <mc:Choice Requires="p14">
      <p:transition spd="slow" p14:dur="2000" advTm="22082"/>
    </mc:Choice>
    <mc:Fallback xmlns="">
      <p:transition spd="slow" advTm="2208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5" name="TextBox 4"/>
          <p:cNvSpPr txBox="1"/>
          <p:nvPr/>
        </p:nvSpPr>
        <p:spPr>
          <a:xfrm>
            <a:off x="71910" y="920748"/>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thận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2000" advTm="63901"/>
    </mc:Choice>
    <mc:Fallback xmlns="">
      <p:transition spd="slow" advTm="63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Nếu không may bị lạc</a:t>
            </a:r>
          </a:p>
        </p:txBody>
      </p:sp>
      <p:sp>
        <p:nvSpPr>
          <p:cNvPr id="12" name="TextBox 11"/>
          <p:cNvSpPr txBox="1"/>
          <p:nvPr/>
        </p:nvSpPr>
        <p:spPr>
          <a:xfrm>
            <a:off x="71910" y="478776"/>
            <a:ext cx="8977746" cy="4154862"/>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Phạm Thị Thúy – Tuấn Hiển)</a:t>
            </a:r>
          </a:p>
        </p:txBody>
      </p:sp>
      <p:sp>
        <p:nvSpPr>
          <p:cNvPr id="4" name="TextBox 3"/>
          <p:cNvSpPr txBox="1"/>
          <p:nvPr/>
        </p:nvSpPr>
        <p:spPr>
          <a:xfrm>
            <a:off x="9175" y="4670511"/>
            <a:ext cx="5629625" cy="523111"/>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Luyện đọc từ ngữ</a:t>
            </a:r>
          </a:p>
        </p:txBody>
      </p:sp>
      <p:cxnSp>
        <p:nvCxnSpPr>
          <p:cNvPr id="5" name="Straight Connector 4"/>
          <p:cNvCxnSpPr/>
          <p:nvPr/>
        </p:nvCxnSpPr>
        <p:spPr>
          <a:xfrm flipH="1">
            <a:off x="2123442" y="2695575"/>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489499" y="3070714"/>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756518" y="3800475"/>
            <a:ext cx="850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3063" y="3800475"/>
            <a:ext cx="910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29200" y="31051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914" y="971550"/>
            <a:ext cx="5943600" cy="3886200"/>
          </a:xfrm>
        </p:spPr>
        <p:txBody>
          <a:bodyPr>
            <a:normAutofit/>
          </a:bodyPr>
          <a:lstStyle/>
          <a:p>
            <a:pPr algn="l"/>
            <a:r>
              <a:rPr lang="en-US">
                <a:latin typeface="Arial" pitchFamily="34" charset="0"/>
                <a:cs typeface="Arial" pitchFamily="34" charset="0"/>
              </a:rPr>
              <a:t>ngoảnh</a:t>
            </a:r>
            <a:br>
              <a:rPr lang="en-US">
                <a:latin typeface="Arial" pitchFamily="34" charset="0"/>
                <a:cs typeface="Arial" pitchFamily="34" charset="0"/>
              </a:rPr>
            </a:br>
            <a:r>
              <a:rPr lang="en-US">
                <a:latin typeface="Arial" pitchFamily="34" charset="0"/>
                <a:cs typeface="Arial" pitchFamily="34" charset="0"/>
              </a:rPr>
              <a:t>hoảng</a:t>
            </a:r>
            <a:br>
              <a:rPr lang="en-US">
                <a:latin typeface="Arial" pitchFamily="34" charset="0"/>
                <a:cs typeface="Arial" pitchFamily="34" charset="0"/>
              </a:rPr>
            </a:br>
            <a:r>
              <a:rPr lang="en-US">
                <a:latin typeface="Arial" pitchFamily="34" charset="0"/>
                <a:cs typeface="Arial" pitchFamily="34" charset="0"/>
              </a:rPr>
              <a:t>suýt</a:t>
            </a:r>
            <a:br>
              <a:rPr lang="en-US">
                <a:latin typeface="Arial" pitchFamily="34" charset="0"/>
                <a:cs typeface="Arial" pitchFamily="34" charset="0"/>
              </a:rPr>
            </a:br>
            <a:r>
              <a:rPr lang="en-US">
                <a:latin typeface="Arial" pitchFamily="34" charset="0"/>
                <a:cs typeface="Arial" pitchFamily="34" charset="0"/>
              </a:rPr>
              <a:t>hướng</a:t>
            </a:r>
            <a:br>
              <a:rPr lang="en-US">
                <a:latin typeface="Arial" pitchFamily="34" charset="0"/>
                <a:cs typeface="Arial" pitchFamily="34" charset="0"/>
              </a:rPr>
            </a:br>
            <a:r>
              <a:rPr lang="en-US">
                <a:latin typeface="Arial" pitchFamily="34" charset="0"/>
                <a:cs typeface="Arial" pitchFamily="34" charset="0"/>
              </a:rPr>
              <a:t>đường</a:t>
            </a: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4="http://schemas.microsoft.com/office/powerpoint/2010/main">
    <mc:Choice Requires="p14">
      <p:transition spd="slow" p14:dur="2000" advTm="10598"/>
    </mc:Choice>
    <mc:Fallback xmlns="">
      <p:transition spd="slow" advTm="1059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9150"/>
            <a:ext cx="8229600" cy="857250"/>
          </a:xfrm>
        </p:spPr>
        <p:txBody>
          <a:bodyPr/>
          <a:lstStyle/>
          <a:p>
            <a:r>
              <a:rPr lang="en-US" b="1">
                <a:latin typeface="Arial" pitchFamily="34" charset="0"/>
                <a:cs typeface="Arial" pitchFamily="34" charset="0"/>
              </a:rPr>
              <a:t>Vần mới:</a:t>
            </a:r>
          </a:p>
        </p:txBody>
      </p:sp>
      <p:sp>
        <p:nvSpPr>
          <p:cNvPr id="4" name="Title 1"/>
          <p:cNvSpPr txBox="1">
            <a:spLocks/>
          </p:cNvSpPr>
          <p:nvPr/>
        </p:nvSpPr>
        <p:spPr>
          <a:xfrm>
            <a:off x="457200" y="2343150"/>
            <a:ext cx="8229600"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a:latin typeface="Arial" pitchFamily="34" charset="0"/>
                <a:cs typeface="Arial" pitchFamily="34" charset="0"/>
              </a:rPr>
              <a:t>oanh – ngoảnh lại</a:t>
            </a:r>
          </a:p>
        </p:txBody>
      </p:sp>
      <p:sp>
        <p:nvSpPr>
          <p:cNvPr id="5" name="Title 1">
            <a:extLst>
              <a:ext uri="{FF2B5EF4-FFF2-40B4-BE49-F238E27FC236}">
                <a16:creationId xmlns:a16="http://schemas.microsoft.com/office/drawing/2014/main" id="{583D6E96-C50A-48B8-8744-07242287676F}"/>
              </a:ext>
            </a:extLst>
          </p:cNvPr>
          <p:cNvSpPr txBox="1">
            <a:spLocks/>
          </p:cNvSpPr>
          <p:nvPr/>
        </p:nvSpPr>
        <p:spPr>
          <a:xfrm>
            <a:off x="114300" y="3225182"/>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Ngoảnh lại</a:t>
            </a:r>
            <a:r>
              <a:rPr lang="en-US" sz="3600" b="1">
                <a:latin typeface="Arial" pitchFamily="34" charset="0"/>
                <a:cs typeface="Arial" pitchFamily="34" charset="0"/>
              </a:rPr>
              <a:t>: </a:t>
            </a:r>
            <a:r>
              <a:rPr lang="en-US" sz="3600">
                <a:latin typeface="Arial" pitchFamily="34" charset="0"/>
                <a:cs typeface="Arial" pitchFamily="34" charset="0"/>
              </a:rPr>
              <a:t>quay đầu nhìn về phía sau lưng mình.</a:t>
            </a:r>
          </a:p>
        </p:txBody>
      </p:sp>
    </p:spTree>
    <p:extLst>
      <p:ext uri="{BB962C8B-B14F-4D97-AF65-F5344CB8AC3E}">
        <p14:creationId xmlns:p14="http://schemas.microsoft.com/office/powerpoint/2010/main" val="2751086875"/>
      </p:ext>
    </p:extLst>
  </p:cSld>
  <p:clrMapOvr>
    <a:masterClrMapping/>
  </p:clrMapOvr>
  <mc:AlternateContent xmlns:mc="http://schemas.openxmlformats.org/markup-compatibility/2006" xmlns:p14="http://schemas.microsoft.com/office/powerpoint/2010/main">
    <mc:Choice Requires="p14">
      <p:transition spd="slow" p14:dur="2000" advTm="22523"/>
    </mc:Choice>
    <mc:Fallback xmlns="">
      <p:transition spd="slow" advTm="225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624697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1550</TotalTime>
  <Words>2348</Words>
  <Application>Microsoft Office PowerPoint</Application>
  <PresentationFormat>On-screen Show (16:9)</PresentationFormat>
  <Paragraphs>140</Paragraphs>
  <Slides>32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Rounded MT Bold</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ngoảnh hoảng suýt hướng đường</vt:lpstr>
      <vt:lpstr>Vần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Hong Nhung Nguyen Thi</cp:lastModifiedBy>
  <cp:revision>230</cp:revision>
  <dcterms:created xsi:type="dcterms:W3CDTF">2020-12-08T15:48:47Z</dcterms:created>
  <dcterms:modified xsi:type="dcterms:W3CDTF">2022-03-14T10:33:48Z</dcterms:modified>
</cp:coreProperties>
</file>