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1" r:id="rId2"/>
    <p:sldId id="297" r:id="rId3"/>
    <p:sldId id="291" r:id="rId4"/>
    <p:sldId id="292" r:id="rId5"/>
    <p:sldId id="293" r:id="rId6"/>
    <p:sldId id="256" r:id="rId7"/>
    <p:sldId id="273" r:id="rId8"/>
    <p:sldId id="258" r:id="rId9"/>
    <p:sldId id="298" r:id="rId10"/>
    <p:sldId id="260" r:id="rId11"/>
    <p:sldId id="287" r:id="rId12"/>
    <p:sldId id="277" r:id="rId13"/>
    <p:sldId id="261" r:id="rId14"/>
    <p:sldId id="263" r:id="rId15"/>
    <p:sldId id="262" r:id="rId16"/>
    <p:sldId id="299" r:id="rId17"/>
    <p:sldId id="300" r:id="rId18"/>
    <p:sldId id="279" r:id="rId19"/>
    <p:sldId id="301" r:id="rId20"/>
    <p:sldId id="302" r:id="rId21"/>
    <p:sldId id="278" r:id="rId22"/>
    <p:sldId id="266" r:id="rId23"/>
    <p:sldId id="267" r:id="rId24"/>
    <p:sldId id="282" r:id="rId25"/>
    <p:sldId id="289" r:id="rId26"/>
    <p:sldId id="284" r:id="rId27"/>
    <p:sldId id="270" r:id="rId28"/>
    <p:sldId id="303" r:id="rId29"/>
    <p:sldId id="272" r:id="rId30"/>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3" d="100"/>
          <a:sy n="73" d="100"/>
        </p:scale>
        <p:origin x="10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11774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261646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46579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08473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03024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gif"/></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966255" y="2160295"/>
            <a:ext cx="5350805"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25</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3: Khi </a:t>
            </a:r>
            <a:r>
              <a:rPr lang="en-US" altLang="zh-CN" sz="3200" b="1" dirty="0" err="1">
                <a:solidFill>
                  <a:srgbClr val="FF0000"/>
                </a:solidFill>
                <a:latin typeface="Times New Roman" panose="02020603050405020304" pitchFamily="18" charset="0"/>
                <a:cs typeface="Times New Roman" panose="02020603050405020304" pitchFamily="18" charset="0"/>
              </a:rPr>
              <a:t>mẹ</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vắng</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nhà</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1 + 2)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 Ai đến gọi cửa, các con đừng mở nhé! Chỉ mở cửa khi nghe tiếng mẹ.</a:t>
            </a:r>
          </a:p>
          <a:p>
            <a:pPr algn="just"/>
            <a:r>
              <a:rPr lang="en-US" sz="28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Nhớ lời mẹ, đàn dê con nói: </a:t>
            </a:r>
          </a:p>
          <a:p>
            <a:pPr algn="just"/>
            <a:r>
              <a:rPr lang="en-US" sz="2800">
                <a:latin typeface="Arial" pitchFamily="34" charset="0"/>
                <a:ea typeface="Arial-Rounded" pitchFamily="34" charset="0"/>
                <a:cs typeface="Arial" pitchFamily="34" charset="0"/>
              </a:rPr>
              <a:t>	- Không phải giọng mẹ. Không mở.</a:t>
            </a:r>
          </a:p>
          <a:p>
            <a:pPr algn="just"/>
            <a:r>
              <a:rPr lang="en-US" sz="2800">
                <a:latin typeface="Arial" pitchFamily="34" charset="0"/>
                <a:ea typeface="Arial-Rounded" pitchFamily="34" charset="0"/>
                <a:cs typeface="Arial" pitchFamily="34" charset="0"/>
              </a:rPr>
              <a:t>	Sói đành bỏ đi.			 </a:t>
            </a: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Khi mẹ vắng nhà</a:t>
            </a: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a:p>
            <a:pPr algn="r"/>
            <a:r>
              <a:rPr lang="en-US" sz="3200">
                <a:latin typeface="Arial" pitchFamily="34" charset="0"/>
                <a:ea typeface="Arial-Rounded" pitchFamily="34" charset="0"/>
                <a:cs typeface="Arial" pitchFamily="34" charset="0"/>
              </a:rPr>
              <a:t>				 (Theo </a:t>
            </a:r>
            <a:r>
              <a:rPr lang="en-US" sz="3200" i="1">
                <a:latin typeface="Arial" pitchFamily="34" charset="0"/>
                <a:ea typeface="Arial-Rounded" pitchFamily="34" charset="0"/>
                <a:cs typeface="Arial" pitchFamily="34" charset="0"/>
              </a:rPr>
              <a:t>Truyện cổ Grim</a:t>
            </a:r>
            <a:r>
              <a:rPr lang="en-US" sz="3200">
                <a:latin typeface="Arial" pitchFamily="34" charset="0"/>
                <a:ea typeface="Arial-Rounded" pitchFamily="34" charset="0"/>
                <a:cs typeface="Arial" pitchFamily="34" charset="0"/>
              </a:rPr>
              <a:t>)</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sói</a:t>
            </a:r>
            <a:br>
              <a:rPr lang="en-US" dirty="0">
                <a:latin typeface="Arial" pitchFamily="34" charset="0"/>
                <a:cs typeface="Arial" pitchFamily="34" charset="0"/>
              </a:rPr>
            </a:b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xa</a:t>
            </a:r>
            <a:br>
              <a:rPr lang="en-US" dirty="0">
                <a:latin typeface="Arial" pitchFamily="34" charset="0"/>
                <a:cs typeface="Arial" pitchFamily="34" charset="0"/>
              </a:rPr>
            </a:b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sau</a:t>
            </a:r>
            <a:br>
              <a:rPr lang="en-US" dirty="0">
                <a:latin typeface="Arial" pitchFamily="34" charset="0"/>
                <a:cs typeface="Arial" pitchFamily="34" charset="0"/>
              </a:rPr>
            </a:b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xoa</a:t>
            </a:r>
            <a:br>
              <a:rPr lang="en-US" dirty="0">
                <a:latin typeface="Arial" pitchFamily="34" charset="0"/>
                <a:cs typeface="Arial" pitchFamily="34" charset="0"/>
              </a:rPr>
            </a:br>
            <a:r>
              <a:rPr lang="en-US" dirty="0" err="1">
                <a:latin typeface="Arial" pitchFamily="34" charset="0"/>
                <a:cs typeface="Arial" pitchFamily="34" charset="0"/>
              </a:rPr>
              <a:t>ngoan</a:t>
            </a:r>
            <a:endParaRPr lang="en-US" dirty="0">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Bài đọc có mấy câu?</a:t>
            </a:r>
            <a:endParaRPr lang="en-US" sz="3200" dirty="0">
              <a:latin typeface="Arial" pitchFamily="34" charset="0"/>
              <a:ea typeface="Arial-Rounded" pitchFamily="34" charset="0"/>
              <a:cs typeface="Arial"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TextBox 7">
            <a:extLst>
              <a:ext uri="{FF2B5EF4-FFF2-40B4-BE49-F238E27FC236}">
                <a16:creationId xmlns:a16="http://schemas.microsoft.com/office/drawing/2014/main" id="{4B216100-5F3D-4612-922C-4399A890751C}"/>
              </a:ext>
            </a:extLst>
          </p:cNvPr>
          <p:cNvSpPr txBox="1"/>
          <p:nvPr/>
        </p:nvSpPr>
        <p:spPr>
          <a:xfrm>
            <a:off x="0" y="4480233"/>
            <a:ext cx="5947064" cy="584666"/>
          </a:xfrm>
          <a:prstGeom prst="rect">
            <a:avLst/>
          </a:prstGeom>
          <a:solidFill>
            <a:srgbClr val="B9EDFF"/>
          </a:solidFill>
        </p:spPr>
        <p:txBody>
          <a:bodyPr wrap="square" lIns="91330" tIns="45666" rIns="91330" bIns="45666" rtlCol="0">
            <a:spAutoFit/>
          </a:bodyPr>
          <a:lstStyle/>
          <a:p>
            <a:pPr algn="ctr"/>
            <a:r>
              <a:rPr lang="vi-VN" sz="3200" dirty="0">
                <a:solidFill>
                  <a:srgbClr val="FF0000"/>
                </a:solidFill>
                <a:latin typeface="Arial" pitchFamily="34" charset="0"/>
                <a:ea typeface="Arial-Rounded" pitchFamily="34" charset="0"/>
                <a:cs typeface="Arial" pitchFamily="34" charset="0"/>
              </a:rPr>
              <a:t>Bài đọc có 15 câu.</a:t>
            </a:r>
            <a:endParaRPr lang="en-US" sz="3200"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6106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657350"/>
            <a:ext cx="8744856" cy="1338707"/>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152802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04127" y="1340958"/>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25" name="TextBox 24"/>
          <p:cNvSpPr txBox="1"/>
          <p:nvPr/>
        </p:nvSpPr>
        <p:spPr>
          <a:xfrm>
            <a:off x="-19957" y="193826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Tree>
    <p:extLst>
      <p:ext uri="{BB962C8B-B14F-4D97-AF65-F5344CB8AC3E}">
        <p14:creationId xmlns:p14="http://schemas.microsoft.com/office/powerpoint/2010/main" val="81042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9144" y="1704724"/>
            <a:ext cx="8744856" cy="1261763"/>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428750"/>
            <a:ext cx="527050" cy="143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1941899"/>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2</a:t>
            </a:r>
          </a:p>
        </p:txBody>
      </p:sp>
      <p:cxnSp>
        <p:nvCxnSpPr>
          <p:cNvPr id="3" name="Straight Connector 2">
            <a:extLst>
              <a:ext uri="{FF2B5EF4-FFF2-40B4-BE49-F238E27FC236}">
                <a16:creationId xmlns:a16="http://schemas.microsoft.com/office/drawing/2014/main" id="{5083EDD3-400E-48EE-9DA4-4F9146A9C587}"/>
              </a:ext>
            </a:extLst>
          </p:cNvPr>
          <p:cNvCxnSpPr/>
          <p:nvPr/>
        </p:nvCxnSpPr>
        <p:spPr>
          <a:xfrm>
            <a:off x="6477000" y="2038350"/>
            <a:ext cx="9144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4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Giả</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giọng</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ý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giống</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khác</a:t>
            </a:r>
            <a:r>
              <a:rPr lang="en-US"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7225" y="1502287"/>
            <a:ext cx="8744856" cy="2138926"/>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 y="1140532"/>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8630" y="2221394"/>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3</a:t>
            </a:r>
          </a:p>
        </p:txBody>
      </p:sp>
      <p:cxnSp>
        <p:nvCxnSpPr>
          <p:cNvPr id="28" name="Straight Connector 27">
            <a:extLst>
              <a:ext uri="{FF2B5EF4-FFF2-40B4-BE49-F238E27FC236}">
                <a16:creationId xmlns:a16="http://schemas.microsoft.com/office/drawing/2014/main" id="{4D0BB478-83E5-4FCD-BB77-98196CE58A64}"/>
              </a:ext>
            </a:extLst>
          </p:cNvPr>
          <p:cNvCxnSpPr>
            <a:cxnSpLocks/>
          </p:cNvCxnSpPr>
          <p:nvPr/>
        </p:nvCxnSpPr>
        <p:spPr>
          <a:xfrm>
            <a:off x="8458200" y="1809750"/>
            <a:ext cx="703881"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1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6" name="Title 1"/>
          <p:cNvSpPr txBox="1">
            <a:spLocks/>
          </p:cNvSpPr>
          <p:nvPr/>
        </p:nvSpPr>
        <p:spPr>
          <a:xfrm>
            <a:off x="352586" y="165735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Tíu</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tít</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cười</a:t>
            </a:r>
            <a:r>
              <a:rPr lang="en-US" dirty="0">
                <a:latin typeface="Arial" pitchFamily="34" charset="0"/>
                <a:cs typeface="Arial" pitchFamily="34" charset="0"/>
              </a:rPr>
              <a:t> </a:t>
            </a:r>
            <a:r>
              <a:rPr lang="en-US" dirty="0" err="1">
                <a:latin typeface="Arial" pitchFamily="34" charset="0"/>
                <a:cs typeface="Arial" pitchFamily="34" charset="0"/>
              </a:rPr>
              <a:t>liên</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ngừng</a:t>
            </a:r>
            <a:r>
              <a:rPr lang="en-US" dirty="0">
                <a:latin typeface="Arial" pitchFamily="34" charset="0"/>
                <a:cs typeface="Arial" pitchFamily="34" charset="0"/>
              </a:rPr>
              <a:t>.</a:t>
            </a:r>
          </a:p>
        </p:txBody>
      </p:sp>
    </p:spTree>
    <p:extLst>
      <p:ext uri="{BB962C8B-B14F-4D97-AF65-F5344CB8AC3E}">
        <p14:creationId xmlns:p14="http://schemas.microsoft.com/office/powerpoint/2010/main" val="4282111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4516515"/>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324181"/>
            <a:ext cx="9144000"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con ở </a:t>
            </a:r>
            <a:r>
              <a:rPr lang="en-US" sz="3200" dirty="0" err="1">
                <a:latin typeface="Arial" pitchFamily="34" charset="0"/>
                <a:ea typeface="Arial-Rounded" pitchFamily="34" charset="0"/>
                <a:cs typeface="Arial" pitchFamily="34" charset="0"/>
              </a:rPr>
              <a:t>nhà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0" y="4344967"/>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xét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động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xa,</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sĀ gõ cửa và giả giŧ</a:t>
              </a:r>
              <a:r>
                <a:rPr lang="en-US" sz="3200" b="1">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0046" y="1656065"/>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82773"/>
              <a:ext cx="8147653"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Khi </a:t>
              </a:r>
              <a:r>
                <a:rPr lang="el-GR" sz="3200" b="1" dirty="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 ν</a:t>
              </a:r>
              <a:r>
                <a:rPr lang="vi-VN" sz="3200" b="1" dirty="0">
                  <a:solidFill>
                    <a:srgbClr val="7030A0"/>
                  </a:solidFill>
                  <a:latin typeface="HP001 4 hàng" pitchFamily="34" charset="0"/>
                  <a:ea typeface="Arial-Rounded" pitchFamily="34" charset="0"/>
                  <a:cs typeface="Arial-Rounded" pitchFamily="34" charset="0"/>
                </a:rPr>
                <a:t>Ẃa đi xa,</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sĀ gõ cửa và giả giŧ</a:t>
              </a:r>
              <a:r>
                <a:rPr lang="en-US" sz="3200" b="1" dirty="0">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Tree>
    <p:extLst>
      <p:ext uri="{BB962C8B-B14F-4D97-AF65-F5344CB8AC3E}">
        <p14:creationId xmlns:p14="http://schemas.microsoft.com/office/powerpoint/2010/main" val="427238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a:solidFill>
                  <a:schemeClr val="tx1"/>
                </a:solidFill>
                <a:latin typeface="Arial" pitchFamily="34" charset="0"/>
                <a:cs typeface="Arial" pitchFamily="34" charset="0"/>
              </a:rPr>
              <a:t>Khi </a:t>
            </a:r>
            <a:r>
              <a:rPr lang="en-US" sz="3200" i="1" dirty="0" err="1">
                <a:solidFill>
                  <a:schemeClr val="tx1"/>
                </a:solidFill>
                <a:latin typeface="Arial" pitchFamily="34" charset="0"/>
                <a:cs typeface="Arial" pitchFamily="34" charset="0"/>
              </a:rPr>
              <a:t>mẹ</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vắng</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nhà</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70, 71).</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72, 73).</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dirty="0">
                <a:latin typeface="Arial" pitchFamily="34" charset="0"/>
                <a:ea typeface="Arial-Rounded" pitchFamily="34" charset="0"/>
                <a:cs typeface="Arial" pitchFamily="34" charset="0"/>
              </a:rPr>
              <a:t>Quan </a:t>
            </a:r>
            <a:r>
              <a:rPr lang="en-US" sz="2400" b="1" dirty="0" err="1">
                <a:latin typeface="Arial" pitchFamily="34" charset="0"/>
                <a:ea typeface="Arial-Rounded" pitchFamily="34" charset="0"/>
                <a:cs typeface="Arial" pitchFamily="34" charset="0"/>
              </a:rPr>
              <a:t>sát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tranh</a:t>
            </a:r>
            <a:r>
              <a:rPr lang="en-US" sz="2400" b="1" dirty="0">
                <a:latin typeface="Arial" pitchFamily="34" charset="0"/>
                <a:ea typeface="Arial-Rounded" pitchFamily="34" charset="0"/>
                <a:cs typeface="Arial" pitchFamily="34" charset="0"/>
              </a:rPr>
              <a:t> </a:t>
            </a:r>
            <a:r>
              <a:rPr lang="vi-VN" sz="2400" b="1" dirty="0">
                <a:latin typeface="Arial" pitchFamily="34" charset="0"/>
                <a:ea typeface="Arial-Rounded" pitchFamily="34" charset="0"/>
                <a:cs typeface="Arial" pitchFamily="34" charset="0"/>
              </a:rPr>
              <a:t>dưới đây:</a:t>
            </a:r>
            <a:endParaRPr lang="en-US" sz="2400" b="1" dirty="0">
              <a:latin typeface="Arial" pitchFamily="34" charset="0"/>
              <a:ea typeface="Arial-Rounded" pitchFamily="34" charset="0"/>
              <a:cs typeface="Arial"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những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trong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tranh</a:t>
            </a:r>
            <a:r>
              <a:rPr lang="en-US" sz="2400" dirty="0">
                <a:latin typeface="Arial" pitchFamily="34" charset="0"/>
                <a:ea typeface="Arial-Rounded" pitchFamily="34" charset="0"/>
                <a:cs typeface="Arial" pitchFamily="34" charset="0"/>
              </a:rPr>
              <a:t>?</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b) Theo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vi-VN" sz="1600" b="1" dirty="0">
                <a:solidFill>
                  <a:schemeClr val="tx1"/>
                </a:solidFill>
                <a:latin typeface="Arial" pitchFamily="34" charset="0"/>
                <a:ea typeface="Arial-Rounded" pitchFamily="34" charset="0"/>
                <a:cs typeface="Arial" pitchFamily="34" charset="0"/>
              </a:rPr>
              <a:t>Đọc thầm</a:t>
            </a:r>
            <a:endParaRPr lang="en-US" sz="1600" b="1" dirty="0">
              <a:solidFill>
                <a:schemeClr val="tx1"/>
              </a:solidFill>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C1C3860-4100-431E-A475-CE784DD48ACB}"/>
              </a:ext>
            </a:extLst>
          </p:cNvPr>
          <p:cNvSpPr txBox="1"/>
          <p:nvPr/>
        </p:nvSpPr>
        <p:spPr>
          <a:xfrm>
            <a:off x="1424435" y="4762550"/>
            <a:ext cx="5052565" cy="400000"/>
          </a:xfrm>
          <a:prstGeom prst="rect">
            <a:avLst/>
          </a:prstGeom>
          <a:solidFill>
            <a:srgbClr val="B9EDFF"/>
          </a:solidFill>
        </p:spPr>
        <p:txBody>
          <a:bodyPr wrap="square" lIns="91330" tIns="45666" rIns="91330" bIns="45666" rtlCol="0">
            <a:spAutoFit/>
          </a:bodyPr>
          <a:lstStyle/>
          <a:p>
            <a:pPr algn="ctr"/>
            <a:r>
              <a:rPr lang="en-US" sz="2000" dirty="0" err="1">
                <a:latin typeface="Arial" pitchFamily="34" charset="0"/>
                <a:ea typeface="Arial-Rounded" pitchFamily="34" charset="0"/>
                <a:cs typeface="Arial" pitchFamily="34" charset="0"/>
              </a:rPr>
              <a:t>Em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hãy</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tìm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từ</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khó</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trong</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bài</a:t>
            </a:r>
            <a:endParaRPr lang="en-US" sz="20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6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2373</Words>
  <Application>Microsoft Office PowerPoint</Application>
  <PresentationFormat>On-screen Show (16:9)</PresentationFormat>
  <Paragraphs>215</Paragraphs>
  <Slides>29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197</cp:revision>
  <dcterms:created xsi:type="dcterms:W3CDTF">2020-12-08T15:48:47Z</dcterms:created>
  <dcterms:modified xsi:type="dcterms:W3CDTF">2022-03-06T15:08:30Z</dcterms:modified>
</cp:coreProperties>
</file>