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1" r:id="rId2"/>
    <p:sldId id="277" r:id="rId3"/>
    <p:sldId id="278" r:id="rId4"/>
    <p:sldId id="273" r:id="rId5"/>
    <p:sldId id="289" r:id="rId6"/>
    <p:sldId id="258" r:id="rId7"/>
    <p:sldId id="285" r:id="rId8"/>
    <p:sldId id="260" r:id="rId9"/>
    <p:sldId id="286" r:id="rId10"/>
    <p:sldId id="287" r:id="rId11"/>
    <p:sldId id="288" r:id="rId12"/>
    <p:sldId id="274" r:id="rId13"/>
    <p:sldId id="275" r:id="rId14"/>
    <p:sldId id="284" r:id="rId15"/>
    <p:sldId id="264" r:id="rId16"/>
    <p:sldId id="290" r:id="rId17"/>
    <p:sldId id="267" r:id="rId18"/>
    <p:sldId id="268" r:id="rId19"/>
    <p:sldId id="281" r:id="rId20"/>
    <p:sldId id="282" r:id="rId21"/>
    <p:sldId id="283" r:id="rId22"/>
    <p:sldId id="291" r:id="rId23"/>
    <p:sldId id="294" r:id="rId24"/>
    <p:sldId id="295" r:id="rId25"/>
    <p:sldId id="270" r:id="rId26"/>
    <p:sldId id="296" r:id="rId27"/>
    <p:sldId id="269" r:id="rId28"/>
    <p:sldId id="271" r:id="rId29"/>
  </p:sldIdLst>
  <p:sldSz cx="9144000" cy="5143500" type="screen16x9"/>
  <p:notesSz cx="6858000" cy="9144000"/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7B7"/>
    <a:srgbClr val="8F45C7"/>
    <a:srgbClr val="F3CEF6"/>
    <a:srgbClr val="ECB2F0"/>
    <a:srgbClr val="E496EA"/>
    <a:srgbClr val="A521AF"/>
    <a:srgbClr val="D24CDC"/>
    <a:srgbClr val="DD77E5"/>
    <a:srgbClr val="BF27CB"/>
    <a:srgbClr val="873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0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0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7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Hoa đoàn</a:t>
            </a:r>
            <a:r>
              <a:rPr lang="en-US" baseline="0"/>
              <a:t> kết, bông hoa đặc biệt…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5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62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6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79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00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3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1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0" y="3333820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93395" y="2015481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72118" y="1511611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  <a:defRPr/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  <a:defRPr/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132229" y="2165764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38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459538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24</a:t>
            </a:r>
          </a:p>
          <a:p>
            <a:pPr algn="ctr" defTabSz="1459538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1" y="-38307"/>
            <a:ext cx="501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33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822533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49622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Ngày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khai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dõng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dạc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“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</a:t>
            </a:r>
            <a:r>
              <a:rPr lang="en-US" altLang="zh-CN" sz="280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tùng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…”, 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hiệu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năm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mới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010" y="2190750"/>
            <a:ext cx="79887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Bây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thêm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anh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chuông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điện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thỉnh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thoảng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cũng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…”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báo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Nhưng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vẫn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người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thân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thiết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cô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cậu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rot="6249968" flipH="1">
            <a:off x="4317836" y="1144548"/>
            <a:ext cx="541348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6249968" flipH="1">
            <a:off x="8416126" y="1144548"/>
            <a:ext cx="541348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6249968" flipH="1">
            <a:off x="4363628" y="1624815"/>
            <a:ext cx="541348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6249968" flipH="1">
            <a:off x="2840971" y="2343041"/>
            <a:ext cx="541348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6249968" flipH="1">
            <a:off x="7513934" y="2344976"/>
            <a:ext cx="541348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6249968" flipH="1">
            <a:off x="1751892" y="2841683"/>
            <a:ext cx="464136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6249968" flipH="1" flipV="1">
            <a:off x="1741617" y="3328522"/>
            <a:ext cx="399992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6249968" flipH="1">
            <a:off x="3456958" y="3269520"/>
            <a:ext cx="409524" cy="579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6249968" flipH="1">
            <a:off x="7034239" y="3302279"/>
            <a:ext cx="409524" cy="579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5652" y="152689"/>
            <a:ext cx="4383348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Luyện đọc câu dài: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831555"/>
            <a:ext cx="98712" cy="435617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111645" y="3536854"/>
            <a:ext cx="98712" cy="435617"/>
            <a:chOff x="2590800" y="2272159"/>
            <a:chExt cx="98712" cy="43561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647748" y="2641911"/>
            <a:ext cx="98712" cy="435617"/>
            <a:chOff x="2590800" y="2272159"/>
            <a:chExt cx="98712" cy="435617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43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" y="0"/>
            <a:ext cx="8677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Bác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trống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trống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Thân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hình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đẫy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đà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nước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da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nâu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bóng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thường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gọi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trống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lẽ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vì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bạn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ở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lâu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lắm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rồi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Chính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cũng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không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biết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mình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đến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bao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Hằng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ngày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giúp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lớp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đúng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Ngày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khai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dõng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dạc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…”,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hiệu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năm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mới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Bây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thêm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chuông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điện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thỉnh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thoảng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cũng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…”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vẫn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người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thân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thiết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cô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cậu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						(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Huy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Bình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10308" y="528423"/>
            <a:ext cx="361507" cy="318672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61855" y="2190750"/>
            <a:ext cx="361507" cy="311875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06003" y="3519192"/>
            <a:ext cx="361507" cy="311875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4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733550"/>
            <a:ext cx="8229600" cy="857250"/>
          </a:xfrm>
          <a:prstGeom prst="rect">
            <a:avLst/>
          </a:prstGeom>
          <a:ln>
            <a:noFill/>
          </a:ln>
        </p:spPr>
        <p:txBody>
          <a:bodyPr vert="horz" lIns="91354" tIns="45678" rIns="91354" bIns="45678" rtlCol="0" anchor="ctr">
            <a:no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endParaRPr lang="en-US" sz="4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40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Báo hiệu	</a:t>
            </a:r>
            <a:r>
              <a:rPr lang="en-US" sz="40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: cho biết một điều gì </a:t>
            </a:r>
          </a:p>
          <a:p>
            <a:pPr algn="just"/>
            <a:r>
              <a:rPr lang="en-US" sz="40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			  đó sắp đến.</a:t>
            </a:r>
          </a:p>
          <a:p>
            <a:pPr algn="just"/>
            <a:r>
              <a:rPr lang="en-US" sz="40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endParaRPr lang="en-US" sz="4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6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7150"/>
            <a:ext cx="8686800" cy="1524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nâu bóng: </a:t>
            </a:r>
            <a:r>
              <a:rPr lang="en-US" sz="3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màu nâu và có độ nhẫn bóng</a:t>
            </a:r>
          </a:p>
          <a:p>
            <a:pPr algn="just"/>
            <a:endParaRPr lang="en-US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1"/>
          <a:stretch/>
        </p:blipFill>
        <p:spPr>
          <a:xfrm>
            <a:off x="241300" y="973014"/>
            <a:ext cx="4051300" cy="4037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" b="11064"/>
          <a:stretch/>
        </p:blipFill>
        <p:spPr>
          <a:xfrm>
            <a:off x="4572000" y="927832"/>
            <a:ext cx="4408903" cy="40823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356235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934200" y="355600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763000" y="188595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85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449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6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thân hình đẫy đà</a:t>
            </a:r>
            <a:r>
              <a:rPr lang="en-US" sz="3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: to tròn, mập mạp.</a:t>
            </a:r>
            <a:endParaRPr lang="en-US" sz="3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95349"/>
            <a:ext cx="5562601" cy="410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Tả cái trống trường lớp 4 hay nhất - 3 bài văn ngắn gọn miêu tả tiếng tr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8"/>
          <a:stretch/>
        </p:blipFill>
        <p:spPr bwMode="auto">
          <a:xfrm>
            <a:off x="1" y="1352550"/>
            <a:ext cx="34671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5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81100" y="4128348"/>
            <a:ext cx="2286000" cy="88207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042" y="1428750"/>
            <a:ext cx="7856135" cy="2246696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28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66148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6431" y="3991037"/>
            <a:ext cx="7453746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Trống trường có vẻ ngoài như thế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6431" y="4032611"/>
            <a:ext cx="7629319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Học trò thường gọi trống là gì?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436" y="1312321"/>
            <a:ext cx="8575964" cy="2062030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Hằng ngày, tôi giúp học trò ra vào lớp đúng giờ. Ngày khai trường, tiếng của tôi dõng dạc “tùng … tùng … tùng …”, báo hiệu một năm học mới.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2857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đoạn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399749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Hằng ngày, trống trường giúp học sinh việc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399749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Ngày khai trường, tiếng trống báo hiệu điều gì?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775" y="1221780"/>
            <a:ext cx="8575964" cy="2062030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32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Bây giờ có thêm anh chuông điện, thỉnh thoảng cũng “reng… reng… reng…” báo giờ học. Nhưng tôi vẫn là người bạn thân thiết của các cô cậu học trò.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095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đoạn 3: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557" y="4248150"/>
            <a:ext cx="8534400" cy="400037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Ngày nay, ngoài trống trường thì còn có cái gì báo giờ học nữa?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557" y="4241087"/>
            <a:ext cx="8675043" cy="400037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Câu nào cho thấy trống trường tự hào và hạnh phúc về bản thân mình?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6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9051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152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91434" y="2316527"/>
            <a:ext cx="536241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A71FB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BÁC TRỐNG TRƯỜNG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òng giáo dục và đào tạo Huyện Thanh Tr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2550"/>
            <a:ext cx="5347746" cy="35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85750"/>
            <a:ext cx="88773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 hãy nói một câu để cảm ơn bác trống trường.</a:t>
            </a:r>
          </a:p>
        </p:txBody>
      </p:sp>
    </p:spTree>
    <p:extLst>
      <p:ext uri="{BB962C8B-B14F-4D97-AF65-F5344CB8AC3E}">
        <p14:creationId xmlns:p14="http://schemas.microsoft.com/office/powerpoint/2010/main" val="3212691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85750"/>
            <a:ext cx="88773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 còn thấy trống ở đâu? Nó còn có ý nghĩa gì?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7652"/>
            <a:ext cx="2666911" cy="203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5" y="936130"/>
            <a:ext cx="3298031" cy="223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11" y="3130267"/>
            <a:ext cx="2791626" cy="188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78" y="1220649"/>
            <a:ext cx="3630322" cy="35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1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44383" y="4184886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90270" y="39518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" name="Google Shape;5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357" y="323215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2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81000" y="8659"/>
            <a:ext cx="2288930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1. Tô</a:t>
            </a:r>
            <a:endParaRPr lang="vi-VN" sz="28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4" y="1398227"/>
            <a:ext cx="570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6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3" y="3340920"/>
            <a:ext cx="5702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     </a:t>
            </a:r>
            <a:r>
              <a:rPr lang="en-US" altLang="en-US" sz="3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015" y="3349600"/>
            <a:ext cx="5702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      </a:t>
            </a:r>
            <a:r>
              <a:rPr lang="en-US" altLang="en-US" sz="3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948" y="3339326"/>
            <a:ext cx="5702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     </a:t>
            </a:r>
            <a:r>
              <a:rPr lang="en-US" altLang="en-US" sz="3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740" y="3339326"/>
            <a:ext cx="5702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      </a:t>
            </a:r>
            <a:r>
              <a:rPr lang="en-US" altLang="en-US" sz="3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101" y="1398227"/>
            <a:ext cx="570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6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839" y="1392020"/>
            <a:ext cx="570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6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836" y="1402294"/>
            <a:ext cx="570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6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6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654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8545" y="62386"/>
            <a:ext cx="3384090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2.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endParaRPr lang="vi-VN" sz="28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99" y="1068787"/>
            <a:ext cx="113109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κΗ</a:t>
            </a: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Ğt 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42" y="1059064"/>
            <a:ext cx="103546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Ǉhân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0" y="2348469"/>
            <a:ext cx="120372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Ǉrūg 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25" y="2345154"/>
            <a:ext cx="13891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sz="31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ǇrưŊg </a:t>
            </a:r>
            <a:endParaRPr lang="en-US" altLang="en-US" sz="31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35" y="1066768"/>
            <a:ext cx="113109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κΗ</a:t>
            </a: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Ğt 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378" y="1067319"/>
            <a:ext cx="103546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Ǉhân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720" y="1068220"/>
            <a:ext cx="113109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κΗ</a:t>
            </a: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Ğt 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463" y="1068771"/>
            <a:ext cx="103546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Ǉhân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102" y="2345154"/>
            <a:ext cx="120372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Ǉrūg 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457" y="2341839"/>
            <a:ext cx="13891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sz="31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ǇrưŊg </a:t>
            </a:r>
            <a:endParaRPr lang="en-US" altLang="en-US" sz="31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260" y="2348242"/>
            <a:ext cx="120372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Ǉrūg 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615" y="2344927"/>
            <a:ext cx="13891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sz="31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ǇrưŊg </a:t>
            </a:r>
            <a:endParaRPr lang="en-US" altLang="en-US" sz="31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8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30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9" y="445960"/>
            <a:ext cx="7841671" cy="461580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Viết vào vở câu trả lời cho câu hỏi b 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15" y="1218166"/>
            <a:ext cx="6951831" cy="523147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ctr"/>
            <a:r>
              <a:rPr lang="en-US" sz="28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Hằng ngày, trống trường giúp học sinh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90031" y="1212956"/>
            <a:ext cx="777630" cy="523147"/>
          </a:xfrm>
          <a:prstGeom prst="rect">
            <a:avLst/>
          </a:prstGeom>
        </p:spPr>
        <p:txBody>
          <a:bodyPr wrap="none" lIns="91367" tIns="45684" rIns="91367" bIns="45684">
            <a:spAutoFit/>
          </a:bodyPr>
          <a:lstStyle/>
          <a:p>
            <a:pPr algn="ct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(…).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3400" y="1212956"/>
            <a:ext cx="8915400" cy="954035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        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lớp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60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3. Viết câu trả lời cho câu hỏi b ở mục 3 ( SHS trang 57)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199" y="1070598"/>
            <a:ext cx="9906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022" y="1701125"/>
            <a:ext cx="685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giờ.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26" y="1072545"/>
            <a:ext cx="12192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Hằng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48" y="1070602"/>
            <a:ext cx="112330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wgày,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621" y="1062663"/>
            <a:ext cx="1066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Ǉrūg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548" y="1066107"/>
            <a:ext cx="12954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ǇrưŊg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412" y="1072331"/>
            <a:ext cx="9246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giúp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848" y="1072330"/>
            <a:ext cx="9627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hǌ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051" y="591077"/>
            <a:ext cx="990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ǧ</a:t>
            </a:r>
            <a:r>
              <a:rPr lang="el-GR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΅ζ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125" y="1070597"/>
            <a:ext cx="6096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ǟa  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93" y="1705840"/>
            <a:ext cx="82792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lġ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48" y="1702857"/>
            <a:ext cx="129069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đúng  </a:t>
            </a:r>
          </a:p>
        </p:txBody>
      </p:sp>
    </p:spTree>
    <p:extLst>
      <p:ext uri="{BB962C8B-B14F-4D97-AF65-F5344CB8AC3E}">
        <p14:creationId xmlns:p14="http://schemas.microsoft.com/office/powerpoint/2010/main" val="723626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8" y="-210564"/>
            <a:ext cx="957459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04" y="1147477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8887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Quan sát tranh lễ khai giảng năm học mới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067" y="4387454"/>
            <a:ext cx="875665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 thấy những gì trong tranh?</a:t>
            </a:r>
          </a:p>
          <a:p>
            <a:pPr marL="457200" indent="-457200" algn="just">
              <a:buAutoNum type="alphaLcPeriod"/>
            </a:pPr>
            <a:r>
              <a:rPr lang="en-US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Trong tranh, đồ vật nào quen thuộc với em nhất? Nó được dùng để làm gì?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792163"/>
            <a:ext cx="73406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0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332986"/>
            <a:ext cx="5947064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Bác trống trường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55578"/>
            <a:ext cx="8825346" cy="4278009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trống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trường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đẫy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nước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da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bóng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trò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thường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gọi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trống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lẽ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vì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thấy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trường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lắm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Chính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cũng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bao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Hằng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giúp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trò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lớp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khai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trường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tiếng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dõng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tùng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…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tùng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…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tùng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…”,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năm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chuông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điện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thỉnh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thoảng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cũng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reng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…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reng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…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reng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…”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vẫn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thiết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trò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		</a:t>
            </a:r>
          </a:p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                                     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Huy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5495" objId="6"/>
        <p14:stopEvt time="54556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914401"/>
            <a:ext cx="1752600" cy="857250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eng 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14700" y="2724150"/>
            <a:ext cx="914400" cy="0"/>
          </a:xfrm>
          <a:prstGeom prst="straightConnector1">
            <a:avLst/>
          </a:prstGeom>
          <a:ln w="38100">
            <a:solidFill>
              <a:srgbClr val="8F4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419600" y="1866900"/>
            <a:ext cx="1828800" cy="857250"/>
          </a:xfrm>
          <a:prstGeom prst="rect">
            <a:avLst/>
          </a:prstGeom>
          <a:ln>
            <a:noFill/>
          </a:ln>
        </p:spPr>
        <p:txBody>
          <a:bodyPr vert="horz" lIns="91354" tIns="45678" rIns="91354" bIns="45678" rtlCol="0" anchor="ctr">
            <a:no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reng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0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2" y="4558797"/>
            <a:ext cx="6725167" cy="523147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 hãy tìm từ khó đọc trong bài.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2576" y="941283"/>
            <a:ext cx="940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19698" y="941283"/>
            <a:ext cx="494102" cy="9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34774" y="3498850"/>
            <a:ext cx="1735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33898" y="2798534"/>
            <a:ext cx="1179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9116" y="1339850"/>
            <a:ext cx="65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" y="0"/>
            <a:ext cx="8677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Bác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trống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lvl="0" algn="just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trống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Thân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hình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đẫy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đà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nước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da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nâu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bóng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thường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gọi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trống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lẽ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vì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bạn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ở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lâu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lắm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rồi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Chính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cũng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không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biết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mình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đến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bao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Hằng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ngày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giúp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lớp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đúng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Ngày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khai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dõng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dạc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…”,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hiệu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năm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mới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Bây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thêm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chuông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điện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thỉnh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thoảng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cũng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…”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báo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Nhưng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vẫn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người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thân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thiết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của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cô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cậu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						(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Huy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Bình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3" name="Hành trang số (1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8773" y="-710942"/>
            <a:ext cx="609600" cy="609600"/>
          </a:xfrm>
          <a:prstGeom prst="rect">
            <a:avLst/>
          </a:prstGeom>
        </p:spPr>
      </p:pic>
      <p:sp>
        <p:nvSpPr>
          <p:cNvPr id="5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35450" y="528828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14800" y="385896"/>
            <a:ext cx="275345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8093975" y="81469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086600" y="120015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835451" y="220269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2067" y="2488557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835451" y="3463169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901773" y="3867150"/>
            <a:ext cx="184827" cy="2286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207648" y="81469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5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8|3.6|1.6|1.5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0.8|16.7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6.3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1018</Words>
  <Application>Microsoft Office PowerPoint</Application>
  <PresentationFormat>On-screen Show (16:9)</PresentationFormat>
  <Paragraphs>135</Paragraphs>
  <Slides>28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1. Khởi động</vt:lpstr>
      <vt:lpstr>PowerPoint Presentation</vt:lpstr>
      <vt:lpstr>PowerPoint Presentation</vt:lpstr>
      <vt:lpstr>PowerPoint Presentation</vt:lpstr>
      <vt:lpstr>eng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thân hình đẫy đà: to tròn, mập mạp.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180</cp:revision>
  <dcterms:created xsi:type="dcterms:W3CDTF">2020-12-08T15:48:47Z</dcterms:created>
  <dcterms:modified xsi:type="dcterms:W3CDTF">2022-03-03T15:00:53Z</dcterms:modified>
</cp:coreProperties>
</file>