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5" r:id="rId3"/>
    <p:sldId id="273" r:id="rId4"/>
    <p:sldId id="258" r:id="rId5"/>
    <p:sldId id="278" r:id="rId6"/>
    <p:sldId id="259" r:id="rId7"/>
    <p:sldId id="262" r:id="rId8"/>
    <p:sldId id="280" r:id="rId9"/>
    <p:sldId id="279" r:id="rId10"/>
    <p:sldId id="266" r:id="rId11"/>
    <p:sldId id="281" r:id="rId12"/>
    <p:sldId id="283" r:id="rId13"/>
    <p:sldId id="267" r:id="rId14"/>
    <p:sldId id="270" r:id="rId15"/>
    <p:sldId id="274" r:id="rId16"/>
    <p:sldId id="271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3EF"/>
    <a:srgbClr val="AD27B7"/>
    <a:srgbClr val="F95970"/>
    <a:srgbClr val="F452A7"/>
    <a:srgbClr val="FFEDB3"/>
    <a:srgbClr val="DF8AE6"/>
    <a:srgbClr val="F0C9F3"/>
    <a:srgbClr val="FFDF79"/>
    <a:srgbClr val="FFD03B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75" autoAdjust="0"/>
  </p:normalViewPr>
  <p:slideViewPr>
    <p:cSldViewPr>
      <p:cViewPr varScale="1">
        <p:scale>
          <a:sx n="66" d="100"/>
          <a:sy n="66" d="100"/>
        </p:scale>
        <p:origin x="120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404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5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1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37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0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9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206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CHÀO MỪNG CÁC CON </a:t>
            </a:r>
          </a:p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0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84512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cuối các dòng thơ những tiếng cùng vần với nhau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619232" y="2970894"/>
            <a:ext cx="2597931" cy="2678458"/>
            <a:chOff x="6276785" y="2774940"/>
            <a:chExt cx="3001150" cy="30941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4709">
              <a:off x="6276785" y="2774940"/>
              <a:ext cx="3001150" cy="309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Oval 42"/>
            <p:cNvSpPr/>
            <p:nvPr/>
          </p:nvSpPr>
          <p:spPr>
            <a:xfrm rot="20875489">
              <a:off x="7126981" y="3579608"/>
              <a:ext cx="1435593" cy="919500"/>
            </a:xfrm>
            <a:prstGeom prst="ellipse">
              <a:avLst/>
            </a:prstGeom>
            <a:solidFill>
              <a:srgbClr val="F959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274667" y="2860300"/>
            <a:ext cx="2739034" cy="2823934"/>
            <a:chOff x="6059096" y="2612568"/>
            <a:chExt cx="3001150" cy="3094176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4709">
              <a:off x="6059096" y="2612568"/>
              <a:ext cx="3001150" cy="309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Oval 52"/>
            <p:cNvSpPr/>
            <p:nvPr/>
          </p:nvSpPr>
          <p:spPr>
            <a:xfrm rot="20875489">
              <a:off x="6920151" y="3430428"/>
              <a:ext cx="1435593" cy="919500"/>
            </a:xfrm>
            <a:prstGeom prst="ellipse">
              <a:avLst/>
            </a:prstGeom>
            <a:solidFill>
              <a:srgbClr val="F959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95783" y="2985408"/>
            <a:ext cx="2597931" cy="2678458"/>
            <a:chOff x="6059096" y="2612569"/>
            <a:chExt cx="3001150" cy="3094177"/>
          </a:xfrm>
        </p:grpSpPr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4709">
              <a:off x="6059096" y="2612569"/>
              <a:ext cx="3001150" cy="3094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Oval 55"/>
            <p:cNvSpPr/>
            <p:nvPr/>
          </p:nvSpPr>
          <p:spPr>
            <a:xfrm rot="20875489">
              <a:off x="6920151" y="3430428"/>
              <a:ext cx="1435593" cy="919500"/>
            </a:xfrm>
            <a:prstGeom prst="ellipse">
              <a:avLst/>
            </a:prstGeom>
            <a:solidFill>
              <a:srgbClr val="F959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 rot="20764561">
            <a:off x="2656007" y="3598580"/>
            <a:ext cx="1413001" cy="857250"/>
          </a:xfrm>
        </p:spPr>
        <p:txBody>
          <a:bodyPr>
            <a:normAutofit/>
          </a:bodyPr>
          <a:lstStyle/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nương</a:t>
            </a:r>
          </a:p>
        </p:txBody>
      </p:sp>
      <p:sp>
        <p:nvSpPr>
          <p:cNvPr id="57" name="Title 25"/>
          <p:cNvSpPr txBox="1">
            <a:spLocks/>
          </p:cNvSpPr>
          <p:nvPr/>
        </p:nvSpPr>
        <p:spPr>
          <a:xfrm rot="20764561">
            <a:off x="5011562" y="3559018"/>
            <a:ext cx="1413001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trẻ</a:t>
            </a:r>
          </a:p>
        </p:txBody>
      </p:sp>
      <p:sp>
        <p:nvSpPr>
          <p:cNvPr id="58" name="Title 25"/>
          <p:cNvSpPr txBox="1">
            <a:spLocks/>
          </p:cNvSpPr>
          <p:nvPr/>
        </p:nvSpPr>
        <p:spPr>
          <a:xfrm rot="20764561">
            <a:off x="7263326" y="3621867"/>
            <a:ext cx="1413001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-247274" y="2985408"/>
            <a:ext cx="2597931" cy="2678458"/>
            <a:chOff x="6059096" y="2612569"/>
            <a:chExt cx="3001150" cy="3094177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4709">
              <a:off x="6059096" y="2612569"/>
              <a:ext cx="3001150" cy="3094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Oval 60"/>
            <p:cNvSpPr/>
            <p:nvPr/>
          </p:nvSpPr>
          <p:spPr>
            <a:xfrm rot="20875489">
              <a:off x="6920151" y="3430428"/>
              <a:ext cx="1435593" cy="919500"/>
            </a:xfrm>
            <a:prstGeom prst="ellipse">
              <a:avLst/>
            </a:prstGeom>
            <a:solidFill>
              <a:srgbClr val="F959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2" name="Title 25"/>
          <p:cNvSpPr txBox="1">
            <a:spLocks/>
          </p:cNvSpPr>
          <p:nvPr/>
        </p:nvSpPr>
        <p:spPr>
          <a:xfrm rot="20764561">
            <a:off x="412950" y="3598580"/>
            <a:ext cx="1413001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6295" y="715378"/>
            <a:ext cx="2331156" cy="1558783"/>
            <a:chOff x="324101" y="584168"/>
            <a:chExt cx="2331156" cy="1558783"/>
          </a:xfrm>
        </p:grpSpPr>
        <p:sp>
          <p:nvSpPr>
            <p:cNvPr id="8" name="Oval 7"/>
            <p:cNvSpPr/>
            <p:nvPr/>
          </p:nvSpPr>
          <p:spPr>
            <a:xfrm>
              <a:off x="324101" y="584168"/>
              <a:ext cx="2331156" cy="8083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AD27B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trường</a:t>
              </a: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flipH="1">
              <a:off x="778948" y="889047"/>
              <a:ext cx="1225802" cy="125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4" name="Group 1023"/>
          <p:cNvGrpSpPr/>
          <p:nvPr/>
        </p:nvGrpSpPr>
        <p:grpSpPr>
          <a:xfrm>
            <a:off x="2485572" y="702946"/>
            <a:ext cx="1905000" cy="1552440"/>
            <a:chOff x="2362200" y="883446"/>
            <a:chExt cx="1905000" cy="15524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flipH="1">
              <a:off x="2826988" y="1181982"/>
              <a:ext cx="1225802" cy="125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Oval 35"/>
            <p:cNvSpPr/>
            <p:nvPr/>
          </p:nvSpPr>
          <p:spPr>
            <a:xfrm>
              <a:off x="2362200" y="883446"/>
              <a:ext cx="1905000" cy="8083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AD27B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88234" y="723622"/>
            <a:ext cx="1905000" cy="1562557"/>
            <a:chOff x="4450052" y="858838"/>
            <a:chExt cx="1905000" cy="1562557"/>
          </a:xfrm>
        </p:grpSpPr>
        <p:sp>
          <p:nvSpPr>
            <p:cNvPr id="39" name="Oval 38"/>
            <p:cNvSpPr/>
            <p:nvPr/>
          </p:nvSpPr>
          <p:spPr>
            <a:xfrm>
              <a:off x="4450052" y="858838"/>
              <a:ext cx="1905000" cy="8083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AD27B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vắng</a:t>
              </a: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4648200" y="1167491"/>
              <a:ext cx="1225802" cy="125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7079998" y="708250"/>
            <a:ext cx="1905000" cy="1565911"/>
            <a:chOff x="6853709" y="835886"/>
            <a:chExt cx="1905000" cy="1565911"/>
          </a:xfrm>
        </p:grpSpPr>
        <p:sp>
          <p:nvSpPr>
            <p:cNvPr id="42" name="Oval 41"/>
            <p:cNvSpPr/>
            <p:nvPr/>
          </p:nvSpPr>
          <p:spPr>
            <a:xfrm>
              <a:off x="6853709" y="835886"/>
              <a:ext cx="1905000" cy="8083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AD27B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thì</a:t>
              </a:r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079998" y="1147893"/>
              <a:ext cx="1225802" cy="125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4625E-7 L 0.23593 0.3429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17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7349E-6 L 0.24063 0.31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15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41057E-6 L -0.00347 0.31418 " pathEditMode="relative" rAng="0" ptsTypes="AA">
                                      <p:cBhvr>
                                        <p:cTn id="16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6274E-6 L -0.49445 0.32623 " pathEditMode="relative" rAng="0" ptsTypes="AA">
                                      <p:cBhvr>
                                        <p:cTn id="21" dur="3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2" y="16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365" b="23303"/>
          <a:stretch/>
        </p:blipFill>
        <p:spPr>
          <a:xfrm>
            <a:off x="122160" y="684609"/>
            <a:ext cx="8888491" cy="36206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10730" y="162990"/>
            <a:ext cx="9525000" cy="461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20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2. Viết tiếng cùng vần với nhau ở cuối các dòng thơ ( SHS trang 48)</a:t>
            </a:r>
            <a:endParaRPr lang="vi-VN" sz="2200" i="1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" y="1047634"/>
            <a:ext cx="141351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ǇrưŊg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228" y="1629615"/>
            <a:ext cx="2857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1047634"/>
            <a:ext cx="141351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wư</a:t>
            </a:r>
            <a:r>
              <a:rPr lang="el-GR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Ω</a:t>
            </a: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340" y="1047634"/>
            <a:ext cx="141351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vắng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1047634"/>
            <a:ext cx="1143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wắng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" y="1660660"/>
            <a:ext cx="58674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χ≠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9170" y="1655579"/>
            <a:ext cx="678180" cy="577081"/>
            <a:chOff x="1093470" y="1660659"/>
            <a:chExt cx="678180" cy="577081"/>
          </a:xfrm>
        </p:grpSpPr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243B69F1-7102-4478-B308-223FBA0A1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470" y="1660659"/>
              <a:ext cx="678180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315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Λ;</a:t>
              </a:r>
              <a:endPara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243B69F1-7102-4478-B308-223FBA0A1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2560" y="1696634"/>
              <a:ext cx="3390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80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’</a:t>
              </a:r>
              <a:endParaRPr lang="en-US" altLang="en-US" sz="18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1658134"/>
            <a:ext cx="6477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Ǉhì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0" y="1662257"/>
            <a:ext cx="6477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270" y="1003818"/>
            <a:ext cx="2857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723" y="1702889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615" y="107456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1003818"/>
            <a:ext cx="2857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5" y="106737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" y="1622189"/>
            <a:ext cx="2857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8352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2944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202686" y="1913226"/>
            <a:ext cx="358840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Trả lời câu hỏi</a:t>
            </a:r>
            <a:endParaRPr sz="3600" b="1" dirty="0">
              <a:solidFill>
                <a:schemeClr val="accent4">
                  <a:lumMod val="75000"/>
                </a:schemeClr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4">
                    <a:lumMod val="75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>
              <a:solidFill>
                <a:schemeClr val="accent4">
                  <a:lumMod val="75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9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0399" y="4410797"/>
            <a:ext cx="7453746" cy="492406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hôm nay bạn nhỏ đi học một mình?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8969" y="4446358"/>
            <a:ext cx="7453746" cy="492406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 học của bạn nhỏ có đặc điểm gì?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0399" y="4410797"/>
            <a:ext cx="7453746" cy="492406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 trên đường đến trường có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606" y="4428578"/>
            <a:ext cx="8915400" cy="492406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 trường học của em với trường học của bạn nhỏ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0059" y="9978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 học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606" y="551739"/>
            <a:ext cx="3917372" cy="37240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Hôm qua em tới trường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 dắt tay từng bước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Hôm nay mẹ lên nương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Một mình em tới lớp.</a:t>
            </a:r>
          </a:p>
          <a:p>
            <a:pPr algn="just"/>
            <a:endParaRPr lang="en-US" sz="2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Trường của em be bé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Nằm lặng giữa rừng cây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Cô giáo em tre trẻ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Dạy em hát rất hay.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3591" y="1413513"/>
            <a:ext cx="5486400" cy="2123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Hương rừng thơm đồi vắng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Nước suối trong thầm thì…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Cọ xòe ô che nắng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Râm mát đường em đi.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          (Hoàng Minh Chính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cuối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3541" y="1200150"/>
            <a:ext cx="379580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 qua em tới trường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dắt tay từng bước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 nay mẹ lên nương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mình em tới lớp.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 của em be bé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 lặng giữa rừng cây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giáo em tre trẻ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Dạy em hát rất hay.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82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46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15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46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64" y="3139358"/>
            <a:ext cx="2743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48" y="3479515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46" y="3826628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64" y="4218740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9" y="445960"/>
            <a:ext cx="4793672" cy="461616"/>
          </a:xfrm>
          <a:prstGeom prst="rect">
            <a:avLst/>
          </a:prstGeom>
          <a:solidFill>
            <a:srgbClr val="EBB3EF"/>
          </a:solidFill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 một bài hát về thầy cô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2000" t="-2000" r="1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750"/>
            <a:ext cx="82296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086" y="608694"/>
            <a:ext cx="6172200" cy="1815845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</a:t>
            </a:r>
          </a:p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Học thuộc hai khổ thơ đầu bài </a:t>
            </a:r>
            <a:r>
              <a:rPr lang="en-US" sz="28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</a:t>
            </a:r>
          </a:p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bài </a:t>
            </a:r>
            <a:r>
              <a:rPr lang="en-US" sz="28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yêu thương trang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50, trang 51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024664"/>
            <a:ext cx="9144000" cy="133350"/>
          </a:xfrm>
          <a:prstGeom prst="rect">
            <a:avLst/>
          </a:prstGeom>
          <a:solidFill>
            <a:srgbClr val="DF8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4514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99388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84293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459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11256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150" y="201863"/>
            <a:ext cx="847725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Quan sát tranh các bạn nhỏ đang trên đường tới trường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150" y="740310"/>
            <a:ext cx="7391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Các bạn trông như thế nào khi đi học?</a:t>
            </a:r>
          </a:p>
          <a:p>
            <a:pPr marL="457200" indent="-457200" algn="just">
              <a:buAutoNum type="alphaLcPeriod"/>
            </a:pPr>
            <a:r>
              <a:rPr lang="en-US" sz="24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Nói về cảm xúc của em sau mỗi ngày đi học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91519" y="1623929"/>
            <a:ext cx="6846661" cy="3385105"/>
            <a:chOff x="685800" y="1961243"/>
            <a:chExt cx="7311572" cy="361496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36" t="34295" r="36993" b="26770"/>
            <a:stretch/>
          </p:blipFill>
          <p:spPr bwMode="auto">
            <a:xfrm>
              <a:off x="685800" y="2728686"/>
              <a:ext cx="5265057" cy="2847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07" t="23814" r="21011" b="26770"/>
            <a:stretch/>
          </p:blipFill>
          <p:spPr bwMode="auto">
            <a:xfrm>
              <a:off x="5918200" y="1961243"/>
              <a:ext cx="2079172" cy="361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616" y="779292"/>
            <a:ext cx="3917372" cy="36932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Hôm qua em tới trường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 dắt tay từng bước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Hôm nay mẹ lên nương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Một mình em tới lớp.</a:t>
            </a:r>
          </a:p>
          <a:p>
            <a:pPr algn="just"/>
            <a:endParaRPr lang="en-US" sz="2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Trường của em be bé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Nằm lặng giữa rừng cây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Cô giáo em tre trẻ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Dạy em hát rất hay.</a:t>
            </a:r>
          </a:p>
        </p:txBody>
      </p:sp>
      <p:sp>
        <p:nvSpPr>
          <p:cNvPr id="8" name="Cloud 7"/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3591" y="1641066"/>
            <a:ext cx="5486400" cy="209283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Hương rừng thơm đồi vắng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Nước suối trong thầm thì…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Cọ xòe ô che nắng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Râm mát đường em đi.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          (Hoàng Minh Chính)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63591" y="1292055"/>
            <a:ext cx="5486400" cy="209283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Hương rừng thơm đồi vắng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Nước suối trong thầm thì…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Cọ xòe ô che nắng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Râm mát đường em đi.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          (Hoàng Minh Chính)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616" y="430281"/>
            <a:ext cx="3917372" cy="36932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Hôm qua em tới trường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 dắt tay từng bước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Hôm nay mẹ lên nương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Một mình em tới lớp.</a:t>
            </a:r>
          </a:p>
          <a:p>
            <a:pPr algn="just"/>
            <a:endParaRPr lang="en-US" sz="2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Trường của em be bé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Nằm lặng giữa rừng cây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Cô giáo em tre trẻ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Dạy em hát rất hay.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231" y="4357483"/>
            <a:ext cx="8096769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32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Con hãy tìm từ khó đọc, khó hiểu trong bài.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895600" y="1657350"/>
            <a:ext cx="8962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934200" y="2114550"/>
            <a:ext cx="11429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90059" y="571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 học</a:t>
            </a:r>
          </a:p>
        </p:txBody>
      </p:sp>
    </p:spTree>
    <p:extLst>
      <p:ext uri="{BB962C8B-B14F-4D97-AF65-F5344CB8AC3E}">
        <p14:creationId xmlns:p14="http://schemas.microsoft.com/office/powerpoint/2010/main" val="22856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85800" y="4295479"/>
            <a:ext cx="7773005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Bài thơ có mấy khổ thơ?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4573" y="-13563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130" y="412086"/>
            <a:ext cx="3917372" cy="36932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Hôm qua em tới trường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 dắt tay từng bước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Hôm nay mẹ lên nương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Một mình em tới lớp.</a:t>
            </a:r>
          </a:p>
          <a:p>
            <a:pPr algn="just"/>
            <a:endParaRPr lang="en-US" sz="2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Trường của em be bé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Nằm lặng giữa rừng cây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Cô giáo em tre trẻ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Dạy em hát rất hay.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8105" y="1273860"/>
            <a:ext cx="5486400" cy="209283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Hương rừng thơm đồi vắng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Nước suối trong thầm thì…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Cọ xòe ô che nắng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Râm mát đường em đi.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          (Hoàng Minh Chính)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-76200" y="412086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(1)</a:t>
            </a:r>
            <a:endParaRPr lang="en-US" sz="20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-76200" y="241935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(2)</a:t>
            </a:r>
            <a:endParaRPr lang="en-US" sz="20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4012580" y="127386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(3)</a:t>
            </a:r>
            <a:endParaRPr lang="en-US" sz="20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90059" y="9978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 học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616" y="551739"/>
            <a:ext cx="3917372" cy="36932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Hôm qua em tới trường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 dắt tay từng bước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Hôm nay mẹ lên nương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Một mình em tới lớp.</a:t>
            </a:r>
          </a:p>
          <a:p>
            <a:pPr algn="just"/>
            <a:endParaRPr lang="en-US" sz="2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Trường của em be bé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Nằm lặng giữa rừng cây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Cô giáo em tre trẻ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Dạy em hát rất hay.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3591" y="1413513"/>
            <a:ext cx="5486400" cy="209283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Hương rừng thơm đồi vắng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Nước suối trong thầm thì…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Cọ xòe ô che nắng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Râm mát đường em đi.</a:t>
            </a:r>
          </a:p>
          <a:p>
            <a:pPr algn="just"/>
            <a:r>
              <a:rPr lang="en-US" sz="2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          (Hoàng Minh Chính)</a:t>
            </a:r>
          </a:p>
        </p:txBody>
      </p:sp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207249" y="194081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4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Viết vở</a:t>
            </a:r>
            <a:endParaRPr sz="4400" b="1" dirty="0">
              <a:solidFill>
                <a:schemeClr val="accent4">
                  <a:lumMod val="75000"/>
                </a:schemeClr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40" name="Google Shape;52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853" y="402717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42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365" b="23303"/>
          <a:stretch/>
        </p:blipFill>
        <p:spPr>
          <a:xfrm>
            <a:off x="122160" y="684609"/>
            <a:ext cx="8888491" cy="36206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89028" y="67418"/>
            <a:ext cx="2288930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80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1. Viết từ ngữ</a:t>
            </a:r>
            <a:endParaRPr lang="vi-VN" sz="28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110" y="1056048"/>
            <a:ext cx="126791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Ǉhì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" y="1047634"/>
            <a:ext cx="11937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Ǉhầm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80" y="227988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wư</a:t>
            </a:r>
            <a:r>
              <a:rPr lang="el-GR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ϐ</a:t>
            </a:r>
            <a:endParaRPr lang="en-US" altLang="en-US" sz="30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556" y="2279889"/>
            <a:ext cx="927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ǧ</a:t>
            </a:r>
            <a:r>
              <a:rPr lang="el-GR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Ē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430" y="1056048"/>
            <a:ext cx="126791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Ǉhì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720" y="1047634"/>
            <a:ext cx="11937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Ǉhầm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030" y="1045652"/>
            <a:ext cx="126791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Ǉhì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1037238"/>
            <a:ext cx="11937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Ǉhầm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910" y="227988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wư</a:t>
            </a:r>
            <a:r>
              <a:rPr lang="el-GR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ϐ</a:t>
            </a:r>
            <a:endParaRPr lang="en-US" altLang="en-US" sz="30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586" y="2279889"/>
            <a:ext cx="927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ǧ</a:t>
            </a:r>
            <a:r>
              <a:rPr lang="el-GR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Ē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370" y="227549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wư</a:t>
            </a:r>
            <a:r>
              <a:rPr lang="el-GR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ϐ</a:t>
            </a:r>
            <a:endParaRPr lang="en-US" altLang="en-US" sz="30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046" y="2275499"/>
            <a:ext cx="927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ǧ</a:t>
            </a:r>
            <a:r>
              <a:rPr lang="el-GR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r>
              <a:rPr lang="en-US" altLang="en-US" sz="3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Ē</a:t>
            </a:r>
          </a:p>
        </p:txBody>
      </p:sp>
    </p:spTree>
    <p:extLst>
      <p:ext uri="{BB962C8B-B14F-4D97-AF65-F5344CB8AC3E}">
        <p14:creationId xmlns:p14="http://schemas.microsoft.com/office/powerpoint/2010/main" val="3178785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671</Words>
  <Application>Microsoft Office PowerPoint</Application>
  <PresentationFormat>On-screen Show (16:9)</PresentationFormat>
  <Paragraphs>170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Rounded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 Nhung Nguyen Thi</cp:lastModifiedBy>
  <cp:revision>144</cp:revision>
  <dcterms:created xsi:type="dcterms:W3CDTF">2020-12-08T15:48:47Z</dcterms:created>
  <dcterms:modified xsi:type="dcterms:W3CDTF">2022-02-21T05:09:25Z</dcterms:modified>
</cp:coreProperties>
</file>