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54" r:id="rId3"/>
    <p:sldId id="341" r:id="rId4"/>
    <p:sldId id="357" r:id="rId5"/>
    <p:sldId id="360" r:id="rId6"/>
    <p:sldId id="365" r:id="rId7"/>
    <p:sldId id="359" r:id="rId8"/>
    <p:sldId id="364" r:id="rId9"/>
    <p:sldId id="345" r:id="rId10"/>
    <p:sldId id="366" r:id="rId11"/>
    <p:sldId id="367" r:id="rId12"/>
    <p:sldId id="368" r:id="rId13"/>
    <p:sldId id="369" r:id="rId14"/>
    <p:sldId id="346" r:id="rId15"/>
    <p:sldId id="358" r:id="rId16"/>
    <p:sldId id="362" r:id="rId17"/>
    <p:sldId id="32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2" autoAdjust="0"/>
  </p:normalViewPr>
  <p:slideViewPr>
    <p:cSldViewPr>
      <p:cViewPr varScale="1">
        <p:scale>
          <a:sx n="59" d="100"/>
          <a:sy n="59" d="100"/>
        </p:scale>
        <p:origin x="142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D487B-ED4C-46EB-B891-85519875904D}" type="datetimeFigureOut">
              <a:rPr lang="en-US" smtClean="0"/>
              <a:t>2/19/2022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9CF15-BC84-425D-B651-0011600C56AB}" type="slidenum">
              <a:rPr lang="en-US" smtClean="0"/>
              <a:t>‹#›</a:t>
            </a:fld>
            <a:endParaRPr lang="en-US"/>
          </a:p>
        </p:txBody>
      </p:sp>
    </p:spTree>
    <p:extLst>
      <p:ext uri="{BB962C8B-B14F-4D97-AF65-F5344CB8AC3E}">
        <p14:creationId xmlns:p14="http://schemas.microsoft.com/office/powerpoint/2010/main" val="340854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C38E5E-3A53-4A62-8410-F8E9596C4911}"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54479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38E5E-3A53-4A62-8410-F8E9596C4911}"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293924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38E5E-3A53-4A62-8410-F8E9596C4911}"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94126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38E5E-3A53-4A62-8410-F8E9596C4911}"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05343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38E5E-3A53-4A62-8410-F8E9596C4911}"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18922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38E5E-3A53-4A62-8410-F8E9596C4911}"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419755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38E5E-3A53-4A62-8410-F8E9596C4911}"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22600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38E5E-3A53-4A62-8410-F8E9596C4911}"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244892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38E5E-3A53-4A62-8410-F8E9596C4911}"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127101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38E5E-3A53-4A62-8410-F8E9596C4911}"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43766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38E5E-3A53-4A62-8410-F8E9596C4911}"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4231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38E5E-3A53-4A62-8410-F8E9596C4911}" type="datetimeFigureOut">
              <a:rPr lang="en-US" smtClean="0"/>
              <a:t>2/19/2022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5B30E-3913-4109-8943-9DE3B4840976}" type="slidenum">
              <a:rPr lang="en-US" smtClean="0"/>
              <a:t>‹#›</a:t>
            </a:fld>
            <a:endParaRPr lang="en-US"/>
          </a:p>
        </p:txBody>
      </p:sp>
    </p:spTree>
    <p:extLst>
      <p:ext uri="{BB962C8B-B14F-4D97-AF65-F5344CB8AC3E}">
        <p14:creationId xmlns:p14="http://schemas.microsoft.com/office/powerpoint/2010/main" val="280132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8605157" cy="1470025"/>
          </a:xfrm>
        </p:spPr>
        <p:txBody>
          <a:bodyPr>
            <a:normAutofit fontScale="90000"/>
          </a:bodyPr>
          <a:lstStyle/>
          <a:p>
            <a:r>
              <a:rPr lang="en-US" sz="8800" b="1" dirty="0">
                <a:solidFill>
                  <a:srgbClr val="FF0000"/>
                </a:solidFill>
              </a:rPr>
              <a:t>LUYỆN TẬP KĨ NĂNG</a:t>
            </a:r>
          </a:p>
        </p:txBody>
      </p:sp>
    </p:spTree>
    <p:extLst>
      <p:ext uri="{BB962C8B-B14F-4D97-AF65-F5344CB8AC3E}">
        <p14:creationId xmlns:p14="http://schemas.microsoft.com/office/powerpoint/2010/main" val="168017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525000" cy="1323439"/>
          </a:xfrm>
          <a:prstGeom prst="rect">
            <a:avLst/>
          </a:prstGeom>
        </p:spPr>
        <p:txBody>
          <a:bodyPr wrap="square">
            <a:spAutoFit/>
          </a:bodyPr>
          <a:lstStyle/>
          <a:p>
            <a:endParaRPr lang="en-US" sz="4000" b="1" dirty="0"/>
          </a:p>
          <a:p>
            <a:endParaRPr lang="en-US" sz="4000" b="1" dirty="0"/>
          </a:p>
        </p:txBody>
      </p:sp>
      <p:sp>
        <p:nvSpPr>
          <p:cNvPr id="4" name="TextBox 3"/>
          <p:cNvSpPr txBox="1"/>
          <p:nvPr/>
        </p:nvSpPr>
        <p:spPr>
          <a:xfrm>
            <a:off x="228600" y="2487036"/>
            <a:ext cx="8763000" cy="646331"/>
          </a:xfrm>
          <a:prstGeom prst="rect">
            <a:avLst/>
          </a:prstGeom>
          <a:noFill/>
        </p:spPr>
        <p:txBody>
          <a:bodyPr wrap="square" rtlCol="0">
            <a:spAutoFit/>
          </a:bodyPr>
          <a:lstStyle/>
          <a:p>
            <a:r>
              <a:rPr lang="en-US" sz="3600" b="1">
                <a:solidFill>
                  <a:srgbClr val="FF0000"/>
                </a:solidFill>
              </a:rPr>
              <a:t>    </a:t>
            </a:r>
            <a:endParaRPr lang="en-US" sz="3600" b="1" dirty="0">
              <a:solidFill>
                <a:srgbClr val="FF0000"/>
              </a:solidFill>
            </a:endParaRPr>
          </a:p>
        </p:txBody>
      </p:sp>
      <p:sp>
        <p:nvSpPr>
          <p:cNvPr id="6" name="Rectangle 5"/>
          <p:cNvSpPr/>
          <p:nvPr/>
        </p:nvSpPr>
        <p:spPr>
          <a:xfrm>
            <a:off x="358254" y="286434"/>
            <a:ext cx="8115300" cy="646331"/>
          </a:xfrm>
          <a:prstGeom prst="rect">
            <a:avLst/>
          </a:prstGeom>
        </p:spPr>
        <p:txBody>
          <a:bodyPr wrap="square">
            <a:spAutoFit/>
          </a:bodyPr>
          <a:lstStyle/>
          <a:p>
            <a:r>
              <a:rPr lang="en-US" sz="3600" b="1">
                <a:solidFill>
                  <a:srgbClr val="FF0000"/>
                </a:solidFill>
              </a:rPr>
              <a:t>   </a:t>
            </a:r>
            <a:endParaRPr lang="en-US" sz="3600" dirty="0">
              <a:solidFill>
                <a:srgbClr val="FF0000"/>
              </a:solidFill>
            </a:endParaRPr>
          </a:p>
        </p:txBody>
      </p:sp>
      <p:sp>
        <p:nvSpPr>
          <p:cNvPr id="9" name="TextBox 8"/>
          <p:cNvSpPr txBox="1"/>
          <p:nvPr/>
        </p:nvSpPr>
        <p:spPr>
          <a:xfrm>
            <a:off x="228600" y="946618"/>
            <a:ext cx="8823249" cy="1200329"/>
          </a:xfrm>
          <a:prstGeom prst="rect">
            <a:avLst/>
          </a:prstGeom>
          <a:noFill/>
        </p:spPr>
        <p:txBody>
          <a:bodyPr wrap="none" rtlCol="0">
            <a:spAutoFit/>
          </a:bodyPr>
          <a:lstStyle/>
          <a:p>
            <a:pPr marL="571500" indent="-571500">
              <a:buFontTx/>
              <a:buChar char="-"/>
            </a:pPr>
            <a:r>
              <a:rPr lang="fr-FR" sz="3600">
                <a:solidFill>
                  <a:srgbClr val="006600"/>
                </a:solidFill>
                <a:latin typeface="Arial-SGK-TV" pitchFamily="2" charset="0"/>
                <a:cs typeface="Arial-SGK-TV" pitchFamily="2" charset="0"/>
              </a:rPr>
              <a:t>Khi Thu còn nhỏ, bà thường làm gì cho </a:t>
            </a:r>
          </a:p>
          <a:p>
            <a:r>
              <a:rPr lang="fr-FR" sz="3600">
                <a:solidFill>
                  <a:srgbClr val="006600"/>
                </a:solidFill>
                <a:latin typeface="Arial-SGK-TV" pitchFamily="2" charset="0"/>
                <a:cs typeface="Arial-SGK-TV" pitchFamily="2" charset="0"/>
              </a:rPr>
              <a:t>Thu?</a:t>
            </a:r>
            <a:endParaRPr lang="en-US" sz="3600">
              <a:solidFill>
                <a:srgbClr val="006600"/>
              </a:solidFill>
              <a:latin typeface="Arial-SGK-TV" pitchFamily="2" charset="0"/>
              <a:ea typeface="Times New Roman"/>
              <a:cs typeface="Arial-SGK-TV" pitchFamily="2" charset="0"/>
            </a:endParaRPr>
          </a:p>
        </p:txBody>
      </p:sp>
      <p:sp>
        <p:nvSpPr>
          <p:cNvPr id="8" name="TextBox 7"/>
          <p:cNvSpPr txBox="1"/>
          <p:nvPr/>
        </p:nvSpPr>
        <p:spPr>
          <a:xfrm>
            <a:off x="255997" y="2076271"/>
            <a:ext cx="8669361" cy="1200329"/>
          </a:xfrm>
          <a:prstGeom prst="rect">
            <a:avLst/>
          </a:prstGeom>
          <a:noFill/>
        </p:spPr>
        <p:txBody>
          <a:bodyPr wrap="none" rtlCol="0">
            <a:spAutoFit/>
          </a:bodyPr>
          <a:lstStyle/>
          <a:p>
            <a:r>
              <a:rPr lang="fr-FR" sz="3600">
                <a:solidFill>
                  <a:srgbClr val="006600"/>
                </a:solidFill>
                <a:latin typeface="Arial-SGK-TV" pitchFamily="2" charset="0"/>
                <a:cs typeface="Arial-SGK-TV" pitchFamily="2" charset="0"/>
              </a:rPr>
              <a:t>+ Khi còn nhỏ, bà thường đọc sách và kể </a:t>
            </a:r>
          </a:p>
          <a:p>
            <a:r>
              <a:rPr lang="fr-FR" sz="3600">
                <a:solidFill>
                  <a:srgbClr val="006600"/>
                </a:solidFill>
                <a:latin typeface="Arial-SGK-TV" pitchFamily="2" charset="0"/>
                <a:cs typeface="Arial-SGK-TV" pitchFamily="2" charset="0"/>
              </a:rPr>
              <a:t>chuyện cho Thu nghe.</a:t>
            </a:r>
            <a:endParaRPr lang="en-US" sz="3600">
              <a:solidFill>
                <a:srgbClr val="006600"/>
              </a:solidFill>
              <a:latin typeface="Arial-SGK-TV" pitchFamily="2" charset="0"/>
              <a:cs typeface="Arial-SGK-TV" pitchFamily="2" charset="0"/>
            </a:endParaRPr>
          </a:p>
        </p:txBody>
      </p:sp>
    </p:spTree>
    <p:extLst>
      <p:ext uri="{BB962C8B-B14F-4D97-AF65-F5344CB8AC3E}">
        <p14:creationId xmlns:p14="http://schemas.microsoft.com/office/powerpoint/2010/main" val="145815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525000" cy="1323439"/>
          </a:xfrm>
          <a:prstGeom prst="rect">
            <a:avLst/>
          </a:prstGeom>
        </p:spPr>
        <p:txBody>
          <a:bodyPr wrap="square">
            <a:spAutoFit/>
          </a:bodyPr>
          <a:lstStyle/>
          <a:p>
            <a:endParaRPr lang="en-US" sz="4000" b="1" dirty="0"/>
          </a:p>
          <a:p>
            <a:endParaRPr lang="en-US" sz="4000" b="1" dirty="0"/>
          </a:p>
        </p:txBody>
      </p:sp>
      <p:sp>
        <p:nvSpPr>
          <p:cNvPr id="4" name="TextBox 3"/>
          <p:cNvSpPr txBox="1"/>
          <p:nvPr/>
        </p:nvSpPr>
        <p:spPr>
          <a:xfrm>
            <a:off x="228600" y="2487036"/>
            <a:ext cx="8763000" cy="646331"/>
          </a:xfrm>
          <a:prstGeom prst="rect">
            <a:avLst/>
          </a:prstGeom>
          <a:noFill/>
        </p:spPr>
        <p:txBody>
          <a:bodyPr wrap="square" rtlCol="0">
            <a:spAutoFit/>
          </a:bodyPr>
          <a:lstStyle/>
          <a:p>
            <a:r>
              <a:rPr lang="en-US" sz="3600" b="1">
                <a:solidFill>
                  <a:srgbClr val="FF0000"/>
                </a:solidFill>
              </a:rPr>
              <a:t>    </a:t>
            </a:r>
            <a:endParaRPr lang="en-US" sz="3600" b="1" dirty="0">
              <a:solidFill>
                <a:srgbClr val="FF0000"/>
              </a:solidFill>
            </a:endParaRPr>
          </a:p>
        </p:txBody>
      </p:sp>
      <p:sp>
        <p:nvSpPr>
          <p:cNvPr id="6" name="Rectangle 5"/>
          <p:cNvSpPr/>
          <p:nvPr/>
        </p:nvSpPr>
        <p:spPr>
          <a:xfrm>
            <a:off x="358254" y="286434"/>
            <a:ext cx="8115300" cy="646331"/>
          </a:xfrm>
          <a:prstGeom prst="rect">
            <a:avLst/>
          </a:prstGeom>
        </p:spPr>
        <p:txBody>
          <a:bodyPr wrap="square">
            <a:spAutoFit/>
          </a:bodyPr>
          <a:lstStyle/>
          <a:p>
            <a:r>
              <a:rPr lang="en-US" sz="3600" b="1">
                <a:solidFill>
                  <a:srgbClr val="FF0000"/>
                </a:solidFill>
              </a:rPr>
              <a:t>   </a:t>
            </a:r>
            <a:endParaRPr lang="en-US" sz="3600" dirty="0">
              <a:solidFill>
                <a:srgbClr val="FF0000"/>
              </a:solidFill>
            </a:endParaRPr>
          </a:p>
        </p:txBody>
      </p:sp>
      <p:sp>
        <p:nvSpPr>
          <p:cNvPr id="10" name="TextBox 9"/>
          <p:cNvSpPr txBox="1"/>
          <p:nvPr/>
        </p:nvSpPr>
        <p:spPr>
          <a:xfrm>
            <a:off x="193964" y="1182469"/>
            <a:ext cx="5545108" cy="646331"/>
          </a:xfrm>
          <a:prstGeom prst="rect">
            <a:avLst/>
          </a:prstGeom>
          <a:noFill/>
        </p:spPr>
        <p:txBody>
          <a:bodyPr wrap="none" rtlCol="0">
            <a:spAutoFit/>
          </a:bodyPr>
          <a:lstStyle/>
          <a:p>
            <a:pPr algn="just">
              <a:tabLst>
                <a:tab pos="5778500" algn="l"/>
              </a:tabLst>
            </a:pPr>
            <a:r>
              <a:rPr lang="fr-FR" sz="3600">
                <a:solidFill>
                  <a:srgbClr val="006600"/>
                </a:solidFill>
                <a:latin typeface="Arial-SGK-TV" pitchFamily="2" charset="0"/>
                <a:cs typeface="Arial-SGK-TV" pitchFamily="2" charset="0"/>
              </a:rPr>
              <a:t>- Thu đã làm gì để bà vui?</a:t>
            </a:r>
            <a:endParaRPr lang="en-US" sz="3600">
              <a:solidFill>
                <a:srgbClr val="006600"/>
              </a:solidFill>
              <a:latin typeface="Arial-SGK-TV" pitchFamily="2" charset="0"/>
              <a:ea typeface="Times New Roman"/>
              <a:cs typeface="Arial-SGK-TV" pitchFamily="2" charset="0"/>
            </a:endParaRPr>
          </a:p>
        </p:txBody>
      </p:sp>
    </p:spTree>
    <p:extLst>
      <p:ext uri="{BB962C8B-B14F-4D97-AF65-F5344CB8AC3E}">
        <p14:creationId xmlns:p14="http://schemas.microsoft.com/office/powerpoint/2010/main" val="82417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525000" cy="1323439"/>
          </a:xfrm>
          <a:prstGeom prst="rect">
            <a:avLst/>
          </a:prstGeom>
        </p:spPr>
        <p:txBody>
          <a:bodyPr wrap="square">
            <a:spAutoFit/>
          </a:bodyPr>
          <a:lstStyle/>
          <a:p>
            <a:endParaRPr lang="en-US" sz="4000" b="1" dirty="0"/>
          </a:p>
          <a:p>
            <a:endParaRPr lang="en-US" sz="4000" b="1" dirty="0"/>
          </a:p>
        </p:txBody>
      </p:sp>
      <p:sp>
        <p:nvSpPr>
          <p:cNvPr id="6" name="Rectangle 5"/>
          <p:cNvSpPr/>
          <p:nvPr/>
        </p:nvSpPr>
        <p:spPr>
          <a:xfrm>
            <a:off x="358254" y="286434"/>
            <a:ext cx="8115300" cy="646331"/>
          </a:xfrm>
          <a:prstGeom prst="rect">
            <a:avLst/>
          </a:prstGeom>
        </p:spPr>
        <p:txBody>
          <a:bodyPr wrap="square">
            <a:spAutoFit/>
          </a:bodyPr>
          <a:lstStyle/>
          <a:p>
            <a:r>
              <a:rPr lang="en-US" sz="3600" b="1">
                <a:solidFill>
                  <a:srgbClr val="FF0000"/>
                </a:solidFill>
              </a:rPr>
              <a:t>   </a:t>
            </a:r>
            <a:endParaRPr lang="en-US" sz="3600" dirty="0">
              <a:solidFill>
                <a:srgbClr val="FF0000"/>
              </a:solidFill>
            </a:endParaRPr>
          </a:p>
        </p:txBody>
      </p:sp>
      <p:sp>
        <p:nvSpPr>
          <p:cNvPr id="10" name="TextBox 9"/>
          <p:cNvSpPr txBox="1"/>
          <p:nvPr/>
        </p:nvSpPr>
        <p:spPr>
          <a:xfrm>
            <a:off x="358254" y="1067307"/>
            <a:ext cx="5545108" cy="646331"/>
          </a:xfrm>
          <a:prstGeom prst="rect">
            <a:avLst/>
          </a:prstGeom>
          <a:noFill/>
        </p:spPr>
        <p:txBody>
          <a:bodyPr wrap="none" rtlCol="0">
            <a:spAutoFit/>
          </a:bodyPr>
          <a:lstStyle/>
          <a:p>
            <a:pPr algn="just">
              <a:tabLst>
                <a:tab pos="5778500" algn="l"/>
              </a:tabLst>
            </a:pPr>
            <a:r>
              <a:rPr lang="fr-FR" sz="3600">
                <a:solidFill>
                  <a:srgbClr val="006600"/>
                </a:solidFill>
                <a:latin typeface="Arial-SGK-TV" pitchFamily="2" charset="0"/>
                <a:cs typeface="Arial-SGK-TV" pitchFamily="2" charset="0"/>
              </a:rPr>
              <a:t>- Thu đã làm gì để bà vui?</a:t>
            </a:r>
            <a:endParaRPr lang="en-US" sz="3600">
              <a:solidFill>
                <a:srgbClr val="006600"/>
              </a:solidFill>
              <a:latin typeface="Arial-SGK-TV" pitchFamily="2" charset="0"/>
              <a:ea typeface="Times New Roman"/>
              <a:cs typeface="Arial-SGK-TV" pitchFamily="2" charset="0"/>
            </a:endParaRPr>
          </a:p>
        </p:txBody>
      </p:sp>
      <p:sp>
        <p:nvSpPr>
          <p:cNvPr id="11" name="TextBox 10"/>
          <p:cNvSpPr txBox="1"/>
          <p:nvPr/>
        </p:nvSpPr>
        <p:spPr>
          <a:xfrm>
            <a:off x="358254" y="1944469"/>
            <a:ext cx="7609776" cy="646331"/>
          </a:xfrm>
          <a:prstGeom prst="rect">
            <a:avLst/>
          </a:prstGeom>
          <a:noFill/>
        </p:spPr>
        <p:txBody>
          <a:bodyPr wrap="none" rtlCol="0">
            <a:spAutoFit/>
          </a:bodyPr>
          <a:lstStyle/>
          <a:p>
            <a:r>
              <a:rPr lang="en-US" sz="3600">
                <a:solidFill>
                  <a:srgbClr val="006600"/>
                </a:solidFill>
                <a:latin typeface="Arial-SGK-TV" pitchFamily="2" charset="0"/>
                <a:cs typeface="Arial-SGK-TV" pitchFamily="2" charset="0"/>
              </a:rPr>
              <a:t>+ Bạn Thu đã đọc truyện cho bà vui.</a:t>
            </a:r>
          </a:p>
        </p:txBody>
      </p:sp>
    </p:spTree>
    <p:extLst>
      <p:ext uri="{BB962C8B-B14F-4D97-AF65-F5344CB8AC3E}">
        <p14:creationId xmlns:p14="http://schemas.microsoft.com/office/powerpoint/2010/main" val="134540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525000" cy="1323439"/>
          </a:xfrm>
          <a:prstGeom prst="rect">
            <a:avLst/>
          </a:prstGeom>
        </p:spPr>
        <p:txBody>
          <a:bodyPr wrap="square">
            <a:spAutoFit/>
          </a:bodyPr>
          <a:lstStyle/>
          <a:p>
            <a:endParaRPr lang="en-US" sz="4000" b="1" dirty="0"/>
          </a:p>
          <a:p>
            <a:endParaRPr lang="en-US" sz="4000" b="1" dirty="0"/>
          </a:p>
        </p:txBody>
      </p:sp>
      <p:sp>
        <p:nvSpPr>
          <p:cNvPr id="6" name="Rectangle 5"/>
          <p:cNvSpPr/>
          <p:nvPr/>
        </p:nvSpPr>
        <p:spPr>
          <a:xfrm>
            <a:off x="358254" y="286434"/>
            <a:ext cx="8115300" cy="646331"/>
          </a:xfrm>
          <a:prstGeom prst="rect">
            <a:avLst/>
          </a:prstGeom>
        </p:spPr>
        <p:txBody>
          <a:bodyPr wrap="square">
            <a:spAutoFit/>
          </a:bodyPr>
          <a:lstStyle/>
          <a:p>
            <a:r>
              <a:rPr lang="en-US" sz="3600" b="1">
                <a:solidFill>
                  <a:srgbClr val="FF0000"/>
                </a:solidFill>
              </a:rPr>
              <a:t>   </a:t>
            </a:r>
            <a:endParaRPr lang="en-US" sz="3600" dirty="0">
              <a:solidFill>
                <a:srgbClr val="FF0000"/>
              </a:solidFill>
            </a:endParaRPr>
          </a:p>
        </p:txBody>
      </p:sp>
      <p:sp>
        <p:nvSpPr>
          <p:cNvPr id="14" name="TextBox 13"/>
          <p:cNvSpPr txBox="1"/>
          <p:nvPr/>
        </p:nvSpPr>
        <p:spPr>
          <a:xfrm>
            <a:off x="-13855" y="1446074"/>
            <a:ext cx="8464177" cy="1754326"/>
          </a:xfrm>
          <a:prstGeom prst="rect">
            <a:avLst/>
          </a:prstGeom>
          <a:noFill/>
        </p:spPr>
        <p:txBody>
          <a:bodyPr wrap="none" rtlCol="0">
            <a:spAutoFit/>
          </a:bodyPr>
          <a:lstStyle/>
          <a:p>
            <a:pPr marL="571500" indent="-571500">
              <a:buFontTx/>
              <a:buChar char="-"/>
            </a:pPr>
            <a:r>
              <a:rPr lang="fr-FR" sz="3600">
                <a:solidFill>
                  <a:srgbClr val="006600"/>
                </a:solidFill>
                <a:latin typeface="Arial-SGK-TV" pitchFamily="2" charset="0"/>
                <a:cs typeface="Arial-SGK-TV" pitchFamily="2" charset="0"/>
              </a:rPr>
              <a:t>Em đã làm gì để người thân trong gia </a:t>
            </a:r>
          </a:p>
          <a:p>
            <a:r>
              <a:rPr lang="fr-FR" sz="3600">
                <a:solidFill>
                  <a:srgbClr val="006600"/>
                </a:solidFill>
                <a:latin typeface="Arial-SGK-TV" pitchFamily="2" charset="0"/>
                <a:cs typeface="Arial-SGK-TV" pitchFamily="2" charset="0"/>
              </a:rPr>
              <a:t>đình em được vui?</a:t>
            </a:r>
            <a:endParaRPr lang="en-US" sz="3600">
              <a:solidFill>
                <a:srgbClr val="006600"/>
              </a:solidFill>
              <a:latin typeface="Arial-SGK-TV" pitchFamily="2" charset="0"/>
              <a:ea typeface="Times New Roman"/>
              <a:cs typeface="Arial-SGK-TV" pitchFamily="2" charset="0"/>
            </a:endParaRPr>
          </a:p>
          <a:p>
            <a:endParaRPr lang="en-US" sz="3600">
              <a:solidFill>
                <a:srgbClr val="006600"/>
              </a:solidFill>
              <a:latin typeface="Arial-SGK-TV" pitchFamily="2" charset="0"/>
              <a:cs typeface="Arial-SGK-TV" pitchFamily="2" charset="0"/>
            </a:endParaRPr>
          </a:p>
        </p:txBody>
      </p:sp>
    </p:spTree>
    <p:extLst>
      <p:ext uri="{BB962C8B-B14F-4D97-AF65-F5344CB8AC3E}">
        <p14:creationId xmlns:p14="http://schemas.microsoft.com/office/powerpoint/2010/main" val="308874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228600" y="304800"/>
            <a:ext cx="9220199" cy="617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a:solidFill>
                  <a:srgbClr val="FFFF00"/>
                </a:solidFill>
              </a:rPr>
              <a:t>Nhờ có sự quan tâm chăm sóc của ông bà, cha mẹ mà các con được khỏe mạnh và lớn lên như ngày hôm nay. Vì vậy con cần luôn yêu thương và kính trọng ông bà cha mẹ. Các con ngoan ngoãn, cố gắng chăm chỉ học là ông bà cha mẹ vui rồi!</a:t>
            </a:r>
            <a:endParaRPr lang="en-US" sz="3600" b="1">
              <a:solidFill>
                <a:srgbClr val="FFFF00"/>
              </a:solidFill>
            </a:endParaRPr>
          </a:p>
        </p:txBody>
      </p:sp>
    </p:spTree>
    <p:extLst>
      <p:ext uri="{BB962C8B-B14F-4D97-AF65-F5344CB8AC3E}">
        <p14:creationId xmlns:p14="http://schemas.microsoft.com/office/powerpoint/2010/main" val="385315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2052"/>
            <a:ext cx="2217274"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2. Bài tập</a:t>
            </a:r>
          </a:p>
        </p:txBody>
      </p:sp>
      <p:sp>
        <p:nvSpPr>
          <p:cNvPr id="4" name="TextBox 3"/>
          <p:cNvSpPr txBox="1"/>
          <p:nvPr/>
        </p:nvSpPr>
        <p:spPr>
          <a:xfrm>
            <a:off x="0" y="2161252"/>
            <a:ext cx="8804013" cy="646331"/>
          </a:xfrm>
          <a:prstGeom prst="rect">
            <a:avLst/>
          </a:prstGeom>
          <a:noFill/>
        </p:spPr>
        <p:txBody>
          <a:bodyPr wrap="none" rtlCol="0">
            <a:spAutoFit/>
          </a:bodyPr>
          <a:lstStyle/>
          <a:p>
            <a:r>
              <a:rPr lang="en-US" sz="3600">
                <a:latin typeface="Arial-SGK-TV" pitchFamily="2" charset="0"/>
                <a:cs typeface="Arial-SGK-TV" pitchFamily="2" charset="0"/>
              </a:rPr>
              <a:t>Nói câu có tiếng chứa vần ương, vần oan?</a:t>
            </a:r>
          </a:p>
        </p:txBody>
      </p:sp>
      <p:sp>
        <p:nvSpPr>
          <p:cNvPr id="5" name="TextBox 4"/>
          <p:cNvSpPr txBox="1"/>
          <p:nvPr/>
        </p:nvSpPr>
        <p:spPr>
          <a:xfrm>
            <a:off x="6849" y="2782669"/>
            <a:ext cx="6336991" cy="646331"/>
          </a:xfrm>
          <a:prstGeom prst="rect">
            <a:avLst/>
          </a:prstGeom>
          <a:noFill/>
        </p:spPr>
        <p:txBody>
          <a:bodyPr wrap="none" rtlCol="0">
            <a:spAutoFit/>
          </a:bodyPr>
          <a:lstStyle/>
          <a:p>
            <a:r>
              <a:rPr lang="en-US" sz="3600">
                <a:latin typeface="Arial-SGK-TV" pitchFamily="2" charset="0"/>
                <a:cs typeface="Arial-SGK-TV" pitchFamily="2" charset="0"/>
              </a:rPr>
              <a:t>Ví dụ: Con rất yêu thương mẹ.</a:t>
            </a:r>
          </a:p>
        </p:txBody>
      </p:sp>
    </p:spTree>
    <p:extLst>
      <p:ext uri="{BB962C8B-B14F-4D97-AF65-F5344CB8AC3E}">
        <p14:creationId xmlns:p14="http://schemas.microsoft.com/office/powerpoint/2010/main" val="356498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62200" y="935802"/>
            <a:ext cx="4267200" cy="16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rPr>
              <a:t>DẶN DÒ</a:t>
            </a:r>
            <a:endParaRPr lang="en-US" sz="3200" b="1" dirty="0">
              <a:solidFill>
                <a:srgbClr val="FF0000"/>
              </a:solidFill>
            </a:endParaRPr>
          </a:p>
        </p:txBody>
      </p:sp>
      <p:sp>
        <p:nvSpPr>
          <p:cNvPr id="6" name="TextBox 5"/>
          <p:cNvSpPr txBox="1"/>
          <p:nvPr/>
        </p:nvSpPr>
        <p:spPr>
          <a:xfrm>
            <a:off x="-1844600" y="2773740"/>
            <a:ext cx="10565713" cy="1569660"/>
          </a:xfrm>
          <a:prstGeom prst="rect">
            <a:avLst/>
          </a:prstGeom>
          <a:noFill/>
        </p:spPr>
        <p:txBody>
          <a:bodyPr wrap="none" rtlCol="0">
            <a:spAutoFit/>
          </a:bodyPr>
          <a:lstStyle/>
          <a:p>
            <a:pPr algn="ctr"/>
            <a:r>
              <a:rPr lang="en-US" sz="3200" b="1">
                <a:solidFill>
                  <a:srgbClr val="FF0000"/>
                </a:solidFill>
                <a:latin typeface="Arial-SGK-TV" pitchFamily="2" charset="0"/>
                <a:cs typeface="Arial-SGK-TV" pitchFamily="2" charset="0"/>
              </a:rPr>
              <a:t>- Đọc lại các bài tập đọc trong tuần</a:t>
            </a:r>
          </a:p>
          <a:p>
            <a:pPr algn="ctr"/>
            <a:r>
              <a:rPr lang="en-US" sz="3200" b="1">
                <a:solidFill>
                  <a:srgbClr val="FF0000"/>
                </a:solidFill>
                <a:latin typeface="Arial-SGK-TV" pitchFamily="2" charset="0"/>
                <a:cs typeface="Arial-SGK-TV" pitchFamily="2" charset="0"/>
              </a:rPr>
              <a:t>                - Tìm tiếng, từ có vần uynh, uych, oong, uyu</a:t>
            </a:r>
          </a:p>
          <a:p>
            <a:endParaRPr lang="en-US" sz="3200">
              <a:latin typeface="Arial-SGK-TV" pitchFamily="2" charset="0"/>
              <a:cs typeface="Arial-SGK-TV" pitchFamily="2" charset="0"/>
            </a:endParaRPr>
          </a:p>
        </p:txBody>
      </p:sp>
    </p:spTree>
    <p:extLst>
      <p:ext uri="{BB962C8B-B14F-4D97-AF65-F5344CB8AC3E}">
        <p14:creationId xmlns:p14="http://schemas.microsoft.com/office/powerpoint/2010/main" val="2109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a"/>
          <p:cNvPicPr>
            <a:picLocks noChangeAspect="1" noChangeArrowheads="1" noCrop="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44237" y="2826328"/>
            <a:ext cx="8153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7200" b="1" dirty="0">
                <a:solidFill>
                  <a:srgbClr val="7030A0"/>
                </a:solidFill>
                <a:latin typeface=".VnAvantH" pitchFamily="34" charset="0"/>
              </a:rPr>
              <a:t>TẠM BIỆT</a:t>
            </a:r>
          </a:p>
        </p:txBody>
      </p:sp>
    </p:spTree>
    <p:extLst>
      <p:ext uri="{BB962C8B-B14F-4D97-AF65-F5344CB8AC3E}">
        <p14:creationId xmlns:p14="http://schemas.microsoft.com/office/powerpoint/2010/main" val="7721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075"/>
                                        </p:tgtEl>
                                        <p:attrNameLst>
                                          <p:attrName>style.color</p:attrName>
                                        </p:attrNameLst>
                                      </p:cBhvr>
                                      <p:by>
                                        <p:hsl h="7200000" s="0" l="0"/>
                                      </p:by>
                                    </p:animClr>
                                    <p:animClr clrSpc="hsl" dir="cw">
                                      <p:cBhvr>
                                        <p:cTn id="7" dur="500" fill="hold"/>
                                        <p:tgtEl>
                                          <p:spTgt spid="3075"/>
                                        </p:tgtEl>
                                        <p:attrNameLst>
                                          <p:attrName>fillcolor</p:attrName>
                                        </p:attrNameLst>
                                      </p:cBhvr>
                                      <p:by>
                                        <p:hsl h="7200000" s="0" l="0"/>
                                      </p:by>
                                    </p:animClr>
                                    <p:animClr clrSpc="hsl" dir="cw">
                                      <p:cBhvr>
                                        <p:cTn id="8" dur="500" fill="hold"/>
                                        <p:tgtEl>
                                          <p:spTgt spid="3075"/>
                                        </p:tgtEl>
                                        <p:attrNameLst>
                                          <p:attrName>stroke.color</p:attrName>
                                        </p:attrNameLst>
                                      </p:cBhvr>
                                      <p:by>
                                        <p:hsl h="7200000" s="0" l="0"/>
                                      </p:by>
                                    </p:animClr>
                                    <p:set>
                                      <p:cBhvr>
                                        <p:cTn id="9" dur="5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6"/>
          <p:cNvGrpSpPr>
            <a:grpSpLocks/>
          </p:cNvGrpSpPr>
          <p:nvPr/>
        </p:nvGrpSpPr>
        <p:grpSpPr bwMode="auto">
          <a:xfrm>
            <a:off x="3747961" y="114300"/>
            <a:ext cx="5396039" cy="2476500"/>
            <a:chOff x="5082139" y="1252330"/>
            <a:chExt cx="4466122" cy="5758070"/>
          </a:xfrm>
        </p:grpSpPr>
        <p:pic>
          <p:nvPicPr>
            <p:cNvPr id="5122" name="Picture 11"/>
            <p:cNvPicPr>
              <a:picLocks noChangeAspect="1" noChangeArrowheads="1"/>
            </p:cNvPicPr>
            <p:nvPr/>
          </p:nvPicPr>
          <p:blipFill>
            <a:blip r:embed="rId2">
              <a:extLst>
                <a:ext uri="{28A0092B-C50C-407E-A947-70E740481C1C}">
                  <a14:useLocalDpi xmlns:a14="http://schemas.microsoft.com/office/drawing/2010/main" val="0"/>
                </a:ext>
              </a:extLst>
            </a:blip>
            <a:srcRect l="43330" t="16039"/>
            <a:stretch>
              <a:fillRect/>
            </a:stretch>
          </p:blipFill>
          <p:spPr bwMode="auto">
            <a:xfrm>
              <a:off x="5082139" y="1252330"/>
              <a:ext cx="2769059" cy="575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2"/>
            <p:cNvPicPr>
              <a:picLocks noChangeAspect="1" noChangeArrowheads="1"/>
            </p:cNvPicPr>
            <p:nvPr/>
          </p:nvPicPr>
          <p:blipFill>
            <a:blip r:embed="rId3">
              <a:extLst>
                <a:ext uri="{28A0092B-C50C-407E-A947-70E740481C1C}">
                  <a14:useLocalDpi xmlns:a14="http://schemas.microsoft.com/office/drawing/2010/main" val="0"/>
                </a:ext>
              </a:extLst>
            </a:blip>
            <a:srcRect t="15797" r="57513"/>
            <a:stretch>
              <a:fillRect/>
            </a:stretch>
          </p:blipFill>
          <p:spPr bwMode="auto">
            <a:xfrm>
              <a:off x="7851198" y="1252330"/>
              <a:ext cx="1697063" cy="57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082139" y="1539691"/>
              <a:ext cx="1125892" cy="280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5125" name="Group 14"/>
          <p:cNvGrpSpPr>
            <a:grpSpLocks/>
          </p:cNvGrpSpPr>
          <p:nvPr/>
        </p:nvGrpSpPr>
        <p:grpSpPr bwMode="auto">
          <a:xfrm>
            <a:off x="660442" y="304799"/>
            <a:ext cx="3548063" cy="6572405"/>
            <a:chOff x="1104901" y="7824"/>
            <a:chExt cx="4305298" cy="6850176"/>
          </a:xfrm>
        </p:grpSpPr>
        <p:pic>
          <p:nvPicPr>
            <p:cNvPr id="5126" name="Picture 15"/>
            <p:cNvPicPr>
              <a:picLocks noChangeAspect="1" noChangeArrowheads="1"/>
            </p:cNvPicPr>
            <p:nvPr/>
          </p:nvPicPr>
          <p:blipFill>
            <a:blip r:embed="rId2">
              <a:extLst>
                <a:ext uri="{28A0092B-C50C-407E-A947-70E740481C1C}">
                  <a14:useLocalDpi xmlns:a14="http://schemas.microsoft.com/office/drawing/2010/main" val="0"/>
                </a:ext>
              </a:extLst>
            </a:blip>
            <a:srcRect l="7967" t="61160" r="55879" b="9171"/>
            <a:stretch>
              <a:fillRect/>
            </a:stretch>
          </p:blipFill>
          <p:spPr bwMode="auto">
            <a:xfrm>
              <a:off x="1104901" y="7824"/>
              <a:ext cx="3730925" cy="43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6"/>
            <p:cNvPicPr>
              <a:picLocks noChangeAspect="1" noChangeArrowheads="1"/>
            </p:cNvPicPr>
            <p:nvPr/>
          </p:nvPicPr>
          <p:blipFill>
            <a:blip r:embed="rId3">
              <a:extLst>
                <a:ext uri="{28A0092B-C50C-407E-A947-70E740481C1C}">
                  <a14:useLocalDpi xmlns:a14="http://schemas.microsoft.com/office/drawing/2010/main" val="0"/>
                </a:ext>
              </a:extLst>
            </a:blip>
            <a:srcRect l="43860" t="11673" r="17680" b="73868"/>
            <a:stretch>
              <a:fillRect/>
            </a:stretch>
          </p:blipFill>
          <p:spPr bwMode="auto">
            <a:xfrm>
              <a:off x="1471004" y="4516324"/>
              <a:ext cx="3939195" cy="234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647636" y="29878"/>
            <a:ext cx="4599336"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1. Đọc bài: Ngôi nhà</a:t>
            </a:r>
          </a:p>
        </p:txBody>
      </p:sp>
      <p:sp>
        <p:nvSpPr>
          <p:cNvPr id="12" name="TextBox 11"/>
          <p:cNvSpPr txBox="1"/>
          <p:nvPr/>
        </p:nvSpPr>
        <p:spPr>
          <a:xfrm>
            <a:off x="4284549" y="2811956"/>
            <a:ext cx="4067139" cy="523220"/>
          </a:xfrm>
          <a:prstGeom prst="rect">
            <a:avLst/>
          </a:prstGeom>
          <a:noFill/>
        </p:spPr>
        <p:txBody>
          <a:bodyPr wrap="none" rtlCol="0">
            <a:spAutoFit/>
          </a:bodyPr>
          <a:lstStyle/>
          <a:p>
            <a:r>
              <a:rPr lang="en-US" sz="2800">
                <a:latin typeface="Arial-SGK-TV" pitchFamily="2" charset="0"/>
                <a:cs typeface="Arial-SGK-TV" pitchFamily="2" charset="0"/>
              </a:rPr>
              <a:t>Bài thơ thể hiện điều gì?</a:t>
            </a:r>
          </a:p>
        </p:txBody>
      </p:sp>
      <p:sp>
        <p:nvSpPr>
          <p:cNvPr id="13" name="TextBox 12"/>
          <p:cNvSpPr txBox="1"/>
          <p:nvPr/>
        </p:nvSpPr>
        <p:spPr>
          <a:xfrm>
            <a:off x="4229287" y="3452905"/>
            <a:ext cx="4724370" cy="954107"/>
          </a:xfrm>
          <a:prstGeom prst="rect">
            <a:avLst/>
          </a:prstGeom>
          <a:noFill/>
        </p:spPr>
        <p:txBody>
          <a:bodyPr wrap="none" rtlCol="0">
            <a:spAutoFit/>
          </a:bodyPr>
          <a:lstStyle/>
          <a:p>
            <a:r>
              <a:rPr lang="en-US" sz="2800">
                <a:latin typeface="Arial-SGK-TV" pitchFamily="2" charset="0"/>
                <a:cs typeface="Arial-SGK-TV" pitchFamily="2" charset="0"/>
              </a:rPr>
              <a:t>Con thích nhất hình ảnh nào</a:t>
            </a:r>
          </a:p>
          <a:p>
            <a:r>
              <a:rPr lang="en-US" sz="2800">
                <a:latin typeface="Arial-SGK-TV" pitchFamily="2" charset="0"/>
                <a:cs typeface="Arial-SGK-TV" pitchFamily="2" charset="0"/>
              </a:rPr>
              <a:t>trong bài thơ?</a:t>
            </a:r>
          </a:p>
        </p:txBody>
      </p:sp>
    </p:spTree>
    <p:extLst>
      <p:ext uri="{BB962C8B-B14F-4D97-AF65-F5344CB8AC3E}">
        <p14:creationId xmlns:p14="http://schemas.microsoft.com/office/powerpoint/2010/main" val="134525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 y="114300"/>
            <a:ext cx="9144000" cy="5753100"/>
            <a:chOff x="5082139" y="1252330"/>
            <a:chExt cx="4466122" cy="5758070"/>
          </a:xfrm>
        </p:grpSpPr>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l="43330" t="16039"/>
            <a:stretch>
              <a:fillRect/>
            </a:stretch>
          </p:blipFill>
          <p:spPr bwMode="auto">
            <a:xfrm>
              <a:off x="5082139" y="1252330"/>
              <a:ext cx="2769059" cy="575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t="15797" r="57513"/>
            <a:stretch>
              <a:fillRect/>
            </a:stretch>
          </p:blipFill>
          <p:spPr bwMode="auto">
            <a:xfrm>
              <a:off x="7851198" y="1252330"/>
              <a:ext cx="1697063" cy="57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82139" y="1539691"/>
              <a:ext cx="1125892" cy="280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Tree>
    <p:extLst>
      <p:ext uri="{BB962C8B-B14F-4D97-AF65-F5344CB8AC3E}">
        <p14:creationId xmlns:p14="http://schemas.microsoft.com/office/powerpoint/2010/main" val="198085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618" y="1295400"/>
            <a:ext cx="8915400" cy="4247317"/>
          </a:xfrm>
          <a:prstGeom prst="rect">
            <a:avLst/>
          </a:prstGeom>
        </p:spPr>
        <p:txBody>
          <a:bodyPr wrap="square">
            <a:spAutoFit/>
          </a:bodyPr>
          <a:lstStyle/>
          <a:p>
            <a:pPr>
              <a:lnSpc>
                <a:spcPct val="150000"/>
              </a:lnSpc>
            </a:pPr>
            <a:r>
              <a:rPr lang="en-US" sz="3600" b="1" dirty="0" err="1">
                <a:solidFill>
                  <a:srgbClr val="006600"/>
                </a:solidFill>
                <a:latin typeface="Arial-SGK-TV" pitchFamily="2" charset="0"/>
                <a:cs typeface="Arial-SGK-TV" pitchFamily="2" charset="0"/>
              </a:rPr>
              <a:t>Bài</a:t>
            </a:r>
            <a:r>
              <a:rPr lang="en-US" sz="3600" b="1" dirty="0">
                <a:solidFill>
                  <a:srgbClr val="006600"/>
                </a:solidFill>
                <a:latin typeface="Arial-SGK-TV" pitchFamily="2" charset="0"/>
                <a:cs typeface="Arial-SGK-TV" pitchFamily="2" charset="0"/>
              </a:rPr>
              <a:t> 3: </a:t>
            </a:r>
            <a:r>
              <a:rPr lang="en-US" sz="3600" b="1" dirty="0" err="1">
                <a:solidFill>
                  <a:srgbClr val="006600"/>
                </a:solidFill>
                <a:latin typeface="Arial-SGK-TV" pitchFamily="2" charset="0"/>
                <a:cs typeface="Arial-SGK-TV" pitchFamily="2" charset="0"/>
              </a:rPr>
              <a:t>Sắp</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xếp</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các</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ngữ</a:t>
            </a:r>
            <a:r>
              <a:rPr lang="en-US" sz="3600" b="1" dirty="0">
                <a:solidFill>
                  <a:srgbClr val="006600"/>
                </a:solidFill>
                <a:latin typeface="Arial-SGK-TV" pitchFamily="2" charset="0"/>
                <a:cs typeface="Arial-SGK-TV" pitchFamily="2" charset="0"/>
              </a:rPr>
              <a:t> </a:t>
            </a:r>
            <a:r>
              <a:rPr lang="en-US" sz="3600" b="1" err="1">
                <a:solidFill>
                  <a:srgbClr val="006600"/>
                </a:solidFill>
                <a:latin typeface="Arial-SGK-TV" pitchFamily="2" charset="0"/>
                <a:cs typeface="Arial-SGK-TV" pitchFamily="2" charset="0"/>
              </a:rPr>
              <a:t>thành</a:t>
            </a:r>
            <a:r>
              <a:rPr lang="en-US" sz="3600" b="1">
                <a:solidFill>
                  <a:srgbClr val="006600"/>
                </a:solidFill>
                <a:latin typeface="Arial-SGK-TV" pitchFamily="2" charset="0"/>
                <a:cs typeface="Arial-SGK-TV" pitchFamily="2" charset="0"/>
              </a:rPr>
              <a:t> câu và viết vào vở. </a:t>
            </a:r>
          </a:p>
          <a:p>
            <a:pPr>
              <a:lnSpc>
                <a:spcPct val="150000"/>
              </a:lnSpc>
            </a:pPr>
            <a:r>
              <a:rPr lang="en-US" sz="3600" b="1">
                <a:solidFill>
                  <a:srgbClr val="006600"/>
                </a:solidFill>
                <a:latin typeface="Arial-SGK-TV" pitchFamily="2" charset="0"/>
                <a:cs typeface="Arial-SGK-TV" pitchFamily="2" charset="0"/>
              </a:rPr>
              <a:t>- </a:t>
            </a:r>
            <a:r>
              <a:rPr lang="en-US" sz="3600">
                <a:latin typeface="Arial-SGK-TV" pitchFamily="2" charset="0"/>
                <a:cs typeface="Arial-SGK-TV" pitchFamily="2" charset="0"/>
              </a:rPr>
              <a:t>chúng ta, ngôi nhà, và, sinh ra, là, nơi, lớn lên. </a:t>
            </a:r>
            <a:endParaRPr lang="en-US" sz="3600" b="1">
              <a:solidFill>
                <a:srgbClr val="006600"/>
              </a:solidFill>
              <a:latin typeface="Arial-SGK-TV" pitchFamily="2" charset="0"/>
              <a:cs typeface="Arial-SGK-TV" pitchFamily="2" charset="0"/>
            </a:endParaRPr>
          </a:p>
          <a:p>
            <a:pPr>
              <a:lnSpc>
                <a:spcPct val="150000"/>
              </a:lnSpc>
            </a:pPr>
            <a:endParaRPr lang="en-US" sz="3600" b="1">
              <a:solidFill>
                <a:srgbClr val="006600"/>
              </a:solidFill>
              <a:latin typeface="Arial-SGK-TV" pitchFamily="2" charset="0"/>
              <a:cs typeface="Arial-SGK-TV" pitchFamily="2" charset="0"/>
            </a:endParaRPr>
          </a:p>
        </p:txBody>
      </p:sp>
      <p:sp>
        <p:nvSpPr>
          <p:cNvPr id="5" name="TextBox 4"/>
          <p:cNvSpPr txBox="1"/>
          <p:nvPr/>
        </p:nvSpPr>
        <p:spPr>
          <a:xfrm>
            <a:off x="457200" y="320335"/>
            <a:ext cx="2217274"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2. Bài tập</a:t>
            </a:r>
          </a:p>
        </p:txBody>
      </p:sp>
    </p:spTree>
    <p:extLst>
      <p:ext uri="{BB962C8B-B14F-4D97-AF65-F5344CB8AC3E}">
        <p14:creationId xmlns:p14="http://schemas.microsoft.com/office/powerpoint/2010/main" val="33773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p:cNvPicPr>
            <a:picLocks noChangeAspect="1" noChangeArrowheads="1"/>
          </p:cNvPicPr>
          <p:nvPr/>
        </p:nvPicPr>
        <p:blipFill>
          <a:blip r:embed="rId2">
            <a:extLst>
              <a:ext uri="{28A0092B-C50C-407E-A947-70E740481C1C}">
                <a14:useLocalDpi xmlns:a14="http://schemas.microsoft.com/office/drawing/2010/main" val="0"/>
              </a:ext>
            </a:extLst>
          </a:blip>
          <a:srcRect t="2281"/>
          <a:stretch>
            <a:fillRect/>
          </a:stretch>
        </p:blipFill>
        <p:spPr bwMode="auto">
          <a:xfrm>
            <a:off x="76200" y="-26988"/>
            <a:ext cx="9144000" cy="70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2182813" y="3505200"/>
            <a:ext cx="2286000" cy="1685925"/>
          </a:xfrm>
          <a:prstGeom prst="star32">
            <a:avLst>
              <a:gd name="adj" fmla="val 11069"/>
            </a:avLst>
          </a:prstGeom>
          <a:solidFill>
            <a:srgbClr val="33CC33"/>
          </a:solidFill>
          <a:ln w="28575" algn="ctr">
            <a:solidFill>
              <a:srgbClr val="FF0000"/>
            </a:solidFill>
            <a:miter lim="800000"/>
            <a:headEnd/>
            <a:tailEnd/>
          </a:ln>
        </p:spPr>
        <p:txBody>
          <a:bodyPr wrap="none" anchor="ctr"/>
          <a:lstStyle/>
          <a:p>
            <a:pPr algn="ctr"/>
            <a:endParaRPr lang="en-US" altLang="en-US" sz="2400">
              <a:latin typeface=".VnTime" pitchFamily="34" charset="0"/>
            </a:endParaRPr>
          </a:p>
        </p:txBody>
      </p:sp>
      <p:sp>
        <p:nvSpPr>
          <p:cNvPr id="7" name="AutoShape 8"/>
          <p:cNvSpPr>
            <a:spLocks noChangeArrowheads="1"/>
          </p:cNvSpPr>
          <p:nvPr/>
        </p:nvSpPr>
        <p:spPr bwMode="auto">
          <a:xfrm>
            <a:off x="4343400" y="2133600"/>
            <a:ext cx="2055813" cy="1600200"/>
          </a:xfrm>
          <a:prstGeom prst="star24">
            <a:avLst>
              <a:gd name="adj" fmla="val 8500"/>
            </a:avLst>
          </a:prstGeom>
          <a:solidFill>
            <a:srgbClr val="FF0000"/>
          </a:solidFill>
          <a:ln w="28575" algn="ctr">
            <a:solidFill>
              <a:srgbClr val="008000"/>
            </a:solidFill>
            <a:miter lim="800000"/>
            <a:headEnd/>
            <a:tailEnd/>
          </a:ln>
        </p:spPr>
        <p:txBody>
          <a:bodyPr wrap="none" anchor="ctr"/>
          <a:lstStyle/>
          <a:p>
            <a:pPr algn="ctr"/>
            <a:endParaRPr lang="en-US" altLang="en-US" sz="2400">
              <a:latin typeface=".VnTime" pitchFamily="34" charset="0"/>
            </a:endParaRPr>
          </a:p>
        </p:txBody>
      </p:sp>
      <p:pic>
        <p:nvPicPr>
          <p:cNvPr id="9" name="Picture 47" descr="120247515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50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44"/>
          <p:cNvSpPr>
            <a:spLocks noChangeArrowheads="1" noChangeShapeType="1" noTextEdit="1"/>
          </p:cNvSpPr>
          <p:nvPr/>
        </p:nvSpPr>
        <p:spPr bwMode="auto">
          <a:xfrm>
            <a:off x="1447800" y="22225"/>
            <a:ext cx="6248400" cy="2238375"/>
          </a:xfrm>
          <a:prstGeom prst="rect">
            <a:avLst/>
          </a:prstGeom>
        </p:spPr>
        <p:txBody>
          <a:bodyPr wrap="none" fromWordArt="1">
            <a:prstTxWarp prst="textDeflate">
              <a:avLst>
                <a:gd name="adj" fmla="val 33667"/>
              </a:avLst>
            </a:prstTxWarp>
          </a:bodyPr>
          <a:lstStyle/>
          <a:p>
            <a:r>
              <a:rPr lang="vi-VN" sz="3600" b="1" kern="10">
                <a:ln w="25400">
                  <a:solidFill>
                    <a:srgbClr val="FFFF00"/>
                  </a:solidFill>
                  <a:round/>
                  <a:headEnd/>
                  <a:tailEnd/>
                </a:ln>
                <a:solidFill>
                  <a:srgbClr val="FF0000"/>
                </a:solidFill>
                <a:latin typeface="Times New Roman"/>
                <a:cs typeface="Times New Roman"/>
              </a:rPr>
              <a:t>Nghỉ ngơi thư giãn</a:t>
            </a:r>
            <a:endParaRPr lang="en-US" sz="3600" b="1" kern="10">
              <a:ln w="25400">
                <a:solidFill>
                  <a:srgbClr val="FFFF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712962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6"/>
                                        </p:tgtEl>
                                        <p:attrNameLst>
                                          <p:attrName>r</p:attrName>
                                        </p:attrNameLst>
                                      </p:cBhvr>
                                    </p:animRot>
                                  </p:childTnLst>
                                </p:cTn>
                              </p:par>
                              <p:par>
                                <p:cTn id="16" presetID="8" presetClass="emph" presetSubtype="0" fill="hold" grpId="2" nodeType="withEffect">
                                  <p:stCondLst>
                                    <p:cond delay="0"/>
                                  </p:stCondLst>
                                  <p:childTnLst>
                                    <p:animRot by="21600000">
                                      <p:cBhvr>
                                        <p:cTn id="17" dur="2000" fill="hold"/>
                                        <p:tgtEl>
                                          <p:spTgt spid="6"/>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70" decel="100000"/>
                                        <p:tgtEl>
                                          <p:spTgt spid="7"/>
                                        </p:tgtEl>
                                      </p:cBhvr>
                                    </p:animEffect>
                                    <p:animScale>
                                      <p:cBhvr>
                                        <p:cTn id="21" dur="770" decel="100000"/>
                                        <p:tgtEl>
                                          <p:spTgt spid="7"/>
                                        </p:tgtEl>
                                      </p:cBhvr>
                                      <p:from x="10000" y="10000"/>
                                      <p:to x="200000" y="450000"/>
                                    </p:animScale>
                                    <p:animScale>
                                      <p:cBhvr>
                                        <p:cTn id="22" dur="1230" accel="100000" fill="hold">
                                          <p:stCondLst>
                                            <p:cond delay="770"/>
                                          </p:stCondLst>
                                        </p:cTn>
                                        <p:tgtEl>
                                          <p:spTgt spid="7"/>
                                        </p:tgtEl>
                                      </p:cBhvr>
                                      <p:from x="200000" y="450000"/>
                                      <p:to x="100000" y="100000"/>
                                    </p:animScale>
                                    <p:set>
                                      <p:cBhvr>
                                        <p:cTn id="23" dur="770" fill="hold"/>
                                        <p:tgtEl>
                                          <p:spTgt spid="7"/>
                                        </p:tgtEl>
                                        <p:attrNameLst>
                                          <p:attrName>ppt_x</p:attrName>
                                        </p:attrNameLst>
                                      </p:cBhvr>
                                      <p:to>
                                        <p:strVal val="(0.5)"/>
                                      </p:to>
                                    </p:set>
                                    <p:anim from="(0.5)" to="(#ppt_x)" calcmode="lin" valueType="num">
                                      <p:cBhvr>
                                        <p:cTn id="24" dur="1230" accel="100000" fill="hold">
                                          <p:stCondLst>
                                            <p:cond delay="770"/>
                                          </p:stCondLst>
                                        </p:cTn>
                                        <p:tgtEl>
                                          <p:spTgt spid="7"/>
                                        </p:tgtEl>
                                        <p:attrNameLst>
                                          <p:attrName>ppt_x</p:attrName>
                                        </p:attrNameLst>
                                      </p:cBhvr>
                                    </p:anim>
                                    <p:set>
                                      <p:cBhvr>
                                        <p:cTn id="25" dur="770" fill="hold"/>
                                        <p:tgtEl>
                                          <p:spTgt spid="7"/>
                                        </p:tgtEl>
                                        <p:attrNameLst>
                                          <p:attrName>ppt_y</p:attrName>
                                        </p:attrNameLst>
                                      </p:cBhvr>
                                      <p:to>
                                        <p:strVal val="(#ppt_y+0.4)"/>
                                      </p:to>
                                    </p:set>
                                    <p:anim from="(#ppt_y+0.4)" to="(#ppt_y)" calcmode="lin" valueType="num">
                                      <p:cBhvr>
                                        <p:cTn id="26" dur="1230" accel="100000" fill="hold">
                                          <p:stCondLst>
                                            <p:cond delay="770"/>
                                          </p:stCondLst>
                                        </p:cTn>
                                        <p:tgtEl>
                                          <p:spTgt spid="7"/>
                                        </p:tgtEl>
                                        <p:attrNameLst>
                                          <p:attrName>ppt_y</p:attrName>
                                        </p:attrNameLst>
                                      </p:cBhvr>
                                    </p:anim>
                                  </p:childTnLst>
                                </p:cTn>
                              </p:par>
                              <p:par>
                                <p:cTn id="27" presetID="8" presetClass="emph" presetSubtype="0" repeatCount="indefinite" fill="hold" grpId="1" nodeType="withEffect">
                                  <p:stCondLst>
                                    <p:cond delay="0"/>
                                  </p:stCondLst>
                                  <p:childTnLst>
                                    <p:animRot by="21600000">
                                      <p:cBhvr>
                                        <p:cTn id="28" dur="2000" fill="hold"/>
                                        <p:tgtEl>
                                          <p:spTgt spid="7"/>
                                        </p:tgtEl>
                                        <p:attrNameLst>
                                          <p:attrName>r</p:attrName>
                                        </p:attrNameLst>
                                      </p:cBhvr>
                                    </p:animRot>
                                  </p:childTnLst>
                                </p:cTn>
                              </p:par>
                              <p:par>
                                <p:cTn id="29" presetID="51" presetClass="entr" presetSubtype="0" fill="hold" grpId="2"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70" decel="100000"/>
                                        <p:tgtEl>
                                          <p:spTgt spid="7"/>
                                        </p:tgtEl>
                                      </p:cBhvr>
                                    </p:animEffect>
                                    <p:animScale>
                                      <p:cBhvr>
                                        <p:cTn id="32" dur="770" decel="100000"/>
                                        <p:tgtEl>
                                          <p:spTgt spid="7"/>
                                        </p:tgtEl>
                                      </p:cBhvr>
                                      <p:from x="10000" y="10000"/>
                                      <p:to x="200000" y="450000"/>
                                    </p:animScale>
                                    <p:animScale>
                                      <p:cBhvr>
                                        <p:cTn id="33" dur="1230" accel="100000" fill="hold">
                                          <p:stCondLst>
                                            <p:cond delay="770"/>
                                          </p:stCondLst>
                                        </p:cTn>
                                        <p:tgtEl>
                                          <p:spTgt spid="7"/>
                                        </p:tgtEl>
                                      </p:cBhvr>
                                      <p:from x="200000" y="450000"/>
                                      <p:to x="100000" y="100000"/>
                                    </p:animScale>
                                    <p:set>
                                      <p:cBhvr>
                                        <p:cTn id="34" dur="770" fill="hold"/>
                                        <p:tgtEl>
                                          <p:spTgt spid="7"/>
                                        </p:tgtEl>
                                        <p:attrNameLst>
                                          <p:attrName>ppt_x</p:attrName>
                                        </p:attrNameLst>
                                      </p:cBhvr>
                                      <p:to>
                                        <p:strVal val="(0.5)"/>
                                      </p:to>
                                    </p:set>
                                    <p:anim from="(0.5)" to="(#ppt_x)" calcmode="lin" valueType="num">
                                      <p:cBhvr>
                                        <p:cTn id="35" dur="1230" accel="100000" fill="hold">
                                          <p:stCondLst>
                                            <p:cond delay="770"/>
                                          </p:stCondLst>
                                        </p:cTn>
                                        <p:tgtEl>
                                          <p:spTgt spid="7"/>
                                        </p:tgtEl>
                                        <p:attrNameLst>
                                          <p:attrName>ppt_x</p:attrName>
                                        </p:attrNameLst>
                                      </p:cBhvr>
                                    </p:anim>
                                    <p:set>
                                      <p:cBhvr>
                                        <p:cTn id="36" dur="770" fill="hold"/>
                                        <p:tgtEl>
                                          <p:spTgt spid="7"/>
                                        </p:tgtEl>
                                        <p:attrNameLst>
                                          <p:attrName>ppt_y</p:attrName>
                                        </p:attrNameLst>
                                      </p:cBhvr>
                                      <p:to>
                                        <p:strVal val="(#ppt_y+0.4)"/>
                                      </p:to>
                                    </p:set>
                                    <p:anim from="(#ppt_y+0.4)" to="(#ppt_y)" calcmode="lin" valueType="num">
                                      <p:cBhvr>
                                        <p:cTn id="37" dur="1230" accel="100000" fill="hold">
                                          <p:stCondLst>
                                            <p:cond delay="770"/>
                                          </p:stCondLst>
                                        </p:cTn>
                                        <p:tgtEl>
                                          <p:spTgt spid="7"/>
                                        </p:tgtEl>
                                        <p:attrNameLst>
                                          <p:attrName>ppt_y</p:attrName>
                                        </p:attrNameLst>
                                      </p:cBhvr>
                                    </p:anim>
                                  </p:childTnLst>
                                </p:cTn>
                              </p:par>
                              <p:par>
                                <p:cTn id="38" presetID="21"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4)">
                                      <p:cBhvr>
                                        <p:cTn id="40" dur="2000"/>
                                        <p:tgtEl>
                                          <p:spTgt spid="9"/>
                                        </p:tgtEl>
                                      </p:cBhvr>
                                    </p:animEffect>
                                  </p:childTnLst>
                                </p:cTn>
                              </p:par>
                              <p:par>
                                <p:cTn id="41" presetID="17" presetClass="entr" presetSubtype="10" repeatCount="2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2000"/>
                            </p:stCondLst>
                            <p:childTnLst>
                              <p:par>
                                <p:cTn id="46" presetID="53" presetClass="entr" presetSubtype="0" fill="hold" grpId="1"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nodeType="afterGroup">
                            <p:stCondLst>
                              <p:cond delay="2500"/>
                            </p:stCondLst>
                            <p:childTnLst>
                              <p:par>
                                <p:cTn id="52" presetID="22" presetClass="emph" presetSubtype="0" repeatCount="indefinite" fill="hold" grpId="2" nodeType="afterEffect">
                                  <p:stCondLst>
                                    <p:cond delay="0"/>
                                  </p:stCondLst>
                                  <p:childTnLst>
                                    <p:animClr clrSpc="hsl" dir="cw">
                                      <p:cBhvr override="childStyle">
                                        <p:cTn id="53" dur="3000" fill="hold"/>
                                        <p:tgtEl>
                                          <p:spTgt spid="11"/>
                                        </p:tgtEl>
                                        <p:attrNameLst>
                                          <p:attrName>style.color</p:attrName>
                                        </p:attrNameLst>
                                      </p:cBhvr>
                                      <p:by>
                                        <p:hsl h="-7200000" s="0" l="0"/>
                                      </p:by>
                                    </p:animClr>
                                    <p:animClr clrSpc="hsl" dir="cw">
                                      <p:cBhvr>
                                        <p:cTn id="54" dur="3000" fill="hold"/>
                                        <p:tgtEl>
                                          <p:spTgt spid="11"/>
                                        </p:tgtEl>
                                        <p:attrNameLst>
                                          <p:attrName>fillcolor</p:attrName>
                                        </p:attrNameLst>
                                      </p:cBhvr>
                                      <p:by>
                                        <p:hsl h="-7200000" s="0" l="0"/>
                                      </p:by>
                                    </p:animClr>
                                    <p:animClr clrSpc="hsl" dir="cw">
                                      <p:cBhvr>
                                        <p:cTn id="55" dur="3000" fill="hold"/>
                                        <p:tgtEl>
                                          <p:spTgt spid="11"/>
                                        </p:tgtEl>
                                        <p:attrNameLst>
                                          <p:attrName>stroke.color</p:attrName>
                                        </p:attrNameLst>
                                      </p:cBhvr>
                                      <p:by>
                                        <p:hsl h="-7200000" s="0" l="0"/>
                                      </p:by>
                                    </p:animClr>
                                    <p:set>
                                      <p:cBhvr>
                                        <p:cTn id="56" dur="3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11" grpId="0" animBg="1"/>
      <p:bldP spid="11" grpId="1" animBg="1"/>
      <p:bldP spid="1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73" y="671691"/>
            <a:ext cx="9132627" cy="6186309"/>
          </a:xfrm>
          <a:prstGeom prst="rect">
            <a:avLst/>
          </a:prstGeom>
          <a:solidFill>
            <a:schemeClr val="bg1"/>
          </a:solidFill>
        </p:spPr>
        <p:txBody>
          <a:bodyPr wrap="square" rtlCol="0">
            <a:spAutoFit/>
          </a:bodyPr>
          <a:lstStyle/>
          <a:p>
            <a:pPr algn="ctr">
              <a:tabLst>
                <a:tab pos="5778500" algn="l"/>
              </a:tabLst>
            </a:pPr>
            <a:r>
              <a:rPr lang="fr-FR" sz="3600" b="1">
                <a:solidFill>
                  <a:srgbClr val="006600"/>
                </a:solidFill>
                <a:latin typeface="Arial-SGK-TV" pitchFamily="2" charset="0"/>
                <a:cs typeface="Arial-SGK-TV" pitchFamily="2" charset="0"/>
              </a:rPr>
              <a:t>BÀ VÀ CHÁU</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Mẹ mang về cho Thu một quyển sách mới. Mẹ nói:</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 Khi con còn nhỏ, bà thường đọc sách và kể chuyện cho con nghe. Bây giờ con đã lớn, con đã biết đọc, biết viết. Con hãy đọc sách cho bà nghe.</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Thu chạy đến bên bà:</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 Bà ngồi xuống đây, cháu đọc truyện cho bà nghe nhé!</a:t>
            </a:r>
            <a:endParaRPr lang="en-US" sz="3600" b="1">
              <a:solidFill>
                <a:srgbClr val="006600"/>
              </a:solidFill>
              <a:latin typeface="Arial-SGK-TV" pitchFamily="2" charset="0"/>
              <a:ea typeface="Times New Roman"/>
              <a:cs typeface="Arial-SGK-TV" pitchFamily="2" charset="0"/>
            </a:endParaRPr>
          </a:p>
          <a:p>
            <a:endParaRPr lang="en-US" sz="3600" b="1">
              <a:solidFill>
                <a:srgbClr val="006600"/>
              </a:solidFill>
              <a:latin typeface="Arial-SGK-TV" pitchFamily="2" charset="0"/>
              <a:cs typeface="Arial-SGK-TV" pitchFamily="2" charset="0"/>
            </a:endParaRPr>
          </a:p>
        </p:txBody>
      </p:sp>
      <p:sp>
        <p:nvSpPr>
          <p:cNvPr id="3" name="TextBox 2"/>
          <p:cNvSpPr txBox="1"/>
          <p:nvPr/>
        </p:nvSpPr>
        <p:spPr>
          <a:xfrm>
            <a:off x="0" y="29878"/>
            <a:ext cx="2481770"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1. Đọc bài.</a:t>
            </a:r>
          </a:p>
        </p:txBody>
      </p:sp>
    </p:spTree>
    <p:extLst>
      <p:ext uri="{BB962C8B-B14F-4D97-AF65-F5344CB8AC3E}">
        <p14:creationId xmlns:p14="http://schemas.microsoft.com/office/powerpoint/2010/main" val="27191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1" y="304800"/>
            <a:ext cx="3712876" cy="646331"/>
          </a:xfrm>
          <a:prstGeom prst="rect">
            <a:avLst/>
          </a:prstGeom>
          <a:noFill/>
        </p:spPr>
        <p:txBody>
          <a:bodyPr wrap="none" rtlCol="0">
            <a:spAutoFit/>
          </a:bodyPr>
          <a:lstStyle/>
          <a:p>
            <a:r>
              <a:rPr lang="en-US" sz="3600" b="1">
                <a:latin typeface="Arial-SGK-TV" pitchFamily="2" charset="0"/>
                <a:cs typeface="Arial-SGK-TV" pitchFamily="2" charset="0"/>
              </a:rPr>
              <a:t>* luyện đọc câu:</a:t>
            </a:r>
          </a:p>
        </p:txBody>
      </p:sp>
      <p:sp>
        <p:nvSpPr>
          <p:cNvPr id="3" name="Rectangle 2"/>
          <p:cNvSpPr/>
          <p:nvPr/>
        </p:nvSpPr>
        <p:spPr>
          <a:xfrm>
            <a:off x="304800" y="1143000"/>
            <a:ext cx="8610600" cy="1200329"/>
          </a:xfrm>
          <a:prstGeom prst="rect">
            <a:avLst/>
          </a:prstGeom>
        </p:spPr>
        <p:txBody>
          <a:bodyPr wrap="square">
            <a:spAutoFit/>
          </a:bodyPr>
          <a:lstStyle/>
          <a:p>
            <a:r>
              <a:rPr lang="fr-FR" sz="3600" b="1">
                <a:solidFill>
                  <a:srgbClr val="006600"/>
                </a:solidFill>
                <a:latin typeface="Arial-SGK-TV" pitchFamily="2" charset="0"/>
                <a:cs typeface="Arial-SGK-TV" pitchFamily="2" charset="0"/>
              </a:rPr>
              <a:t>Khi con còn nhỏ, bà thường đọc sách và kể chuyện cho con nghe.</a:t>
            </a:r>
            <a:endParaRPr lang="en-US" sz="3600"/>
          </a:p>
        </p:txBody>
      </p:sp>
      <p:cxnSp>
        <p:nvCxnSpPr>
          <p:cNvPr id="4" name="Straight Connector 3">
            <a:extLst>
              <a:ext uri="{FF2B5EF4-FFF2-40B4-BE49-F238E27FC236}">
                <a16:creationId xmlns:a16="http://schemas.microsoft.com/office/drawing/2014/main" id="{835A678F-64F7-4970-A5F9-095839D5027F}"/>
              </a:ext>
            </a:extLst>
          </p:cNvPr>
          <p:cNvCxnSpPr>
            <a:cxnSpLocks/>
          </p:cNvCxnSpPr>
          <p:nvPr/>
        </p:nvCxnSpPr>
        <p:spPr>
          <a:xfrm flipH="1">
            <a:off x="4069422" y="1198296"/>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5389634-221B-4947-B02A-7B24C5C0C72B}"/>
              </a:ext>
            </a:extLst>
          </p:cNvPr>
          <p:cNvGrpSpPr/>
          <p:nvPr/>
        </p:nvGrpSpPr>
        <p:grpSpPr>
          <a:xfrm>
            <a:off x="6506884" y="1757878"/>
            <a:ext cx="197177" cy="498652"/>
            <a:chOff x="4796264" y="2529720"/>
            <a:chExt cx="197177" cy="498652"/>
          </a:xfrm>
        </p:grpSpPr>
        <p:cxnSp>
          <p:nvCxnSpPr>
            <p:cNvPr id="6" name="Straight Connector 5">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81000" y="3105835"/>
            <a:ext cx="8534400" cy="1200329"/>
          </a:xfrm>
          <a:prstGeom prst="rect">
            <a:avLst/>
          </a:prstGeom>
        </p:spPr>
        <p:txBody>
          <a:bodyPr wrap="square">
            <a:spAutoFit/>
          </a:bodyPr>
          <a:lstStyle/>
          <a:p>
            <a:pPr algn="just">
              <a:tabLst>
                <a:tab pos="5778500" algn="l"/>
              </a:tabLst>
            </a:pPr>
            <a:r>
              <a:rPr lang="fr-FR" sz="3600" b="1">
                <a:solidFill>
                  <a:srgbClr val="006600"/>
                </a:solidFill>
                <a:latin typeface="Arial-SGK-TV" pitchFamily="2" charset="0"/>
                <a:cs typeface="Arial-SGK-TV" pitchFamily="2" charset="0"/>
              </a:rPr>
              <a:t>Bà ngồi xuống đây, cháu đọc truyện cho bà nghe nhé!</a:t>
            </a:r>
            <a:endParaRPr lang="en-US" sz="3600" b="1">
              <a:solidFill>
                <a:srgbClr val="006600"/>
              </a:solidFill>
              <a:latin typeface="Arial-SGK-TV" pitchFamily="2" charset="0"/>
              <a:ea typeface="Times New Roman"/>
              <a:cs typeface="Arial-SGK-TV" pitchFamily="2" charset="0"/>
            </a:endParaRPr>
          </a:p>
        </p:txBody>
      </p:sp>
      <p:cxnSp>
        <p:nvCxnSpPr>
          <p:cNvPr id="9" name="Straight Connector 8">
            <a:extLst>
              <a:ext uri="{FF2B5EF4-FFF2-40B4-BE49-F238E27FC236}">
                <a16:creationId xmlns:a16="http://schemas.microsoft.com/office/drawing/2014/main" id="{835A678F-64F7-4970-A5F9-095839D5027F}"/>
              </a:ext>
            </a:extLst>
          </p:cNvPr>
          <p:cNvCxnSpPr>
            <a:cxnSpLocks/>
          </p:cNvCxnSpPr>
          <p:nvPr/>
        </p:nvCxnSpPr>
        <p:spPr>
          <a:xfrm flipH="1">
            <a:off x="4953000" y="3115075"/>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389634-221B-4947-B02A-7B24C5C0C72B}"/>
              </a:ext>
            </a:extLst>
          </p:cNvPr>
          <p:cNvGrpSpPr/>
          <p:nvPr/>
        </p:nvGrpSpPr>
        <p:grpSpPr>
          <a:xfrm>
            <a:off x="4228845" y="3705999"/>
            <a:ext cx="197177" cy="498652"/>
            <a:chOff x="4796264" y="2529720"/>
            <a:chExt cx="197177" cy="498652"/>
          </a:xfrm>
        </p:grpSpPr>
        <p:cxnSp>
          <p:nvCxnSpPr>
            <p:cNvPr id="11" name="Straight Connector 10">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410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73" y="671691"/>
            <a:ext cx="9132627" cy="6186309"/>
          </a:xfrm>
          <a:prstGeom prst="rect">
            <a:avLst/>
          </a:prstGeom>
          <a:solidFill>
            <a:schemeClr val="bg1"/>
          </a:solidFill>
        </p:spPr>
        <p:txBody>
          <a:bodyPr wrap="square" rtlCol="0">
            <a:spAutoFit/>
          </a:bodyPr>
          <a:lstStyle/>
          <a:p>
            <a:pPr algn="ctr">
              <a:tabLst>
                <a:tab pos="5778500" algn="l"/>
              </a:tabLst>
            </a:pPr>
            <a:r>
              <a:rPr lang="fr-FR" sz="3600" b="1">
                <a:solidFill>
                  <a:srgbClr val="006600"/>
                </a:solidFill>
                <a:latin typeface="Arial-SGK-TV" pitchFamily="2" charset="0"/>
                <a:cs typeface="Arial-SGK-TV" pitchFamily="2" charset="0"/>
              </a:rPr>
              <a:t>BÀ VÀ CHÁU</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Mẹ mang về cho Thu một quyển sách mới. Mẹ nói:</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 Khi con còn nhỏ, bà thường đọc sách và kể chuyện cho con nghe. Bây giờ con đã lớn, con đã biết đọc, biết viết. Con hãy đọc sách cho bà nghe.</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Thu chạy đến bên bà:</a:t>
            </a:r>
            <a:endParaRPr lang="en-US" sz="3600" b="1">
              <a:solidFill>
                <a:srgbClr val="006600"/>
              </a:solidFill>
              <a:latin typeface="Arial-SGK-TV" pitchFamily="2" charset="0"/>
              <a:cs typeface="Arial-SGK-TV" pitchFamily="2" charset="0"/>
            </a:endParaRPr>
          </a:p>
          <a:p>
            <a:pPr algn="just">
              <a:tabLst>
                <a:tab pos="5778500" algn="l"/>
              </a:tabLst>
            </a:pPr>
            <a:r>
              <a:rPr lang="fr-FR" sz="3600" b="1">
                <a:solidFill>
                  <a:srgbClr val="006600"/>
                </a:solidFill>
                <a:latin typeface="Arial-SGK-TV" pitchFamily="2" charset="0"/>
                <a:cs typeface="Arial-SGK-TV" pitchFamily="2" charset="0"/>
              </a:rPr>
              <a:t> - Bà ngồi xuống đây, cháu đọc truyện cho bà nghe nhé!</a:t>
            </a:r>
            <a:endParaRPr lang="en-US" sz="3600" b="1">
              <a:solidFill>
                <a:srgbClr val="006600"/>
              </a:solidFill>
              <a:latin typeface="Arial-SGK-TV" pitchFamily="2" charset="0"/>
              <a:ea typeface="Times New Roman"/>
              <a:cs typeface="Arial-SGK-TV" pitchFamily="2" charset="0"/>
            </a:endParaRPr>
          </a:p>
          <a:p>
            <a:endParaRPr lang="en-US" sz="3600" b="1">
              <a:solidFill>
                <a:srgbClr val="006600"/>
              </a:solidFill>
              <a:latin typeface="Arial-SGK-TV" pitchFamily="2" charset="0"/>
              <a:cs typeface="Arial-SGK-TV" pitchFamily="2" charset="0"/>
            </a:endParaRPr>
          </a:p>
        </p:txBody>
      </p:sp>
      <p:sp>
        <p:nvSpPr>
          <p:cNvPr id="3" name="TextBox 2"/>
          <p:cNvSpPr txBox="1"/>
          <p:nvPr/>
        </p:nvSpPr>
        <p:spPr>
          <a:xfrm>
            <a:off x="0" y="29878"/>
            <a:ext cx="2481770"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1. Đọc bài.</a:t>
            </a:r>
          </a:p>
        </p:txBody>
      </p:sp>
      <p:grpSp>
        <p:nvGrpSpPr>
          <p:cNvPr id="4" name="Group 3">
            <a:extLst>
              <a:ext uri="{FF2B5EF4-FFF2-40B4-BE49-F238E27FC236}">
                <a16:creationId xmlns:a16="http://schemas.microsoft.com/office/drawing/2014/main" id="{05389634-221B-4947-B02A-7B24C5C0C72B}"/>
              </a:ext>
            </a:extLst>
          </p:cNvPr>
          <p:cNvGrpSpPr/>
          <p:nvPr/>
        </p:nvGrpSpPr>
        <p:grpSpPr>
          <a:xfrm>
            <a:off x="1043708" y="1757878"/>
            <a:ext cx="197177" cy="498652"/>
            <a:chOff x="4796264" y="2529720"/>
            <a:chExt cx="197177" cy="498652"/>
          </a:xfrm>
        </p:grpSpPr>
        <p:cxnSp>
          <p:nvCxnSpPr>
            <p:cNvPr id="6" name="Straight Connector 5">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5389634-221B-4947-B02A-7B24C5C0C72B}"/>
              </a:ext>
            </a:extLst>
          </p:cNvPr>
          <p:cNvGrpSpPr/>
          <p:nvPr/>
        </p:nvGrpSpPr>
        <p:grpSpPr>
          <a:xfrm>
            <a:off x="2819400" y="1757878"/>
            <a:ext cx="197177" cy="498652"/>
            <a:chOff x="4796264" y="2529720"/>
            <a:chExt cx="197177" cy="498652"/>
          </a:xfrm>
        </p:grpSpPr>
        <p:cxnSp>
          <p:nvCxnSpPr>
            <p:cNvPr id="9" name="Straight Connector 8">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5389634-221B-4947-B02A-7B24C5C0C72B}"/>
              </a:ext>
            </a:extLst>
          </p:cNvPr>
          <p:cNvGrpSpPr/>
          <p:nvPr/>
        </p:nvGrpSpPr>
        <p:grpSpPr>
          <a:xfrm>
            <a:off x="6248400" y="2895600"/>
            <a:ext cx="197177" cy="498652"/>
            <a:chOff x="4796264" y="2529720"/>
            <a:chExt cx="197177" cy="498652"/>
          </a:xfrm>
        </p:grpSpPr>
        <p:cxnSp>
          <p:nvCxnSpPr>
            <p:cNvPr id="12" name="Straight Connector 11">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5389634-221B-4947-B02A-7B24C5C0C72B}"/>
              </a:ext>
            </a:extLst>
          </p:cNvPr>
          <p:cNvGrpSpPr/>
          <p:nvPr/>
        </p:nvGrpSpPr>
        <p:grpSpPr>
          <a:xfrm>
            <a:off x="7924800" y="3394252"/>
            <a:ext cx="197177" cy="498652"/>
            <a:chOff x="4796264" y="2529720"/>
            <a:chExt cx="197177" cy="498652"/>
          </a:xfrm>
        </p:grpSpPr>
        <p:cxnSp>
          <p:nvCxnSpPr>
            <p:cNvPr id="15" name="Straight Connector 14">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5389634-221B-4947-B02A-7B24C5C0C72B}"/>
              </a:ext>
            </a:extLst>
          </p:cNvPr>
          <p:cNvGrpSpPr/>
          <p:nvPr/>
        </p:nvGrpSpPr>
        <p:grpSpPr>
          <a:xfrm>
            <a:off x="5943600" y="3962400"/>
            <a:ext cx="197177" cy="498652"/>
            <a:chOff x="4796264" y="2529720"/>
            <a:chExt cx="197177" cy="498652"/>
          </a:xfrm>
        </p:grpSpPr>
        <p:cxnSp>
          <p:nvCxnSpPr>
            <p:cNvPr id="18" name="Straight Connector 17">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389634-221B-4947-B02A-7B24C5C0C72B}"/>
              </a:ext>
            </a:extLst>
          </p:cNvPr>
          <p:cNvGrpSpPr/>
          <p:nvPr/>
        </p:nvGrpSpPr>
        <p:grpSpPr>
          <a:xfrm>
            <a:off x="5181600" y="4530548"/>
            <a:ext cx="197177" cy="498652"/>
            <a:chOff x="4796264" y="2529720"/>
            <a:chExt cx="197177" cy="498652"/>
          </a:xfrm>
        </p:grpSpPr>
        <p:cxnSp>
          <p:nvCxnSpPr>
            <p:cNvPr id="21" name="Straight Connector 20">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05389634-221B-4947-B02A-7B24C5C0C72B}"/>
              </a:ext>
            </a:extLst>
          </p:cNvPr>
          <p:cNvGrpSpPr/>
          <p:nvPr/>
        </p:nvGrpSpPr>
        <p:grpSpPr>
          <a:xfrm>
            <a:off x="3810000" y="5638800"/>
            <a:ext cx="197177" cy="498652"/>
            <a:chOff x="4796264" y="2529720"/>
            <a:chExt cx="197177" cy="498652"/>
          </a:xfrm>
        </p:grpSpPr>
        <p:cxnSp>
          <p:nvCxnSpPr>
            <p:cNvPr id="24" name="Straight Connector 23">
              <a:extLst>
                <a:ext uri="{FF2B5EF4-FFF2-40B4-BE49-F238E27FC236}">
                  <a16:creationId xmlns:a16="http://schemas.microsoft.com/office/drawing/2014/main" id="{521F1997-6A30-41BA-8E98-808922132E10}"/>
                </a:ext>
              </a:extLst>
            </p:cNvPr>
            <p:cNvCxnSpPr>
              <a:cxnSpLocks/>
            </p:cNvCxnSpPr>
            <p:nvPr/>
          </p:nvCxnSpPr>
          <p:spPr>
            <a:xfrm flipH="1">
              <a:off x="4858337"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F336EF-B6E7-45C3-A058-8ECF43F7BE7F}"/>
                </a:ext>
              </a:extLst>
            </p:cNvPr>
            <p:cNvCxnSpPr>
              <a:cxnSpLocks/>
            </p:cNvCxnSpPr>
            <p:nvPr/>
          </p:nvCxnSpPr>
          <p:spPr>
            <a:xfrm flipH="1">
              <a:off x="4796264" y="252972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835A678F-64F7-4970-A5F9-095839D5027F}"/>
              </a:ext>
            </a:extLst>
          </p:cNvPr>
          <p:cNvCxnSpPr>
            <a:cxnSpLocks/>
          </p:cNvCxnSpPr>
          <p:nvPr/>
        </p:nvCxnSpPr>
        <p:spPr>
          <a:xfrm flipH="1">
            <a:off x="4428796" y="236220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5A678F-64F7-4970-A5F9-095839D5027F}"/>
              </a:ext>
            </a:extLst>
          </p:cNvPr>
          <p:cNvCxnSpPr>
            <a:cxnSpLocks/>
          </p:cNvCxnSpPr>
          <p:nvPr/>
        </p:nvCxnSpPr>
        <p:spPr>
          <a:xfrm flipH="1">
            <a:off x="1752600" y="342900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5A678F-64F7-4970-A5F9-095839D5027F}"/>
              </a:ext>
            </a:extLst>
          </p:cNvPr>
          <p:cNvCxnSpPr>
            <a:cxnSpLocks/>
          </p:cNvCxnSpPr>
          <p:nvPr/>
        </p:nvCxnSpPr>
        <p:spPr>
          <a:xfrm flipH="1">
            <a:off x="5105400" y="510540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5A678F-64F7-4970-A5F9-095839D5027F}"/>
              </a:ext>
            </a:extLst>
          </p:cNvPr>
          <p:cNvCxnSpPr>
            <a:cxnSpLocks/>
          </p:cNvCxnSpPr>
          <p:nvPr/>
        </p:nvCxnSpPr>
        <p:spPr>
          <a:xfrm flipH="1">
            <a:off x="5715000" y="3429000"/>
            <a:ext cx="135104" cy="498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525000" cy="1323439"/>
          </a:xfrm>
          <a:prstGeom prst="rect">
            <a:avLst/>
          </a:prstGeom>
        </p:spPr>
        <p:txBody>
          <a:bodyPr wrap="square">
            <a:spAutoFit/>
          </a:bodyPr>
          <a:lstStyle/>
          <a:p>
            <a:endParaRPr lang="en-US" sz="4000" b="1" dirty="0"/>
          </a:p>
          <a:p>
            <a:endParaRPr lang="en-US" sz="4000" b="1" dirty="0"/>
          </a:p>
        </p:txBody>
      </p:sp>
      <p:sp>
        <p:nvSpPr>
          <p:cNvPr id="4" name="TextBox 3"/>
          <p:cNvSpPr txBox="1"/>
          <p:nvPr/>
        </p:nvSpPr>
        <p:spPr>
          <a:xfrm>
            <a:off x="228600" y="2487036"/>
            <a:ext cx="8763000" cy="646331"/>
          </a:xfrm>
          <a:prstGeom prst="rect">
            <a:avLst/>
          </a:prstGeom>
          <a:noFill/>
        </p:spPr>
        <p:txBody>
          <a:bodyPr wrap="square" rtlCol="0">
            <a:spAutoFit/>
          </a:bodyPr>
          <a:lstStyle/>
          <a:p>
            <a:r>
              <a:rPr lang="en-US" sz="3600" b="1">
                <a:solidFill>
                  <a:srgbClr val="FF0000"/>
                </a:solidFill>
              </a:rPr>
              <a:t>    </a:t>
            </a:r>
            <a:endParaRPr lang="en-US" sz="3600" b="1" dirty="0">
              <a:solidFill>
                <a:srgbClr val="FF0000"/>
              </a:solidFill>
            </a:endParaRPr>
          </a:p>
        </p:txBody>
      </p:sp>
      <p:sp>
        <p:nvSpPr>
          <p:cNvPr id="6" name="Rectangle 5"/>
          <p:cNvSpPr/>
          <p:nvPr/>
        </p:nvSpPr>
        <p:spPr>
          <a:xfrm>
            <a:off x="358254" y="286434"/>
            <a:ext cx="8115300" cy="646331"/>
          </a:xfrm>
          <a:prstGeom prst="rect">
            <a:avLst/>
          </a:prstGeom>
        </p:spPr>
        <p:txBody>
          <a:bodyPr wrap="square">
            <a:spAutoFit/>
          </a:bodyPr>
          <a:lstStyle/>
          <a:p>
            <a:r>
              <a:rPr lang="en-US" sz="3600" b="1">
                <a:solidFill>
                  <a:srgbClr val="FF0000"/>
                </a:solidFill>
              </a:rPr>
              <a:t>   </a:t>
            </a:r>
            <a:endParaRPr lang="en-US" sz="3600" dirty="0">
              <a:solidFill>
                <a:srgbClr val="FF0000"/>
              </a:solidFill>
            </a:endParaRPr>
          </a:p>
        </p:txBody>
      </p:sp>
      <p:sp>
        <p:nvSpPr>
          <p:cNvPr id="9" name="TextBox 8"/>
          <p:cNvSpPr txBox="1"/>
          <p:nvPr/>
        </p:nvSpPr>
        <p:spPr>
          <a:xfrm>
            <a:off x="228600" y="933271"/>
            <a:ext cx="8823249" cy="1200329"/>
          </a:xfrm>
          <a:prstGeom prst="rect">
            <a:avLst/>
          </a:prstGeom>
          <a:noFill/>
        </p:spPr>
        <p:txBody>
          <a:bodyPr wrap="none" rtlCol="0">
            <a:spAutoFit/>
          </a:bodyPr>
          <a:lstStyle/>
          <a:p>
            <a:pPr marL="571500" indent="-571500">
              <a:buFontTx/>
              <a:buChar char="-"/>
            </a:pPr>
            <a:r>
              <a:rPr lang="fr-FR" sz="3600">
                <a:solidFill>
                  <a:srgbClr val="006600"/>
                </a:solidFill>
                <a:latin typeface="Arial-SGK-TV" pitchFamily="2" charset="0"/>
                <a:cs typeface="Arial-SGK-TV" pitchFamily="2" charset="0"/>
              </a:rPr>
              <a:t>Khi Thu còn nhỏ, bà thường làm gì cho </a:t>
            </a:r>
          </a:p>
          <a:p>
            <a:r>
              <a:rPr lang="fr-FR" sz="3600">
                <a:solidFill>
                  <a:srgbClr val="006600"/>
                </a:solidFill>
                <a:latin typeface="Arial-SGK-TV" pitchFamily="2" charset="0"/>
                <a:cs typeface="Arial-SGK-TV" pitchFamily="2" charset="0"/>
              </a:rPr>
              <a:t>Thu?</a:t>
            </a:r>
            <a:endParaRPr lang="en-US" sz="3600">
              <a:solidFill>
                <a:srgbClr val="006600"/>
              </a:solidFill>
              <a:latin typeface="Arial-SGK-TV" pitchFamily="2" charset="0"/>
              <a:ea typeface="Times New Roman"/>
              <a:cs typeface="Arial-SGK-TV" pitchFamily="2" charset="0"/>
            </a:endParaRPr>
          </a:p>
        </p:txBody>
      </p:sp>
    </p:spTree>
    <p:extLst>
      <p:ext uri="{BB962C8B-B14F-4D97-AF65-F5344CB8AC3E}">
        <p14:creationId xmlns:p14="http://schemas.microsoft.com/office/powerpoint/2010/main" val="383595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474</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.VnAvantH</vt:lpstr>
      <vt:lpstr>.VnTime</vt:lpstr>
      <vt:lpstr>Arial</vt:lpstr>
      <vt:lpstr>Arial-SGK-TV</vt:lpstr>
      <vt:lpstr>Calibri</vt:lpstr>
      <vt:lpstr>Times New Roman</vt:lpstr>
      <vt:lpstr>Office Theme</vt:lpstr>
      <vt:lpstr>LUYỆN TẬP KĨ NĂNG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Windows User</dc:creator>
  <cp:lastModifiedBy>Hong Nhung Nguyen Thi</cp:lastModifiedBy>
  <cp:revision>89</cp:revision>
  <dcterms:created xsi:type="dcterms:W3CDTF">2020-08-15T16:25:11Z</dcterms:created>
  <dcterms:modified xsi:type="dcterms:W3CDTF">2022-02-19T00:47:32Z</dcterms:modified>
</cp:coreProperties>
</file>