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1" r:id="rId2"/>
    <p:sldId id="273" r:id="rId3"/>
    <p:sldId id="258" r:id="rId4"/>
    <p:sldId id="259" r:id="rId5"/>
    <p:sldId id="260" r:id="rId6"/>
    <p:sldId id="261" r:id="rId7"/>
    <p:sldId id="263" r:id="rId8"/>
    <p:sldId id="262" r:id="rId9"/>
    <p:sldId id="2913" r:id="rId10"/>
    <p:sldId id="2914" r:id="rId11"/>
    <p:sldId id="264" r:id="rId12"/>
    <p:sldId id="2915" r:id="rId13"/>
    <p:sldId id="266" r:id="rId14"/>
    <p:sldId id="267" r:id="rId15"/>
    <p:sldId id="279" r:id="rId16"/>
    <p:sldId id="2917" r:id="rId17"/>
    <p:sldId id="288" r:id="rId18"/>
    <p:sldId id="268" r:id="rId19"/>
    <p:sldId id="2916" r:id="rId20"/>
    <p:sldId id="269" r:id="rId21"/>
    <p:sldId id="270" r:id="rId22"/>
    <p:sldId id="2918" r:id="rId23"/>
    <p:sldId id="2919" r:id="rId24"/>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giải</a:t>
            </a:r>
            <a:r>
              <a:rPr lang="en-US" baseline="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6"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1"/>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1"/>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4"/>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4"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2"/>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9" y="1511612"/>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636615" y="2165764"/>
            <a:ext cx="5703077"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TUẦN: 21</a:t>
            </a:r>
          </a:p>
          <a:p>
            <a:pPr algn="ctr" defTabSz="1459502">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Nụ</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hôn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trên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bàn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tay</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gn="ctr" defTabSz="1459502">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1 + 2)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12">
              <a:defRPr/>
            </a:pPr>
            <a:r>
              <a:rPr lang="en-US" sz="1400" b="1" dirty="0">
                <a:solidFill>
                  <a:prstClr val="black"/>
                </a:solidFill>
                <a:latin typeface="Times New Roman" pitchFamily="18" charset="0"/>
                <a:cs typeface="Times New Roman" pitchFamily="18" charset="0"/>
              </a:rPr>
              <a:t>PHÒNG GD &amp; ĐT QUẬN LONG BIÊN</a:t>
            </a:r>
          </a:p>
          <a:p>
            <a:pPr algn="ctr" defTabSz="822512">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p:nvPr/>
        </p:nvSpPr>
        <p:spPr>
          <a:xfrm>
            <a:off x="0" y="947905"/>
            <a:ext cx="9143999" cy="3984069"/>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Nam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cảm</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thấy</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ấm</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áp</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Cậu</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im</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lặng</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rồi</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đột</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nhiên</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mỉm</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cười</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Mẹ</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đưa</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tay</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cho</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con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nào</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a:ln>
                  <a:noFill/>
                </a:ln>
                <a:solidFill>
                  <a:srgbClr val="FFC000"/>
                </a:solidFill>
                <a:effectLst/>
                <a:uLnTx/>
                <a:uFillTx/>
                <a:latin typeface="Arial" panose="020B0604020202020204" pitchFamily="34" charset="0"/>
                <a:ea typeface="Arial-Rounded" panose="020B0500000000000000" charset="0"/>
                <a:cs typeface="Arial" panose="020B0604020202020204" pitchFamily="34" charset="0"/>
                <a:sym typeface="+mn-lt"/>
              </a:rPr>
              <a:t>!</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Nam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đặt</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một</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nụ</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hôn</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vào</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tay</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mẹ</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rồi</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thủ</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thỉ</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Bây</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giờ</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thì</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mẹ</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cũng</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có</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nụ</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hôn</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trên</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bàn</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tay</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rồi</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Con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yêu</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mẹ</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a:ln>
                  <a:noFill/>
                </a:ln>
                <a:solidFill>
                  <a:srgbClr val="FFC000"/>
                </a:solidFill>
                <a:effectLst/>
                <a:uLnTx/>
                <a:uFillTx/>
                <a:latin typeface="Arial" panose="020B0604020202020204" pitchFamily="34" charset="0"/>
                <a:ea typeface="Arial-Rounded" panose="020B0500000000000000" charset="0"/>
                <a:cs typeface="Arial" panose="020B0604020202020204" pitchFamily="34" charset="0"/>
                <a:sym typeface="+mn-lt"/>
              </a:rPr>
              <a:t>!</a:t>
            </a:r>
            <a:endPar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endParaRPr>
          </a:p>
          <a:p>
            <a:pPr marL="0" marR="0" lvl="0" indent="0" defTabSz="685800" rtl="0" eaLnBrk="1" fontAlgn="auto" latinLnBrk="0" hangingPunct="1">
              <a:lnSpc>
                <a:spcPct val="100000"/>
              </a:lnSpc>
              <a:spcBef>
                <a:spcPts val="0"/>
              </a:spcBef>
              <a:spcAft>
                <a:spcPts val="0"/>
              </a:spcAft>
              <a:buClrTx/>
              <a:buSzTx/>
              <a:buFontTx/>
              <a:buNone/>
              <a:tabLst/>
              <a:defRPr/>
            </a:pPr>
            <a:r>
              <a:rPr lang="en-US" altLang="zh-CN" sz="2800" dirty="0">
                <a:solidFill>
                  <a:srgbClr val="FFC000"/>
                </a:solidFill>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Nam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chào</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mẹ</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rồi</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tung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tăng</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bước</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vào</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lớp</a:t>
            </a:r>
            <a:r>
              <a:rPr kumimoji="0" lang="en-US" altLang="zh-CN" sz="28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rPr>
              <a:t>                                                        </a:t>
            </a:r>
            <a:endParaRPr kumimoji="0" lang="zh-CN" altLang="en-US" sz="32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endParaRPr>
          </a:p>
        </p:txBody>
      </p:sp>
      <p:sp>
        <p:nvSpPr>
          <p:cNvPr id="20" name="Lưu đồ: Đường kết nối 10">
            <a:extLst>
              <a:ext uri="{FF2B5EF4-FFF2-40B4-BE49-F238E27FC236}">
                <a16:creationId xmlns:a16="http://schemas.microsoft.com/office/drawing/2014/main" id="{2C431B45-3D51-4F54-9631-E389244F2511}"/>
              </a:ext>
            </a:extLst>
          </p:cNvPr>
          <p:cNvSpPr/>
          <p:nvPr/>
        </p:nvSpPr>
        <p:spPr>
          <a:xfrm>
            <a:off x="277137" y="77246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endPar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 name="Bản ghi Mới 14">
            <a:hlinkClick r:id="" action="ppaction://media"/>
            <a:extLst>
              <a:ext uri="{FF2B5EF4-FFF2-40B4-BE49-F238E27FC236}">
                <a16:creationId xmlns:a16="http://schemas.microsoft.com/office/drawing/2014/main" id="{7D7D802A-3815-4A97-9A5E-50DB75F44F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3142" y="-830663"/>
            <a:ext cx="609600" cy="609600"/>
          </a:xfrm>
          <a:prstGeom prst="rect">
            <a:avLst/>
          </a:prstGeom>
        </p:spPr>
      </p:pic>
    </p:spTree>
    <p:extLst>
      <p:ext uri="{BB962C8B-B14F-4D97-AF65-F5344CB8AC3E}">
        <p14:creationId xmlns:p14="http://schemas.microsoft.com/office/powerpoint/2010/main" val="40227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8"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Ngày đầu đi học, Nam thế nào?</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1045029" y="19526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thế</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p:cNvSpPr/>
          <p:nvPr/>
        </p:nvSpPr>
        <p:spPr>
          <a:xfrm>
            <a:off x="1489166" y="829151"/>
            <a:ext cx="8505646" cy="584775"/>
          </a:xfrm>
          <a:prstGeom prst="rect">
            <a:avLst/>
          </a:prstGeom>
        </p:spPr>
        <p:txBody>
          <a:bodyPr wrap="square">
            <a:spAutoFit/>
          </a:bodyPr>
          <a:lstStyle/>
          <a:p>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hồi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hộp</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lắm</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Mẹ dặn Nam điều gì?</a:t>
            </a:r>
          </a:p>
        </p:txBody>
      </p:sp>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Tree>
    <p:extLst>
      <p:ext uri="{BB962C8B-B14F-4D97-AF65-F5344CB8AC3E}">
        <p14:creationId xmlns:p14="http://schemas.microsoft.com/office/powerpoint/2010/main" val="41375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p:nvPr/>
        </p:nvSpPr>
        <p:spPr>
          <a:xfrm>
            <a:off x="1045029" y="276367"/>
            <a:ext cx="8505646" cy="584775"/>
          </a:xfrm>
          <a:prstGeom prst="rect">
            <a:avLst/>
          </a:prstGeom>
        </p:spPr>
        <p:txBody>
          <a:bodyPr wrap="square">
            <a:spAutoFit/>
          </a:bodyPr>
          <a:lstStyle/>
          <a:p>
            <a:r>
              <a:rPr lang="en-US" altLang="zh-CN" sz="3200" dirty="0">
                <a:solidFill>
                  <a:srgbClr val="4CA420"/>
                </a:solidFill>
                <a:latin typeface="Arial-SGK-TV" panose="020B0604020202020204" charset="0"/>
                <a:ea typeface="Arial-Rounded" panose="020B0500000000000000" pitchFamily="34" charset="-93"/>
                <a:cs typeface="Arial-SGK-TV" panose="020B0604020202020204" charset="0"/>
                <a:sym typeface="+mn-lt"/>
              </a:rPr>
              <a:t>b. </a:t>
            </a:r>
            <a:r>
              <a:rPr lang="en-US" altLang="zh-CN" sz="3200" dirty="0" err="1">
                <a:solidFill>
                  <a:srgbClr val="4CA420"/>
                </a:solidFill>
                <a:latin typeface="Arial" panose="020B0604020202020204" pitchFamily="34" charset="0"/>
                <a:ea typeface="Arial-Rounded" panose="020B0500000000000000" charset="0"/>
                <a:cs typeface="Arial" panose="020B0604020202020204" pitchFamily="34" charset="0"/>
                <a:sym typeface="+mn-lt"/>
              </a:rPr>
              <a:t>Mẹ</a:t>
            </a:r>
            <a:r>
              <a:rPr lang="en-US" altLang="zh-CN" sz="3200" dirty="0">
                <a:solidFill>
                  <a:srgbClr val="4CA420"/>
                </a:solidFill>
                <a:latin typeface="Arial-Rounded" panose="020B0500000000000000" charset="0"/>
                <a:ea typeface="Arial-Rounded" panose="020B0500000000000000" charset="0"/>
                <a:cs typeface="Arial-Rounded" panose="020B0500000000000000" charset="0"/>
                <a:sym typeface="+mn-lt"/>
              </a:rPr>
              <a:t> </a:t>
            </a:r>
            <a:r>
              <a:rPr lang="en-US" altLang="zh-CN" sz="3200" dirty="0" err="1">
                <a:solidFill>
                  <a:srgbClr val="4CA420"/>
                </a:solidFill>
                <a:latin typeface="Arial-Rounded" panose="020B0500000000000000" charset="0"/>
                <a:ea typeface="Arial-Rounded" panose="020B0500000000000000" charset="0"/>
                <a:cs typeface="Arial-Rounded" panose="020B0500000000000000" charset="0"/>
                <a:sym typeface="+mn-lt"/>
              </a:rPr>
              <a:t>dặn</a:t>
            </a:r>
            <a:r>
              <a:rPr lang="en-US" altLang="zh-CN" sz="3200" dirty="0">
                <a:solidFill>
                  <a:srgbClr val="4CA420"/>
                </a:solidFill>
                <a:latin typeface="Arial-Rounded" panose="020B0500000000000000" charset="0"/>
                <a:ea typeface="Arial-Rounded" panose="020B0500000000000000" charset="0"/>
                <a:cs typeface="Arial-Rounded" panose="020B0500000000000000" charset="0"/>
                <a:sym typeface="+mn-lt"/>
              </a:rPr>
              <a:t> Nam </a:t>
            </a:r>
            <a:r>
              <a:rPr lang="en-US" altLang="zh-CN" sz="3200" dirty="0" err="1">
                <a:solidFill>
                  <a:srgbClr val="4CA420"/>
                </a:solidFill>
                <a:latin typeface="Arial-Rounded" panose="020B0500000000000000" charset="0"/>
                <a:ea typeface="Arial-Rounded" panose="020B0500000000000000" charset="0"/>
                <a:cs typeface="Arial-Rounded" panose="020B0500000000000000" charset="0"/>
                <a:sym typeface="+mn-lt"/>
              </a:rPr>
              <a:t>điều</a:t>
            </a:r>
            <a:r>
              <a:rPr lang="en-US" altLang="zh-CN" sz="3200" dirty="0">
                <a:solidFill>
                  <a:srgbClr val="4CA420"/>
                </a:solidFill>
                <a:latin typeface="Arial-Rounded" panose="020B0500000000000000" charset="0"/>
                <a:ea typeface="Arial-Rounded" panose="020B0500000000000000" charset="0"/>
                <a:cs typeface="Arial-Rounded" panose="020B0500000000000000" charset="0"/>
                <a:sym typeface="+mn-lt"/>
              </a:rPr>
              <a:t> </a:t>
            </a:r>
            <a:r>
              <a:rPr lang="en-US" altLang="zh-CN" sz="3200" dirty="0" err="1">
                <a:solidFill>
                  <a:srgbClr val="4CA420"/>
                </a:solidFill>
                <a:latin typeface="Arial-Rounded" panose="020B0500000000000000" charset="0"/>
                <a:ea typeface="Arial-Rounded" panose="020B0500000000000000" charset="0"/>
                <a:cs typeface="Arial-Rounded" panose="020B0500000000000000" charset="0"/>
                <a:sym typeface="+mn-lt"/>
              </a:rPr>
              <a:t>gì</a:t>
            </a:r>
            <a:r>
              <a:rPr lang="en-US" altLang="zh-CN" sz="3200" dirty="0">
                <a:solidFill>
                  <a:srgbClr val="4CA420"/>
                </a:solidFill>
                <a:latin typeface="Arial-Rounded" panose="020B0500000000000000" charset="0"/>
                <a:ea typeface="Arial-Rounded" panose="020B0500000000000000" charset="0"/>
                <a:cs typeface="Arial-Rounded" panose="020B0500000000000000" charset="0"/>
                <a:sym typeface="+mn-lt"/>
              </a:rPr>
              <a:t>?</a:t>
            </a:r>
            <a:endParaRPr lang="zh-CN" altLang="en-US" sz="3200" dirty="0">
              <a:solidFill>
                <a:srgbClr val="4CA420"/>
              </a:solidFill>
              <a:latin typeface="Arial-Rounded" panose="020B0500000000000000" charset="0"/>
              <a:ea typeface="Arial-Rounded" panose="020B0500000000000000" charset="0"/>
              <a:cs typeface="Arial-Rounded" panose="020B0500000000000000" charset="0"/>
              <a:sym typeface="+mn-lt"/>
            </a:endParaRPr>
          </a:p>
        </p:txBody>
      </p:sp>
      <p:sp>
        <p:nvSpPr>
          <p:cNvPr id="6" name="矩形 8"/>
          <p:cNvSpPr/>
          <p:nvPr/>
        </p:nvSpPr>
        <p:spPr>
          <a:xfrm>
            <a:off x="1167618" y="869703"/>
            <a:ext cx="8505646" cy="584775"/>
          </a:xfrm>
          <a:prstGeom prst="rect">
            <a:avLst/>
          </a:prstGeom>
        </p:spPr>
        <p:txBody>
          <a:bodyPr wrap="square">
            <a:spAutoFit/>
          </a:bodyPr>
          <a:lstStyle/>
          <a:p>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M</a:t>
            </a:r>
            <a:r>
              <a:rPr lang="en-US" altLang="zh-CN" sz="3200" dirty="0" err="1">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M</a:t>
            </a:r>
            <a:r>
              <a:rPr lang="en-US" altLang="zh-CN" sz="3200" dirty="0" err="1">
                <a:solidFill>
                  <a:srgbClr val="FF0000"/>
                </a:solidFill>
                <a:latin typeface="Arial-Rounded" panose="020B0500000000000000" charset="0"/>
                <a:ea typeface="Arial-Rounded" panose="020B0500000000000000" charset="0"/>
                <a:cs typeface="Arial-Rounded" panose="020B0500000000000000" charset="0"/>
                <a:sym typeface="+mn-lt"/>
              </a:rPr>
              <a:t>ỗi</a:t>
            </a:r>
            <a:r>
              <a:rPr lang="en-US" altLang="zh-CN" sz="3200" dirty="0">
                <a:solidFill>
                  <a:srgbClr val="FF0000"/>
                </a:solidFill>
                <a:latin typeface="Arial-Rounded" panose="020B0500000000000000" charset="0"/>
                <a:ea typeface="Arial-Rounded" panose="020B0500000000000000" charset="0"/>
                <a:cs typeface="Arial-Rounded" panose="020B0500000000000000" charset="0"/>
                <a:sym typeface="+mn-lt"/>
              </a:rPr>
              <a:t> </a:t>
            </a:r>
            <a:r>
              <a:rPr lang="en-US" altLang="zh-CN" sz="3200" dirty="0" err="1">
                <a:solidFill>
                  <a:srgbClr val="FF0000"/>
                </a:solidFill>
                <a:latin typeface="Arial-Rounded" panose="020B0500000000000000" charset="0"/>
                <a:ea typeface="Arial-Rounded" panose="020B0500000000000000" charset="0"/>
                <a:cs typeface="Arial-Rounded" panose="020B0500000000000000" charset="0"/>
                <a:sym typeface="+mn-lt"/>
              </a:rPr>
              <a:t>khi</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lo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lắng</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con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hãy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áp</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tay</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lên</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má</a:t>
            </a:r>
            <a:r>
              <a:rPr lang="en-US" altLang="zh-CN"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a:extLst>
              <a:ext uri="{FF2B5EF4-FFF2-40B4-BE49-F238E27FC236}">
                <a16:creationId xmlns:a16="http://schemas.microsoft.com/office/drawing/2014/main" id="{9EB1C2F3-4CF4-4F39-B6F1-5321E4E00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40" y="2650798"/>
            <a:ext cx="473868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3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Khi nhận được nụ hôn của mẹ, cảm xúc của Nam như thế nào?</a:t>
            </a: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Nam đáp lại nụ hôn của mẹ như thế nào?</a:t>
            </a: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Sau khi chào mẹ, Nam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p:nvPr/>
        </p:nvSpPr>
        <p:spPr>
          <a:xfrm>
            <a:off x="1045029" y="276367"/>
            <a:ext cx="8505646" cy="58477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 Sau </a:t>
            </a:r>
            <a:r>
              <a:rPr kumimoji="0" lang="en-US" altLang="zh-CN" sz="3200" b="0" i="0" u="none" strike="noStrike" kern="1200" cap="none" spc="0" normalizeH="0" baseline="0" noProof="0" dirty="0" err="1">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khi</a:t>
            </a:r>
            <a:r>
              <a:rPr kumimoji="0" lang="en-US" altLang="zh-CN"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baseline="0" noProof="0" dirty="0" err="1">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chào</a:t>
            </a:r>
            <a:r>
              <a:rPr kumimoji="0" lang="en-US" altLang="zh-CN" sz="3200" b="0" i="0" u="none" strike="noStrike" kern="1200" cap="none" spc="0" normalizeH="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baseline="0" noProof="0" dirty="0" err="1">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Mmẹj</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kumimoji="0" lang="en-US" altLang="zh-CN"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Nam </a:t>
            </a:r>
            <a:r>
              <a:rPr kumimoji="0" lang="en-US" altLang="zh-CN" sz="3200" b="0" i="0" u="none" strike="noStrike" kern="1200" cap="none" spc="0" normalizeH="0" baseline="0" noProof="0" dirty="0" err="1">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làm</a:t>
            </a:r>
            <a:r>
              <a:rPr kumimoji="0" lang="en-US" altLang="zh-CN"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baseline="0" noProof="0" dirty="0" err="1">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gì</a:t>
            </a:r>
            <a:r>
              <a:rPr kumimoji="0" lang="en-US" altLang="zh-CN"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endParaRPr kumimoji="0" lang="zh-CN" altLang="en-US" sz="3200" b="0" i="0" u="none" strike="noStrike" kern="120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p:cNvSpPr/>
          <p:nvPr/>
        </p:nvSpPr>
        <p:spPr>
          <a:xfrm>
            <a:off x="1167618" y="869703"/>
            <a:ext cx="8505646" cy="58477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Nam </a:t>
            </a:r>
            <a:r>
              <a:rPr kumimoji="0" lang="en-US" altLang="zh-CN" sz="32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chào</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mẹ</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tung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tăng</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bước</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vào</a:t>
            </a:r>
            <a:r>
              <a:rPr kumimoji="0" lang="en-US" altLang="zh-CN" sz="3200" b="0" i="0" u="none" strike="noStrike" kern="1200" cap="none" spc="0" normalizeH="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3200" b="0" i="0" u="none" strike="noStrike" kern="1200" cap="none" spc="0" normalizeH="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lớp</a:t>
            </a: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a:t>
            </a:r>
            <a:endParaRPr kumimoji="0" lang="zh-CN" altLang="en-US" sz="32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a:extLst>
              <a:ext uri="{FF2B5EF4-FFF2-40B4-BE49-F238E27FC236}">
                <a16:creationId xmlns:a16="http://schemas.microsoft.com/office/drawing/2014/main" id="{9EB1C2F3-4CF4-4F39-B6F1-5321E4E00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40" y="2650798"/>
            <a:ext cx="473868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a:latin typeface="Arial-Rounded" pitchFamily="34" charset="0"/>
                <a:ea typeface="Arial-Rounded" pitchFamily="34" charset="0"/>
                <a:cs typeface="Arial-Rounded" pitchFamily="34" charset="0"/>
              </a:rPr>
              <a:t>Em hãy kể một việc mẹ đã làm cho em mà em thích nhất.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85466"/>
              <a:ext cx="8649947"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Ngày đầu đi hǌ, Nam hē hŅ lắm</a:t>
              </a:r>
              <a:r>
                <a:rPr lang="en-US" sz="32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Ngày đầu đi học, Nam (…).</a:t>
            </a: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175061130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8"/>
            <a:ext cx="7581033" cy="2208467"/>
          </a:xfrm>
          <a:prstGeom prst="rect">
            <a:avLst/>
          </a:prstGeom>
        </p:spPr>
      </p:pic>
    </p:spTree>
    <p:extLst>
      <p:ext uri="{BB962C8B-B14F-4D97-AF65-F5344CB8AC3E}">
        <p14:creationId xmlns:p14="http://schemas.microsoft.com/office/powerpoint/2010/main" val="74807344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500">
                <a:latin typeface="Arial-Rounded" pitchFamily="34" charset="0"/>
                <a:ea typeface="Arial-Rounded" pitchFamily="34" charset="0"/>
                <a:cs typeface="Arial-Rounded" pitchFamily="34" charset="0"/>
              </a:rPr>
              <a:t>      - Mỗi khi lo lắng, con hãy áp bàn tay này lên má. Mẹ lúc nào cũng ở bên con. </a:t>
            </a:r>
          </a:p>
          <a:p>
            <a:pPr algn="just"/>
            <a:r>
              <a:rPr lang="en-US" sz="25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50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Nam đặt một nụ hôm vào bàn tay mẹ rồi thủ thỉ:</a:t>
            </a:r>
          </a:p>
          <a:p>
            <a:pPr algn="just"/>
            <a:r>
              <a:rPr lang="en-US" sz="25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a:latin typeface="Arial-Rounded" pitchFamily="34" charset="0"/>
                <a:ea typeface="Arial-Rounded" pitchFamily="34" charset="0"/>
                <a:cs typeface="Arial-Rounded" pitchFamily="34" charset="0"/>
              </a:rPr>
              <a:t>      Nam chào mẹ và tung tăng bước vào lớp.</a:t>
            </a:r>
          </a:p>
          <a:p>
            <a:pPr algn="just"/>
            <a:r>
              <a:rPr lang="en-US">
                <a:latin typeface="Arial-Rounded" pitchFamily="34" charset="0"/>
                <a:ea typeface="Arial-Rounded" pitchFamily="34" charset="0"/>
                <a:cs typeface="Arial-Rounded" pitchFamily="34" charset="0"/>
              </a:rPr>
              <a:t>                                                (</a:t>
            </a:r>
            <a:r>
              <a:rPr lang="en-US" i="1">
                <a:latin typeface="Arial-Rounded" pitchFamily="34" charset="0"/>
                <a:ea typeface="Arial-Rounded" pitchFamily="34" charset="0"/>
                <a:cs typeface="Arial-Rounded" pitchFamily="34" charset="0"/>
              </a:rPr>
              <a:t>Theo</a:t>
            </a:r>
            <a:r>
              <a:rPr lang="en-US">
                <a:latin typeface="Arial-Rounded" pitchFamily="34" charset="0"/>
                <a:ea typeface="Arial-Rounded" pitchFamily="34" charset="0"/>
                <a:cs typeface="Arial-Rounded" pitchFamily="34" charset="0"/>
              </a:rPr>
              <a:t> Au-đrây Pen, </a:t>
            </a:r>
            <a:r>
              <a:rPr lang="en-US" i="1">
                <a:latin typeface="Arial-Rounded" pitchFamily="34" charset="0"/>
                <a:ea typeface="Arial-Rounded" pitchFamily="34" charset="0"/>
                <a:cs typeface="Arial-Rounded" pitchFamily="34" charset="0"/>
              </a:rPr>
              <a:t>Nụ hôn trên bàn tay,</a:t>
            </a:r>
            <a:r>
              <a:rPr lang="en-US">
                <a:latin typeface="Arial-Rounded" pitchFamily="34" charset="0"/>
                <a:ea typeface="Arial-Rounded" pitchFamily="34" charset="0"/>
                <a:cs typeface="Arial-Rounded" pitchFamily="34" charset="0"/>
              </a:rPr>
              <a:t> Đỗ Nhật Nam </a:t>
            </a:r>
            <a:r>
              <a:rPr lang="en-US" i="1">
                <a:latin typeface="Arial-Rounded" pitchFamily="34" charset="0"/>
                <a:ea typeface="Arial-Rounded" pitchFamily="34" charset="0"/>
                <a:cs typeface="Arial-Rounded" pitchFamily="34" charset="0"/>
              </a:rPr>
              <a:t>dịch</a:t>
            </a:r>
            <a:r>
              <a:rPr lang="en-US">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Vì sao có các dấu gạch ngang đầu dòng?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một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nụ</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dặn</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Mỗi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lo </a:t>
            </a:r>
            <a:r>
              <a:rPr lang="en-US" sz="3200" dirty="0" err="1">
                <a:latin typeface="Arial-Rounded" pitchFamily="34" charset="0"/>
                <a:ea typeface="Arial-Rounded" pitchFamily="34" charset="0"/>
                <a:cs typeface="Arial-Rounded" pitchFamily="34" charset="0"/>
              </a:rPr>
              <a:t>lắng</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má</a:t>
            </a:r>
            <a:r>
              <a:rPr lang="en-US" sz="3200" dirty="0">
                <a:latin typeface="Arial-Rounded" pitchFamily="34" charset="0"/>
                <a:ea typeface="Arial-Rounded" pitchFamily="34" charset="0"/>
                <a:cs typeface="Arial-Rounded" pitchFamily="34" charset="0"/>
              </a:rPr>
              <a:t>.</a:t>
            </a:r>
          </a:p>
        </p:txBody>
      </p:sp>
      <p:cxnSp>
        <p:nvCxnSpPr>
          <p:cNvPr id="10" name="Straight Connector 9"/>
          <p:cNvCxnSpPr/>
          <p:nvPr/>
        </p:nvCxnSpPr>
        <p:spPr>
          <a:xfrm flipH="1">
            <a:off x="3390900" y="32895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16183" y="375514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26542" y="31792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Nên chia bài đọc thành mấy đoạn?</a:t>
            </a: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p:cNvSpPr/>
          <p:nvPr/>
        </p:nvSpPr>
        <p:spPr>
          <a:xfrm>
            <a:off x="-90434" y="301895"/>
            <a:ext cx="9143999" cy="3030617"/>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Nụ</a:t>
            </a:r>
            <a:r>
              <a:rPr kumimoji="0" lang="en-US" altLang="zh-CN" sz="2800" b="1"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1"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hôn</a:t>
            </a:r>
            <a:r>
              <a:rPr kumimoji="0" lang="en-US" altLang="zh-CN" sz="2800" b="1"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1"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trên</a:t>
            </a:r>
            <a:r>
              <a:rPr kumimoji="0" lang="en-US" altLang="zh-CN" sz="2800" b="1"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1"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bàn</a:t>
            </a:r>
            <a:r>
              <a:rPr kumimoji="0" lang="en-US" altLang="zh-CN" sz="2800" b="1"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1"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tay</a:t>
            </a:r>
            <a:endParaRPr kumimoji="0" lang="en-US" altLang="zh-CN" sz="2800" b="1"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lang="en-US" altLang="zh-CN" sz="2800" dirty="0">
                <a:solidFill>
                  <a:srgbClr val="5B9BD5"/>
                </a:solidFill>
                <a:latin typeface="Arial-Rounded" panose="020B0500000000000000" charset="0"/>
                <a:ea typeface="Arial-Rounded" panose="020B0500000000000000" charset="0"/>
                <a:cs typeface="Arial-Rounded" panose="020B0500000000000000" charset="0"/>
                <a:sym typeface="+mn-lt"/>
              </a:rPr>
              <a:t>N</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gày</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đầu</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đi</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học</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Nam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hồi</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hộp</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lắm</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 panose="020B0604020202020204" pitchFamily="34" charset="0"/>
                <a:ea typeface="Arial-Rounded" panose="020B0500000000000000" charset="0"/>
                <a:cs typeface="Arial" panose="020B0604020202020204" pitchFamily="34" charset="0"/>
                <a:sym typeface="+mn-lt"/>
              </a:rPr>
              <a:t>Mẹ</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nhẹ</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nhàng</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đặt</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một</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nụ</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hôn</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vào</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tay</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Nam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và</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dặn</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a:ln>
                  <a:noFill/>
                </a:ln>
                <a:solidFill>
                  <a:srgbClr val="5B9BD5"/>
                </a:solidFill>
                <a:effectLst/>
                <a:uLnTx/>
                <a:uFillTx/>
                <a:latin typeface="Arial" panose="020B0604020202020204" pitchFamily="34" charset="0"/>
                <a:ea typeface="Arial-Rounded" panose="020B0500000000000000" charset="0"/>
                <a:cs typeface="Arial" panose="020B0604020202020204" pitchFamily="34"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Mỗi</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khi</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lo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lắng</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con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hãy</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áp</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bàn</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tay</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này</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lên</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má</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 panose="020B0604020202020204" pitchFamily="34" charset="0"/>
                <a:ea typeface="Arial-Rounded" panose="020B0500000000000000" charset="0"/>
                <a:cs typeface="Arial" panose="020B0604020202020204" pitchFamily="34" charset="0"/>
                <a:sym typeface="+mn-lt"/>
              </a:rPr>
              <a:t>Mẹ</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lúc</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nào</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cũng</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ở </a:t>
            </a:r>
            <a:r>
              <a:rPr kumimoji="0" lang="en-US" altLang="zh-CN" sz="2800" b="0" i="0" u="none" strike="noStrike" kern="1200" cap="none" spc="0" normalizeH="0" baseline="0" noProof="0" dirty="0" err="1">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bên</a:t>
            </a:r>
            <a:r>
              <a:rPr kumimoji="0" lang="en-US" altLang="zh-CN" sz="2800" b="0" i="0" u="none" strike="noStrike" kern="1200" cap="none" spc="0" normalizeH="0" baseline="0" noProof="0" dirty="0">
                <a:ln>
                  <a:noFill/>
                </a:ln>
                <a:solidFill>
                  <a:srgbClr val="5B9BD5"/>
                </a:solidFill>
                <a:effectLst/>
                <a:uLnTx/>
                <a:uFillTx/>
                <a:latin typeface="Arial-Rounded" panose="020B0500000000000000" charset="0"/>
                <a:ea typeface="Arial-Rounded" panose="020B0500000000000000" charset="0"/>
                <a:cs typeface="Arial-Rounded" panose="020B0500000000000000" charset="0"/>
                <a:sym typeface="+mn-lt"/>
              </a:rPr>
              <a:t> con.  </a:t>
            </a:r>
          </a:p>
          <a:p>
            <a:pPr marL="0" marR="0" lvl="0" indent="0" defTabSz="6858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FFC000"/>
              </a:solidFill>
              <a:effectLst/>
              <a:uLnTx/>
              <a:uFillTx/>
              <a:latin typeface="Arial-Rounded" panose="020B0500000000000000" charset="0"/>
              <a:ea typeface="Arial-Rounded" panose="020B0500000000000000" charset="0"/>
              <a:cs typeface="Arial-Rounded" panose="020B0500000000000000" charset="0"/>
              <a:sym typeface="+mn-lt"/>
            </a:endParaRPr>
          </a:p>
        </p:txBody>
      </p:sp>
      <p:sp>
        <p:nvSpPr>
          <p:cNvPr id="19" name="Lưu đồ: Đường kết nối 8">
            <a:extLst>
              <a:ext uri="{FF2B5EF4-FFF2-40B4-BE49-F238E27FC236}">
                <a16:creationId xmlns:a16="http://schemas.microsoft.com/office/drawing/2014/main" id="{0CD3CC7A-C341-4AA1-A726-C0499C553DE8}"/>
              </a:ext>
            </a:extLst>
          </p:cNvPr>
          <p:cNvSpPr/>
          <p:nvPr/>
        </p:nvSpPr>
        <p:spPr>
          <a:xfrm>
            <a:off x="619132" y="370933"/>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endPar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5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916</Words>
  <Application>Microsoft Office PowerPoint</Application>
  <PresentationFormat>On-screen Show (16:9)</PresentationFormat>
  <Paragraphs>93</Paragraphs>
  <Slides>23</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82</cp:revision>
  <dcterms:created xsi:type="dcterms:W3CDTF">2020-12-08T15:48:47Z</dcterms:created>
  <dcterms:modified xsi:type="dcterms:W3CDTF">2022-02-08T03:08:44Z</dcterms:modified>
</cp:coreProperties>
</file>