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1" r:id="rId2"/>
    <p:sldId id="274" r:id="rId3"/>
    <p:sldId id="257" r:id="rId4"/>
    <p:sldId id="273" r:id="rId5"/>
    <p:sldId id="258" r:id="rId6"/>
    <p:sldId id="259" r:id="rId7"/>
    <p:sldId id="264" r:id="rId8"/>
    <p:sldId id="266" r:id="rId9"/>
    <p:sldId id="267" r:id="rId10"/>
    <p:sldId id="268" r:id="rId11"/>
    <p:sldId id="269" r:id="rId12"/>
    <p:sldId id="271"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0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click vào</a:t>
            </a:r>
            <a:r>
              <a:rPr lang="en-US" baseline="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6"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1"/>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1"/>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4"/>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4"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2"/>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9" y="1511612"/>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485">
              <a:lnSpc>
                <a:spcPct val="150000"/>
              </a:lnSpc>
              <a:defRPr/>
            </a:pPr>
            <a:r>
              <a:rPr lang="en-US" sz="159832"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485">
              <a:lnSpc>
                <a:spcPct val="150000"/>
              </a:lnSpc>
              <a:defRPr/>
            </a:pPr>
            <a:r>
              <a:rPr lang="en-US" sz="159832"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1636615" y="2165764"/>
            <a:ext cx="5703077"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02">
              <a:defRPr/>
            </a:pPr>
            <a:r>
              <a:rPr lang="en-US" altLang="zh-CN" sz="2800" b="1" dirty="0">
                <a:solidFill>
                  <a:srgbClr val="FF0000"/>
                </a:solidFill>
                <a:latin typeface="Times New Roman" panose="02020603050405020304" pitchFamily="18" charset="0"/>
                <a:cs typeface="Times New Roman" panose="02020603050405020304" pitchFamily="18" charset="0"/>
              </a:rPr>
              <a:t>TIẾNG VIỆT</a:t>
            </a:r>
          </a:p>
          <a:p>
            <a:pPr algn="ctr" defTabSz="1459502">
              <a:defRPr/>
            </a:pPr>
            <a:r>
              <a:rPr lang="en-US" altLang="zh-CN" sz="2800" b="1" dirty="0">
                <a:solidFill>
                  <a:srgbClr val="FF0000"/>
                </a:solidFill>
                <a:latin typeface="Times New Roman" panose="02020603050405020304" pitchFamily="18" charset="0"/>
                <a:cs typeface="Times New Roman" panose="02020603050405020304" pitchFamily="18" charset="0"/>
              </a:rPr>
              <a:t>TUẦN: 21</a:t>
            </a:r>
          </a:p>
          <a:p>
            <a:pPr algn="ctr" defTabSz="1459502">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Nụ</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hôn</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trên</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bàn</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tay</a:t>
            </a:r>
            <a:endParaRPr lang="en-US" altLang="zh-CN" sz="3200" b="1" dirty="0">
              <a:solidFill>
                <a:srgbClr val="FF0000"/>
              </a:solidFill>
              <a:latin typeface="Times New Roman" panose="02020603050405020304" pitchFamily="18" charset="0"/>
              <a:cs typeface="Times New Roman" panose="02020603050405020304" pitchFamily="18" charset="0"/>
            </a:endParaRPr>
          </a:p>
          <a:p>
            <a:pPr algn="ctr" defTabSz="1459502">
              <a:defRPr/>
            </a:pPr>
            <a:r>
              <a:rPr lang="en-US" altLang="zh-CN" sz="3200" b="1" dirty="0">
                <a:solidFill>
                  <a:srgbClr val="FF0000"/>
                </a:solidFill>
                <a:latin typeface="Times New Roman" panose="02020603050405020304" pitchFamily="18" charset="0"/>
                <a:cs typeface="Times New Roman" panose="02020603050405020304" pitchFamily="18" charset="0"/>
              </a:rPr>
              <a:t>(</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3 + 4)</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12">
              <a:defRPr/>
            </a:pPr>
            <a:r>
              <a:rPr lang="en-US" sz="1400" b="1" dirty="0">
                <a:solidFill>
                  <a:prstClr val="black"/>
                </a:solidFill>
                <a:latin typeface="Times New Roman" pitchFamily="18" charset="0"/>
                <a:cs typeface="Times New Roman" pitchFamily="18" charset="0"/>
              </a:rPr>
              <a:t>PHÒNG GD &amp; ĐT QUẬN LONG BIÊN</a:t>
            </a:r>
          </a:p>
          <a:p>
            <a:pPr algn="ctr" defTabSz="822512">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Hát một bài hát về mẹ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247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598" y="-210564"/>
            <a:ext cx="9574598" cy="5816088"/>
          </a:xfrm>
          <a:prstGeom prst="rect">
            <a:avLst/>
          </a:prstGeom>
        </p:spPr>
      </p:pic>
    </p:spTree>
    <p:extLst>
      <p:ext uri="{BB962C8B-B14F-4D97-AF65-F5344CB8AC3E}">
        <p14:creationId xmlns:p14="http://schemas.microsoft.com/office/powerpoint/2010/main" val="175061130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a:stretch>
            <a:fillRect/>
          </a:stretch>
        </p:blipFill>
        <p:spPr>
          <a:xfrm>
            <a:off x="1170104" y="1147478"/>
            <a:ext cx="7581033" cy="2208467"/>
          </a:xfrm>
          <a:prstGeom prst="rect">
            <a:avLst/>
          </a:prstGeom>
        </p:spPr>
      </p:pic>
    </p:spTree>
    <p:extLst>
      <p:ext uri="{BB962C8B-B14F-4D97-AF65-F5344CB8AC3E}">
        <p14:creationId xmlns:p14="http://schemas.microsoft.com/office/powerpoint/2010/main" val="74807344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dirty="0">
                <a:solidFill>
                  <a:srgbClr val="F68426"/>
                </a:solidFill>
                <a:latin typeface="Arial-Rounded" pitchFamily="34" charset="0"/>
                <a:ea typeface="Arial-Rounded" pitchFamily="34" charset="0"/>
                <a:cs typeface="Arial-Rounded" pitchFamily="34" charset="0"/>
              </a:rPr>
              <a:t>NỤ HÔN TRÊN BÀN TAY</a:t>
            </a:r>
          </a:p>
        </p:txBody>
      </p:sp>
      <p:sp>
        <p:nvSpPr>
          <p:cNvPr id="20" name="Title 1">
            <a:extLst>
              <a:ext uri="{FF2B5EF4-FFF2-40B4-BE49-F238E27FC236}">
                <a16:creationId xmlns:a16="http://schemas.microsoft.com/office/drawing/2014/main" id="{96D99684-8DD8-46A3-9A29-3D2E15A77475}"/>
              </a:ext>
            </a:extLst>
          </p:cNvPr>
          <p:cNvSpPr txBox="1">
            <a:spLocks/>
          </p:cNvSpPr>
          <p:nvPr/>
        </p:nvSpPr>
        <p:spPr>
          <a:xfrm>
            <a:off x="2327816" y="3421817"/>
            <a:ext cx="5326568" cy="857250"/>
          </a:xfrm>
          <a:prstGeom prst="rect">
            <a:avLst/>
          </a:prstGeom>
          <a:solidFill>
            <a:srgbClr val="FFC000"/>
          </a:solidFill>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dirty="0">
                <a:latin typeface="Arial-Rounded" pitchFamily="34" charset="0"/>
                <a:ea typeface="Arial-Rounded" pitchFamily="34" charset="0"/>
                <a:cs typeface="Arial-Rounded" pitchFamily="34" charset="0"/>
              </a:rPr>
              <a:t>TIẾT 3 + 4</a:t>
            </a:r>
          </a:p>
        </p:txBody>
      </p:sp>
    </p:spTree>
    <p:extLst>
      <p:ext uri="{BB962C8B-B14F-4D97-AF65-F5344CB8AC3E}">
        <p14:creationId xmlns:p14="http://schemas.microsoft.com/office/powerpoint/2010/main" val="339122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57562"/>
            <a:ext cx="6781800"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a:t>
            </a: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Mỗi lần em bị ốm,  mẹ rất  (…….)  .</a:t>
            </a:r>
          </a:p>
        </p:txBody>
      </p:sp>
      <p:sp>
        <p:nvSpPr>
          <p:cNvPr id="12" name="TextBox 11"/>
          <p:cNvSpPr txBox="1"/>
          <p:nvPr/>
        </p:nvSpPr>
        <p:spPr>
          <a:xfrm>
            <a:off x="5502985" y="1457562"/>
            <a:ext cx="2112818" cy="584763"/>
          </a:xfrm>
          <a:prstGeom prst="rect">
            <a:avLst/>
          </a:prstGeom>
          <a:solidFill>
            <a:srgbClr val="F6BB00"/>
          </a:solid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thủ thỉ</a:t>
            </a: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mỉm cười</a:t>
            </a:r>
          </a:p>
        </p:txBody>
      </p:sp>
      <p:sp>
        <p:nvSpPr>
          <p:cNvPr id="10" name="TextBox 9"/>
          <p:cNvSpPr txBox="1"/>
          <p:nvPr/>
        </p:nvSpPr>
        <p:spPr>
          <a:xfrm>
            <a:off x="3657600" y="1457562"/>
            <a:ext cx="1447800" cy="584763"/>
          </a:xfrm>
          <a:prstGeom prst="rect">
            <a:avLst/>
          </a:prstGeom>
          <a:solidFill>
            <a:srgbClr val="F6BB00"/>
          </a:solidFill>
          <a:ln>
            <a:noFill/>
          </a:ln>
        </p:spPr>
        <p:txBody>
          <a:bodyPr wrap="square" lIns="91428" tIns="45714" rIns="91428" bIns="45714" rtlCol="0">
            <a:spAutoFit/>
          </a:bodyPr>
          <a:lstStyle/>
          <a:p>
            <a:pPr algn="ctr"/>
            <a:r>
              <a:rPr lang="en-US" sz="3200" b="1" dirty="0">
                <a:latin typeface="Arial-Rounded" pitchFamily="34" charset="0"/>
                <a:ea typeface="Arial-Rounded" pitchFamily="34" charset="0"/>
                <a:cs typeface="Arial-Rounded" pitchFamily="34" charset="0"/>
              </a:rPr>
              <a:t>lo </a:t>
            </a:r>
            <a:r>
              <a:rPr lang="en-US" sz="3200" b="1" dirty="0" err="1">
                <a:latin typeface="Arial-Rounded" pitchFamily="34" charset="0"/>
                <a:ea typeface="Arial-Rounded" pitchFamily="34" charset="0"/>
                <a:cs typeface="Arial-Rounded" pitchFamily="34" charset="0"/>
              </a:rPr>
              <a:t>lắng</a:t>
            </a:r>
            <a:endParaRPr lang="en-US" sz="3200" b="1" dirty="0">
              <a:latin typeface="Arial-Rounded" pitchFamily="34" charset="0"/>
              <a:ea typeface="Arial-Rounded" pitchFamily="34" charset="0"/>
              <a:cs typeface="Arial-Rounded" pitchFamily="34" charset="0"/>
            </a:endParaRPr>
          </a:p>
        </p:txBody>
      </p:sp>
      <p:grpSp>
        <p:nvGrpSpPr>
          <p:cNvPr id="3" name="Group 2"/>
          <p:cNvGrpSpPr/>
          <p:nvPr/>
        </p:nvGrpSpPr>
        <p:grpSpPr>
          <a:xfrm>
            <a:off x="-235581" y="3703407"/>
            <a:ext cx="9296400" cy="1076877"/>
            <a:chOff x="-235581"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5581" y="3903991"/>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Mĕ</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lần</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em</a:t>
              </a:r>
              <a:r>
                <a:rPr lang="en-US" sz="3600" b="1" dirty="0">
                  <a:solidFill>
                    <a:srgbClr val="7030A0"/>
                  </a:solidFill>
                  <a:latin typeface="HP001 4 hàng" pitchFamily="34" charset="0"/>
                  <a:ea typeface="Arial-Rounded" pitchFamily="34" charset="0"/>
                  <a:cs typeface="Arial-Rounded" pitchFamily="34" charset="0"/>
                </a:rPr>
                <a:t> </a:t>
              </a:r>
              <a:r>
                <a:rPr lang="el-GR" sz="3600" b="1" dirty="0">
                  <a:solidFill>
                    <a:srgbClr val="7030A0"/>
                  </a:solidFill>
                  <a:latin typeface="HP001 4 hàng" pitchFamily="34" charset="0"/>
                  <a:ea typeface="Arial-Rounded" pitchFamily="34" charset="0"/>
                  <a:cs typeface="Arial-Rounded" pitchFamily="34" charset="0"/>
                </a:rPr>
                <a:t>λ</a:t>
              </a:r>
              <a:r>
                <a:rPr lang="en-US" sz="3600" b="1" dirty="0">
                  <a:solidFill>
                    <a:srgbClr val="7030A0"/>
                  </a:solidFill>
                  <a:latin typeface="HP001 4 hàng" pitchFamily="34" charset="0"/>
                  <a:ea typeface="Arial-Rounded" pitchFamily="34" charset="0"/>
                  <a:cs typeface="Arial-Rounded" pitchFamily="34" charset="0"/>
                </a:rPr>
                <a:t>Ż Ĵ, </a:t>
              </a:r>
              <a:r>
                <a:rPr lang="el-GR" sz="3600" b="1" dirty="0">
                  <a:solidFill>
                    <a:srgbClr val="7030A0"/>
                  </a:solidFill>
                  <a:latin typeface="HP001 4 hàng" pitchFamily="34" charset="0"/>
                  <a:ea typeface="Arial-Rounded" pitchFamily="34" charset="0"/>
                  <a:cs typeface="Arial-Rounded" pitchFamily="34" charset="0"/>
                </a:rPr>
                <a:t>Ε− </a:t>
              </a:r>
              <a:r>
                <a:rPr lang="en-US" sz="3600" b="1" dirty="0" err="1">
                  <a:solidFill>
                    <a:srgbClr val="7030A0"/>
                  </a:solidFill>
                  <a:latin typeface="HP001 4 hàng" pitchFamily="34" charset="0"/>
                  <a:ea typeface="Arial-Rounded" pitchFamily="34" charset="0"/>
                  <a:cs typeface="Arial-Rounded" pitchFamily="34" charset="0"/>
                </a:rPr>
                <a:t>ǟất</a:t>
              </a:r>
              <a:r>
                <a:rPr lang="en-US" sz="3600" b="1" dirty="0">
                  <a:solidFill>
                    <a:srgbClr val="7030A0"/>
                  </a:solidFill>
                  <a:latin typeface="HP001 4 hàng" pitchFamily="34" charset="0"/>
                  <a:ea typeface="Arial-Rounded" pitchFamily="34" charset="0"/>
                  <a:cs typeface="Arial-Rounded" pitchFamily="34" charset="0"/>
                </a:rPr>
                <a:t> lo </a:t>
              </a:r>
              <a:r>
                <a:rPr lang="en-US" sz="3600" b="1" dirty="0" err="1">
                  <a:solidFill>
                    <a:srgbClr val="7030A0"/>
                  </a:solidFill>
                  <a:latin typeface="HP001 4 hàng" pitchFamily="34" charset="0"/>
                  <a:ea typeface="Arial-Rounded" pitchFamily="34" charset="0"/>
                  <a:cs typeface="Arial-Rounded" pitchFamily="34" charset="0"/>
                </a:rPr>
                <a:t>lắng</a:t>
              </a:r>
              <a:r>
                <a:rPr lang="en-US" sz="3600" b="1" dirty="0">
                  <a:solidFill>
                    <a:srgbClr val="7030A0"/>
                  </a:solidFill>
                  <a:latin typeface="HP001 4 hàng" pitchFamily="34" charset="0"/>
                  <a:ea typeface="Arial-Rounded" pitchFamily="34" charset="0"/>
                  <a:cs typeface="Arial-Rounded" pitchFamily="34" charset="0"/>
                </a:rPr>
                <a:t>.</a:t>
              </a:r>
              <a:endParaRPr lang="en-US" sz="4900" b="1" dirty="0">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9.91047E-7 L 0.21667 0.205 " pathEditMode="relative" rAng="0" ptsTypes="AA">
                                      <p:cBhvr>
                                        <p:cTn id="30" dur="2000" fill="hold"/>
                                        <p:tgtEl>
                                          <p:spTgt spid="10"/>
                                        </p:tgtEl>
                                        <p:attrNameLst>
                                          <p:attrName>ppt_x</p:attrName>
                                          <p:attrName>ppt_y</p:attrName>
                                        </p:attrNameLst>
                                      </p:cBhvr>
                                      <p:rCtr x="10833" y="10250"/>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D130B2B-39B2-46E9-94F1-50312682E06F}"/>
              </a:ext>
            </a:extLst>
          </p:cNvPr>
          <p:cNvGrpSpPr/>
          <p:nvPr/>
        </p:nvGrpSpPr>
        <p:grpSpPr>
          <a:xfrm>
            <a:off x="-268878" y="1809750"/>
            <a:ext cx="9296400" cy="1076877"/>
            <a:chOff x="-235581" y="3703407"/>
            <a:chExt cx="9296400" cy="1076877"/>
          </a:xfrm>
        </p:grpSpPr>
        <p:pic>
          <p:nvPicPr>
            <p:cNvPr id="14" name="Picture 2">
              <a:extLst>
                <a:ext uri="{FF2B5EF4-FFF2-40B4-BE49-F238E27FC236}">
                  <a16:creationId xmlns:a16="http://schemas.microsoft.com/office/drawing/2014/main" id="{A877D615-94D9-4935-8BB8-62AE6B3949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DC1EC5AC-972B-46BF-BA61-11EA45355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CAD1B5DF-2246-4E70-AF22-DDAA99A7BE23}"/>
                </a:ext>
              </a:extLst>
            </p:cNvPr>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8017C48-92B8-4CB5-A89C-AE47AB2385C7}"/>
                </a:ext>
              </a:extLst>
            </p:cNvPr>
            <p:cNvSpPr/>
            <p:nvPr/>
          </p:nvSpPr>
          <p:spPr>
            <a:xfrm>
              <a:off x="-235581" y="3903991"/>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Mĕ</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lần</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em</a:t>
              </a:r>
              <a:r>
                <a:rPr lang="en-US" sz="3600" b="1" dirty="0">
                  <a:solidFill>
                    <a:srgbClr val="7030A0"/>
                  </a:solidFill>
                  <a:latin typeface="HP001 4 hàng" pitchFamily="34" charset="0"/>
                  <a:ea typeface="Arial-Rounded" pitchFamily="34" charset="0"/>
                  <a:cs typeface="Arial-Rounded" pitchFamily="34" charset="0"/>
                </a:rPr>
                <a:t> </a:t>
              </a:r>
              <a:r>
                <a:rPr lang="el-GR" sz="3600" b="1" dirty="0">
                  <a:solidFill>
                    <a:srgbClr val="7030A0"/>
                  </a:solidFill>
                  <a:latin typeface="HP001 4 hàng" pitchFamily="34" charset="0"/>
                  <a:ea typeface="Arial-Rounded" pitchFamily="34" charset="0"/>
                  <a:cs typeface="Arial-Rounded" pitchFamily="34" charset="0"/>
                </a:rPr>
                <a:t>λ</a:t>
              </a:r>
              <a:r>
                <a:rPr lang="en-US" sz="3600" b="1" dirty="0">
                  <a:solidFill>
                    <a:srgbClr val="7030A0"/>
                  </a:solidFill>
                  <a:latin typeface="HP001 4 hàng" pitchFamily="34" charset="0"/>
                  <a:ea typeface="Arial-Rounded" pitchFamily="34" charset="0"/>
                  <a:cs typeface="Arial-Rounded" pitchFamily="34" charset="0"/>
                </a:rPr>
                <a:t>Ż Ĵ, </a:t>
              </a:r>
              <a:r>
                <a:rPr lang="el-GR" sz="3600" b="1" dirty="0">
                  <a:solidFill>
                    <a:srgbClr val="7030A0"/>
                  </a:solidFill>
                  <a:latin typeface="HP001 4 hàng" pitchFamily="34" charset="0"/>
                  <a:ea typeface="Arial-Rounded" pitchFamily="34" charset="0"/>
                  <a:cs typeface="Arial-Rounded" pitchFamily="34" charset="0"/>
                </a:rPr>
                <a:t>Ε− </a:t>
              </a:r>
              <a:r>
                <a:rPr lang="en-US" sz="3600" b="1" dirty="0" err="1">
                  <a:solidFill>
                    <a:srgbClr val="7030A0"/>
                  </a:solidFill>
                  <a:latin typeface="HP001 4 hàng" pitchFamily="34" charset="0"/>
                  <a:ea typeface="Arial-Rounded" pitchFamily="34" charset="0"/>
                  <a:cs typeface="Arial-Rounded" pitchFamily="34" charset="0"/>
                </a:rPr>
                <a:t>ǟất</a:t>
              </a:r>
              <a:r>
                <a:rPr lang="en-US" sz="3600" b="1" dirty="0">
                  <a:solidFill>
                    <a:srgbClr val="7030A0"/>
                  </a:solidFill>
                  <a:latin typeface="HP001 4 hàng" pitchFamily="34" charset="0"/>
                  <a:ea typeface="Arial-Rounded" pitchFamily="34" charset="0"/>
                  <a:cs typeface="Arial-Rounded" pitchFamily="34" charset="0"/>
                </a:rPr>
                <a:t> lo </a:t>
              </a:r>
              <a:r>
                <a:rPr lang="en-US" sz="3600" b="1" dirty="0" err="1">
                  <a:solidFill>
                    <a:srgbClr val="7030A0"/>
                  </a:solidFill>
                  <a:latin typeface="HP001 4 hàng" pitchFamily="34" charset="0"/>
                  <a:ea typeface="Arial-Rounded" pitchFamily="34" charset="0"/>
                  <a:cs typeface="Arial-Rounded" pitchFamily="34" charset="0"/>
                </a:rPr>
                <a:t>lắng</a:t>
              </a:r>
              <a:r>
                <a:rPr lang="en-US" sz="3600" b="1" dirty="0">
                  <a:solidFill>
                    <a:srgbClr val="7030A0"/>
                  </a:solidFill>
                  <a:latin typeface="HP001 4 hàng" pitchFamily="34" charset="0"/>
                  <a:ea typeface="Arial-Rounded" pitchFamily="34" charset="0"/>
                  <a:cs typeface="Arial-Rounded" pitchFamily="34" charset="0"/>
                </a:rPr>
                <a:t>.</a:t>
              </a:r>
              <a:endParaRPr lang="en-US" sz="4900" b="1" dirty="0">
                <a:solidFill>
                  <a:srgbClr val="7030A0"/>
                </a:solidFill>
                <a:latin typeface="HP001 4 hàng" pitchFamily="34" charset="0"/>
                <a:ea typeface="Arial-Rounded" pitchFamily="34" charset="0"/>
                <a:cs typeface="Arial-Rounded" pitchFamily="34" charset="0"/>
              </a:endParaRPr>
            </a:p>
          </p:txBody>
        </p:sp>
      </p:grpSp>
      <p:sp>
        <p:nvSpPr>
          <p:cNvPr id="5" name="TextBox 4"/>
          <p:cNvSpPr txBox="1"/>
          <p:nvPr/>
        </p:nvSpPr>
        <p:spPr>
          <a:xfrm>
            <a:off x="666205" y="1038498"/>
            <a:ext cx="7426235" cy="507831"/>
          </a:xfrm>
          <a:prstGeom prst="rect">
            <a:avLst/>
          </a:prstGeom>
          <a:noFill/>
        </p:spPr>
        <p:txBody>
          <a:bodyPr wrap="square" rtlCol="0">
            <a:spAutoFit/>
          </a:bodyPr>
          <a:lstStyle/>
          <a:p>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4.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Viết</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câu</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đã</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hoàn</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thiện</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ở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mục</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5 (SHS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trang</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26)   </a:t>
            </a:r>
          </a:p>
        </p:txBody>
      </p:sp>
      <p:cxnSp>
        <p:nvCxnSpPr>
          <p:cNvPr id="11" name="Straight Arrow Connector 10"/>
          <p:cNvCxnSpPr>
            <a:cxnSpLocks/>
          </p:cNvCxnSpPr>
          <p:nvPr/>
        </p:nvCxnSpPr>
        <p:spPr>
          <a:xfrm>
            <a:off x="225783" y="2433527"/>
            <a:ext cx="6124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0692" y="2113057"/>
            <a:ext cx="489857" cy="300082"/>
          </a:xfrm>
          <a:prstGeom prst="rect">
            <a:avLst/>
          </a:prstGeom>
          <a:noFill/>
        </p:spPr>
        <p:txBody>
          <a:bodyPr wrap="square" rtlCol="0">
            <a:spAutoFit/>
          </a:bodyPr>
          <a:lstStyle/>
          <a:p>
            <a:r>
              <a:rPr lang="en-US" sz="135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1 ô</a:t>
            </a:r>
          </a:p>
        </p:txBody>
      </p:sp>
      <p:cxnSp>
        <p:nvCxnSpPr>
          <p:cNvPr id="4" name="Straight Connector 3">
            <a:extLst>
              <a:ext uri="{FF2B5EF4-FFF2-40B4-BE49-F238E27FC236}">
                <a16:creationId xmlns:a16="http://schemas.microsoft.com/office/drawing/2014/main" id="{F375AF16-8D26-4CA4-ABFD-C6AC307C5DFF}"/>
              </a:ext>
            </a:extLst>
          </p:cNvPr>
          <p:cNvCxnSpPr/>
          <p:nvPr/>
        </p:nvCxnSpPr>
        <p:spPr>
          <a:xfrm>
            <a:off x="914400" y="257175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E147A87-C12C-4800-91D2-FF2218D56516}"/>
              </a:ext>
            </a:extLst>
          </p:cNvPr>
          <p:cNvSpPr/>
          <p:nvPr/>
        </p:nvSpPr>
        <p:spPr>
          <a:xfrm>
            <a:off x="7940040" y="2378529"/>
            <a:ext cx="152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775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6447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22169" y="1465071"/>
            <a:ext cx="7538604" cy="461653"/>
          </a:xfrm>
          <a:prstGeom prst="rect">
            <a:avLst/>
          </a:prstGeom>
          <a:noFill/>
          <a:ln>
            <a:solidFill>
              <a:schemeClr val="accent6"/>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chăm sóc	      ốm	             ô tô điện	       công viên</a:t>
            </a:r>
          </a:p>
        </p:txBody>
      </p:sp>
    </p:spTree>
    <p:extLst>
      <p:ext uri="{BB962C8B-B14F-4D97-AF65-F5344CB8AC3E}">
        <p14:creationId xmlns:p14="http://schemas.microsoft.com/office/powerpoint/2010/main" val="39444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nhàng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đặt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nụ</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vào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bàn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tay</a:t>
            </a:r>
            <a:r>
              <a:rPr lang="en-US" sz="2400" dirty="0">
                <a:latin typeface="Arial-Rounded" pitchFamily="34" charset="0"/>
                <a:ea typeface="Arial-Rounded" pitchFamily="34" charset="0"/>
                <a:cs typeface="Arial-Rounded" pitchFamily="34" charset="0"/>
              </a:rPr>
              <a:t> Nam.</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Nam thấy thật ấm áp.</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7062355"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hãy</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tìm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từ</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dễ</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viết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lẫn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trong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a:t>
            </a:r>
          </a:p>
        </p:txBody>
      </p:sp>
      <p:cxnSp>
        <p:nvCxnSpPr>
          <p:cNvPr id="25" name="Straight Connector 24"/>
          <p:cNvCxnSpPr/>
          <p:nvPr/>
        </p:nvCxnSpPr>
        <p:spPr>
          <a:xfrm>
            <a:off x="6435436" y="17476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813746" y="205616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CA2CAC3-3B98-4484-941C-816A4ADDBDF1}"/>
              </a:ext>
            </a:extLst>
          </p:cNvPr>
          <p:cNvSpPr/>
          <p:nvPr/>
        </p:nvSpPr>
        <p:spPr>
          <a:xfrm>
            <a:off x="1960416" y="1352550"/>
            <a:ext cx="1468583" cy="488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A1F4AFD-DC19-40B9-A2A7-C0ACA7CD5264}"/>
              </a:ext>
            </a:extLst>
          </p:cNvPr>
          <p:cNvSpPr/>
          <p:nvPr/>
        </p:nvSpPr>
        <p:spPr>
          <a:xfrm>
            <a:off x="5943600" y="1339130"/>
            <a:ext cx="533402" cy="488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P spid="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Mẹ · </a:t>
            </a:r>
            <a:r>
              <a:rPr lang="el-GR" sz="3500" b="1" dirty="0">
                <a:solidFill>
                  <a:srgbClr val="7030A0"/>
                </a:solidFill>
                <a:latin typeface="HP001 4 hàng" pitchFamily="34" charset="0"/>
              </a:rPr>
              <a:t>η</a:t>
            </a:r>
            <a:r>
              <a:rPr lang="vi-VN" sz="3500" b="1" dirty="0">
                <a:solidFill>
                  <a:srgbClr val="7030A0"/>
                </a:solidFill>
                <a:latin typeface="HP001 4 hàng" pitchFamily="34" charset="0"/>
              </a:rPr>
              <a:t>àng đặt wụ hŪ vào bàn Ǉay</a:t>
            </a:r>
            <a:endParaRPr lang="en-US" sz="3500" b="1" dirty="0">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vi-VN" sz="3500" b="1">
                <a:solidFill>
                  <a:srgbClr val="7030A0"/>
                </a:solidFill>
                <a:latin typeface="HP001 4 hàng" pitchFamily="34" charset="0"/>
              </a:rPr>
              <a:t>Nam</a:t>
            </a:r>
            <a:r>
              <a:rPr lang="en-US" sz="3500" b="1">
                <a:solidFill>
                  <a:srgbClr val="7030A0"/>
                </a:solidFill>
                <a:latin typeface="HP001 4 hàng" pitchFamily="34" charset="0"/>
              </a:rPr>
              <a:t>.</a:t>
            </a:r>
            <a:r>
              <a:rPr lang="vi-VN" sz="3500" b="1">
                <a:solidFill>
                  <a:srgbClr val="7030A0"/>
                </a:solidFill>
                <a:latin typeface="HP001 4 hàng" pitchFamily="34" charset="0"/>
              </a:rPr>
              <a:t> Nam </a:t>
            </a:r>
            <a:r>
              <a:rPr lang="el-GR" sz="3500" b="1">
                <a:solidFill>
                  <a:srgbClr val="7030A0"/>
                </a:solidFill>
                <a:latin typeface="HP001 4 hàng" pitchFamily="34" charset="0"/>
              </a:rPr>
              <a:t>κ</a:t>
            </a:r>
            <a:r>
              <a:rPr lang="vi-VN" sz="3500" b="1">
                <a:solidFill>
                  <a:srgbClr val="7030A0"/>
                </a:solidFill>
                <a:latin typeface="HP001 4 hàng" pitchFamily="34" charset="0"/>
              </a:rPr>
              <a:t>ấy </a:t>
            </a:r>
            <a:r>
              <a:rPr lang="el-GR" sz="3500" b="1">
                <a:solidFill>
                  <a:srgbClr val="7030A0"/>
                </a:solidFill>
                <a:latin typeface="HP001 4 hàng" pitchFamily="34" charset="0"/>
              </a:rPr>
              <a:t>κ</a:t>
            </a:r>
            <a:r>
              <a:rPr lang="vi-VN" sz="3500" b="1">
                <a:solidFill>
                  <a:srgbClr val="7030A0"/>
                </a:solidFill>
                <a:latin typeface="HP001 4 hàng" pitchFamily="34" charset="0"/>
              </a:rPr>
              <a:t>ật ấm áp</a:t>
            </a:r>
            <a:r>
              <a:rPr lang="en-US" sz="3500" b="1">
                <a:solidFill>
                  <a:srgbClr val="7030A0"/>
                </a:solidFill>
                <a:latin typeface="HP001 4 hàng" pitchFamily="34" charset="0"/>
              </a:rPr>
              <a:t>.</a:t>
            </a:r>
            <a:r>
              <a:rPr lang="vi-VN" sz="3500" b="1">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bông hoa</a:t>
            </a: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n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l ?</a:t>
            </a: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91" y="2038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46" b="9343"/>
          <a:stretch/>
        </p:blipFill>
        <p:spPr bwMode="auto">
          <a:xfrm flipH="1">
            <a:off x="5974813" y="144466"/>
            <a:ext cx="3141292" cy="27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l</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n ?</a:t>
            </a: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dirty="0">
                <a:solidFill>
                  <a:srgbClr val="FF0000"/>
                </a:solidFill>
                <a:latin typeface="Arial-Rounded" pitchFamily="34" charset="0"/>
                <a:ea typeface="Arial-Rounded" pitchFamily="34" charset="0"/>
                <a:cs typeface="Arial-Rounded" pitchFamily="34" charset="0"/>
              </a:rPr>
              <a:t>n</a:t>
            </a:r>
            <a:endParaRPr lang="en-US" sz="3600" b="1" i="1" dirty="0">
              <a:solidFill>
                <a:srgbClr val="FF0000"/>
              </a:solidFill>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649" y="142342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28093" y="1996256"/>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l</a:t>
            </a:r>
            <a:endParaRPr lang="en-US" sz="3600" b="1" i="1">
              <a:solidFill>
                <a:srgbClr val="FF0000"/>
              </a:solidFill>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8747" y="143842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59008" y="1996256"/>
            <a:ext cx="379553"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l</a:t>
            </a:r>
            <a:endParaRPr lang="en-US" sz="3600" b="1" i="1">
              <a:solidFill>
                <a:srgbClr val="FF0000"/>
              </a:solidFill>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2181" y="21161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0190" y="3484924"/>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365055" y="3460679"/>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1926691" y="4149261"/>
            <a:ext cx="1534051"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c</a:t>
            </a:r>
            <a:endParaRPr lang="en-US" sz="3600" b="1" i="1">
              <a:solidFill>
                <a:srgbClr val="FF0000"/>
              </a:solidFill>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421" y="365223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k</a:t>
            </a:r>
            <a:endParaRPr lang="en-US" sz="3600" b="1" i="1">
              <a:solidFill>
                <a:srgbClr val="FF0000"/>
              </a:solidFill>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796" y="359819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648864" y="4138232"/>
            <a:ext cx="786134"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k</a:t>
            </a:r>
            <a:endParaRPr lang="en-US" sz="3600" b="1" i="1">
              <a:solidFill>
                <a:srgbClr val="FF0000"/>
              </a:solidFill>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0201" y="42726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283" y="2997150"/>
            <a:ext cx="996801" cy="18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772" y="3817322"/>
            <a:ext cx="521350" cy="9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1927" y="3243912"/>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853492"/>
            <a:ext cx="1067768" cy="198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9142" y="3241417"/>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078" y="2860291"/>
            <a:ext cx="1064103" cy="1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3000"/>
                                        <p:tgtEl>
                                          <p:spTgt spid="39"/>
                                        </p:tgtEl>
                                      </p:cBhvr>
                                    </p:animEffec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3000"/>
                                        <p:tgtEl>
                                          <p:spTgt spid="40"/>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Effect transition="in" filter="fade">
                                      <p:cBhvr>
                                        <p:cTn id="61" dur="1000"/>
                                        <p:tgtEl>
                                          <p:spTgt spid="34"/>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3250"/>
                                        <p:tgtEl>
                                          <p:spTgt spid="41"/>
                                        </p:tgtEl>
                                      </p:cBhvr>
                                    </p:animEffect>
                                  </p:child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Effect transition="in" filter="fade">
                                      <p:cBhvr>
                                        <p:cTn id="77" dur="1000"/>
                                        <p:tgtEl>
                                          <p:spTgt spid="35"/>
                                        </p:tgtEl>
                                      </p:cBhvr>
                                    </p:animEffec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2750"/>
                                        <p:tgtEl>
                                          <p:spTgt spid="42"/>
                                        </p:tgtEl>
                                      </p:cBhvr>
                                    </p:animEffec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Effect transition="in" filter="fade">
                                      <p:cBhvr>
                                        <p:cTn id="93" dur="1000"/>
                                        <p:tgtEl>
                                          <p:spTgt spid="36"/>
                                        </p:tgtEl>
                                      </p:cBhvr>
                                    </p:animEffect>
                                  </p:childTnLst>
                                </p:cTn>
                              </p:par>
                            </p:childTnLst>
                          </p:cTn>
                        </p:par>
                        <p:par>
                          <p:cTn id="94" fill="hold">
                            <p:stCondLst>
                              <p:cond delay="1500"/>
                            </p:stCondLst>
                            <p:childTnLst>
                              <p:par>
                                <p:cTn id="95" presetID="22" presetClass="entr" presetSubtype="4"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3500"/>
                                        <p:tgtEl>
                                          <p:spTgt spid="43"/>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463</Words>
  <Application>Microsoft Office PowerPoint</Application>
  <PresentationFormat>On-screen Show (16:9)</PresentationFormat>
  <Paragraphs>78</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127</cp:revision>
  <dcterms:created xsi:type="dcterms:W3CDTF">2020-12-08T15:48:47Z</dcterms:created>
  <dcterms:modified xsi:type="dcterms:W3CDTF">2022-02-08T03:08:12Z</dcterms:modified>
</cp:coreProperties>
</file>