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707" r:id="rId4"/>
    <p:sldMasterId id="2147483720" r:id="rId5"/>
  </p:sldMasterIdLst>
  <p:notesMasterIdLst>
    <p:notesMasterId r:id="rId17"/>
  </p:notesMasterIdLst>
  <p:sldIdLst>
    <p:sldId id="294" r:id="rId6"/>
    <p:sldId id="277" r:id="rId7"/>
    <p:sldId id="293" r:id="rId8"/>
    <p:sldId id="301" r:id="rId9"/>
    <p:sldId id="298" r:id="rId10"/>
    <p:sldId id="304" r:id="rId11"/>
    <p:sldId id="297" r:id="rId12"/>
    <p:sldId id="305" r:id="rId13"/>
    <p:sldId id="265" r:id="rId14"/>
    <p:sldId id="272"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59" d="100"/>
          <a:sy n="59" d="100"/>
        </p:scale>
        <p:origin x="892" y="52"/>
      </p:cViewPr>
      <p:guideLst>
        <p:guide orient="horz" pos="2160"/>
        <p:guide pos="3840"/>
      </p:guideLst>
    </p:cSldViewPr>
  </p:slideViewPr>
  <p:outlineViewPr>
    <p:cViewPr>
      <p:scale>
        <a:sx n="33" d="100"/>
        <a:sy n="33" d="100"/>
      </p:scale>
      <p:origin x="0" y="-1584"/>
    </p:cViewPr>
  </p:outlineViewPr>
  <p:notesTextViewPr>
    <p:cViewPr>
      <p:scale>
        <a:sx n="1" d="1"/>
        <a:sy n="1" d="1"/>
      </p:scale>
      <p:origin x="0" y="0"/>
    </p:cViewPr>
  </p:notesTextViewPr>
  <p:sorterViewPr>
    <p:cViewPr>
      <p:scale>
        <a:sx n="100" d="100"/>
        <a:sy n="10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vi-VN" altLang="zh-CN" dirty="0"/>
              <a:t>Cô</a:t>
            </a:r>
            <a:r>
              <a:rPr lang="vi-VN" altLang="zh-CN" baseline="0" dirty="0"/>
              <a:t> chào các con, cô rất vui được cùng các con tìm hiểu tiết học môn Tiếng Việt hôm nay, bài: Luyện đọc, viết: u, ư, ch,kh. </a:t>
            </a:r>
            <a:endParaRPr lang="zh-CN" altLang="en-US" dirty="0"/>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256679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r>
              <a:rPr lang="vi-VN" dirty="0"/>
              <a:t>Trước</a:t>
            </a:r>
            <a:r>
              <a:rPr lang="vi-VN" baseline="0" dirty="0"/>
              <a:t> khi vào nội dung chính của bài học hôm nay cô trò mình cùng bước vào phần khởi động nhé!</a:t>
            </a:r>
            <a:endParaRPr dirty="0"/>
          </a:p>
        </p:txBody>
      </p:sp>
      <p:sp>
        <p:nvSpPr>
          <p:cNvPr id="2" name="灯片编号占位符 1"/>
          <p:cNvSpPr>
            <a:spLocks noGrp="1"/>
          </p:cNvSpPr>
          <p:nvPr>
            <p:ph type="sldNum" sz="quarter" idx="2"/>
          </p:nvPr>
        </p:nvSpPr>
        <p:spPr/>
        <p:txBody>
          <a:bodyPr/>
          <a:lstStyle/>
          <a:p>
            <a:pPr defTabSz="914400"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rPr>
              <a:pPr defTabSz="914400" fontAlgn="base">
                <a:spcBef>
                  <a:spcPct val="0"/>
                </a:spcBef>
                <a:spcAft>
                  <a:spcPct val="0"/>
                </a:spcAft>
                <a:defRPr/>
              </a:pPr>
              <a:t>2</a:t>
            </a:fld>
            <a:endParaRPr lang="zh-CN"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659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mình đã cùng khởi động rất vui và cảm thấy thoải mái rồi phải không nào, vậy các con đã sẵn sàng cho bài học hôm nay chưa? Chúng mình cùng bước vào hoạt động 1: Luyện đọc</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0705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4</a:t>
            </a:fld>
            <a:endParaRPr lang="en-US"/>
          </a:p>
        </p:txBody>
      </p:sp>
    </p:spTree>
    <p:extLst>
      <p:ext uri="{BB962C8B-B14F-4D97-AF65-F5344CB8AC3E}">
        <p14:creationId xmlns:p14="http://schemas.microsoft.com/office/powerpoint/2010/main" val="168595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C81D-0CCE-45D6-9647-B0A2D19069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93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7</a:t>
            </a:fld>
            <a:endParaRPr lang="en-US"/>
          </a:p>
        </p:txBody>
      </p:sp>
    </p:spTree>
    <p:extLst>
      <p:ext uri="{BB962C8B-B14F-4D97-AF65-F5344CB8AC3E}">
        <p14:creationId xmlns:p14="http://schemas.microsoft.com/office/powerpoint/2010/main" val="115143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9</a:t>
            </a:fld>
            <a:endParaRPr lang="en-US"/>
          </a:p>
        </p:txBody>
      </p:sp>
    </p:spTree>
    <p:extLst>
      <p:ext uri="{BB962C8B-B14F-4D97-AF65-F5344CB8AC3E}">
        <p14:creationId xmlns:p14="http://schemas.microsoft.com/office/powerpoint/2010/main" val="123985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10</a:t>
            </a:fld>
            <a:endParaRPr lang="en-US"/>
          </a:p>
        </p:txBody>
      </p:sp>
    </p:spTree>
    <p:extLst>
      <p:ext uri="{BB962C8B-B14F-4D97-AF65-F5344CB8AC3E}">
        <p14:creationId xmlns:p14="http://schemas.microsoft.com/office/powerpoint/2010/main" val="318427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a:t>
            </a:r>
            <a:r>
              <a:rPr lang="vi-VN" baseline="0" dirty="0"/>
              <a:t> là trong tiết học này con đã được luyện đọc, viết lại các âm: u,ư,ch,kh. Về nhà các con sẽ luyện đọc lại bài, tìm thêm nhiều tiếng, từ có chứa các âm hôm nay chúng mình ôn tập nhé. Tiết học của chúng mình đến đây là hết rồi, cô xin chào tất cả các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11</a:t>
            </a:fld>
            <a:endParaRPr lang="en-US"/>
          </a:p>
        </p:txBody>
      </p:sp>
    </p:spTree>
    <p:extLst>
      <p:ext uri="{BB962C8B-B14F-4D97-AF65-F5344CB8AC3E}">
        <p14:creationId xmlns:p14="http://schemas.microsoft.com/office/powerpoint/2010/main" val="84407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A73C3-9A64-4C14-9DA9-DFCF0E8A170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95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97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1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12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0945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7671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412509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648505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545459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681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A73C3-9A64-4C14-9DA9-DFCF0E8A170C}"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2126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13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63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121580632"/>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00287619"/>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10681669"/>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0902063"/>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8774429"/>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78049849"/>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77940"/>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A73C3-9A64-4C14-9DA9-DFCF0E8A170C}"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780145587"/>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499288988"/>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577432"/>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22532695"/>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76827500"/>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A73C3-9A64-4C14-9DA9-DFCF0E8A170C}"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jp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2022/1/13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697646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8253960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spd="slow">
    <p:split orient="vert"/>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2022/1/13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6.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m4a"/><Relationship Id="rId7" Type="http://schemas.openxmlformats.org/officeDocument/2006/relationships/image" Target="../media/image2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2.jp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1.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4451063" y="5695522"/>
            <a:ext cx="3751660" cy="1162478"/>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0" y="4272917"/>
            <a:ext cx="2611755" cy="2374106"/>
          </a:xfrm>
          <a:prstGeom prst="rect">
            <a:avLst/>
          </a:prstGeom>
        </p:spPr>
      </p:pic>
      <p:pic>
        <p:nvPicPr>
          <p:cNvPr id="10" name="图片 9" descr="7025f93bab81e29a45dfc8ebfbf481b9"/>
          <p:cNvPicPr>
            <a:picLocks noChangeAspect="1"/>
          </p:cNvPicPr>
          <p:nvPr/>
        </p:nvPicPr>
        <p:blipFill>
          <a:blip r:embed="rId6"/>
          <a:stretch>
            <a:fillRect/>
          </a:stretch>
        </p:blipFill>
        <p:spPr>
          <a:xfrm>
            <a:off x="9278482" y="2589700"/>
            <a:ext cx="3589496" cy="5073015"/>
          </a:xfrm>
          <a:prstGeom prst="rect">
            <a:avLst/>
          </a:prstGeom>
        </p:spPr>
      </p:pic>
      <p:sp>
        <p:nvSpPr>
          <p:cNvPr id="9" name="矩形 8"/>
          <p:cNvSpPr/>
          <p:nvPr/>
        </p:nvSpPr>
        <p:spPr>
          <a:xfrm>
            <a:off x="0" y="0"/>
            <a:ext cx="12192000" cy="730816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sp>
        <p:nvSpPr>
          <p:cNvPr id="12" name="Rectangle 11"/>
          <p:cNvSpPr/>
          <p:nvPr/>
        </p:nvSpPr>
        <p:spPr>
          <a:xfrm>
            <a:off x="2107475" y="1521260"/>
            <a:ext cx="8125096" cy="3724096"/>
          </a:xfrm>
          <a:prstGeom prst="rect">
            <a:avLst/>
          </a:prstGeom>
          <a:noFill/>
        </p:spPr>
        <p:txBody>
          <a:bodyPr wrap="square" lIns="91440" tIns="45720" rIns="91440" bIns="45720">
            <a:spAutoFit/>
          </a:bodyPr>
          <a:lstStyle/>
          <a:p>
            <a:pPr algn="ctr"/>
            <a:r>
              <a:rPr lang="en-US" sz="4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¤n </a:t>
            </a:r>
            <a:r>
              <a:rPr lang="en-US" sz="44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luyÖn</a:t>
            </a:r>
            <a:r>
              <a:rPr lang="en-US" sz="4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a:t>
            </a:r>
            <a:r>
              <a:rPr lang="en-US" sz="4400" b="1"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TiÕng</a:t>
            </a:r>
            <a:r>
              <a:rPr lang="en-US" sz="4400" b="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ViÖt </a:t>
            </a:r>
            <a:endParaRPr lang="en-US" sz="4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endParaRPr>
          </a:p>
          <a:p>
            <a:pPr algn="ct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LuyÖn</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viÕt</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a:t>
            </a:r>
          </a:p>
          <a:p>
            <a:pPr lvl="0"/>
            <a:endParaRPr lang="en-US" sz="6000" dirty="0">
              <a:solidFill>
                <a:srgbClr val="0070C0"/>
              </a:solidFill>
              <a:latin typeface="UTM Avo" pitchFamily="18" charset="0"/>
              <a:ea typeface="Arial-Rounded" panose="020B0500000000000000" pitchFamily="34" charset="0"/>
              <a:cs typeface="Arial-Rounded" panose="020B0500000000000000" pitchFamily="34" charset="0"/>
            </a:endParaRPr>
          </a:p>
          <a:p>
            <a:pPr lvl="0"/>
            <a:endParaRPr lang="en-US" sz="6000" dirty="0">
              <a:solidFill>
                <a:srgbClr val="0070C0"/>
              </a:solidFill>
              <a:latin typeface=".VnAvant" panose="020B7200000000000000" pitchFamily="34" charset="0"/>
            </a:endParaRPr>
          </a:p>
          <a:p>
            <a:pPr lvl="0"/>
            <a:endParaRPr lang="en-US" sz="2400" dirty="0">
              <a:solidFill>
                <a:srgbClr val="0070C0"/>
              </a:solidFill>
              <a:latin typeface=".VnAvant" panose="020B72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981" y="-1134794"/>
            <a:ext cx="1713981" cy="1560490"/>
          </a:xfrm>
          <a:prstGeom prst="rect">
            <a:avLst/>
          </a:prstGeom>
        </p:spPr>
      </p:pic>
      <p:sp>
        <p:nvSpPr>
          <p:cNvPr id="8" name="TextBox 7">
            <a:extLst>
              <a:ext uri="{FF2B5EF4-FFF2-40B4-BE49-F238E27FC236}">
                <a16:creationId xmlns:a16="http://schemas.microsoft.com/office/drawing/2014/main" id="{3BD92BB4-CBAE-4165-8710-8ADBEB706868}"/>
              </a:ext>
            </a:extLst>
          </p:cNvPr>
          <p:cNvSpPr txBox="1"/>
          <p:nvPr/>
        </p:nvSpPr>
        <p:spPr>
          <a:xfrm>
            <a:off x="3809403" y="1089424"/>
            <a:ext cx="4935255" cy="523220"/>
          </a:xfrm>
          <a:prstGeom prst="rect">
            <a:avLst/>
          </a:prstGeom>
          <a:noFill/>
        </p:spPr>
        <p:txBody>
          <a:bodyPr wrap="square" rtlCol="0">
            <a:spAutoFit/>
          </a:bodyPr>
          <a:lstStyle/>
          <a:p>
            <a:r>
              <a:rPr lang="en-US" sz="2800" b="1" dirty="0"/>
              <a:t>TRƯỜNG TIỂU HỌC PHÚC LỢI</a:t>
            </a:r>
          </a:p>
        </p:txBody>
      </p:sp>
    </p:spTree>
    <p:extLst>
      <p:ext uri="{BB962C8B-B14F-4D97-AF65-F5344CB8AC3E}">
        <p14:creationId xmlns:p14="http://schemas.microsoft.com/office/powerpoint/2010/main" val="866838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49" presetClass="path" presetSubtype="0" accel="50000" decel="50000" fill="hold" nodeType="afterEffect">
                                  <p:stCondLst>
                                    <p:cond delay="0"/>
                                  </p:stCondLst>
                                  <p:childTnLst>
                                    <p:animMotion origin="layout" path="M -0.10729 -0.08704 L 0.2138 0.22176 " pathEditMode="relative" rAng="0" ptsTypes="AA">
                                      <p:cBhvr>
                                        <p:cTn id="12" dur="1000" fill="hold"/>
                                        <p:tgtEl>
                                          <p:spTgt spid="3"/>
                                        </p:tgtEl>
                                        <p:attrNameLst>
                                          <p:attrName>ppt_x</p:attrName>
                                          <p:attrName>ppt_y</p:attrName>
                                        </p:attrNameLst>
                                      </p:cBhvr>
                                      <p:rCtr x="16055" y="1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l="10916" t="71111" r="53217" b="8888"/>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754" y="2"/>
            <a:ext cx="6424246" cy="6857998"/>
          </a:xfrm>
          <a:prstGeom prst="rect">
            <a:avLst/>
          </a:prstGeom>
        </p:spPr>
      </p:pic>
    </p:spTree>
    <p:custDataLst>
      <p:tags r:id="rId1"/>
    </p:custDataLst>
    <p:extLst>
      <p:ext uri="{BB962C8B-B14F-4D97-AF65-F5344CB8AC3E}">
        <p14:creationId xmlns:p14="http://schemas.microsoft.com/office/powerpoint/2010/main" val="2656027483"/>
      </p:ext>
    </p:extLst>
  </p:cSld>
  <p:clrMapOvr>
    <a:masterClrMapping/>
  </p:clrMapOvr>
  <p:transition spd="slow" advTm="19023">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4">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7" name="TextBox 6"/>
          <p:cNvSpPr txBox="1"/>
          <p:nvPr/>
        </p:nvSpPr>
        <p:spPr>
          <a:xfrm>
            <a:off x="2744262" y="2415044"/>
            <a:ext cx="7520200" cy="1323439"/>
          </a:xfrm>
          <a:prstGeom prst="rect">
            <a:avLst/>
          </a:prstGeom>
          <a:noFill/>
        </p:spPr>
        <p:txBody>
          <a:bodyPr wrap="square" rtlCol="0">
            <a:spAutoFit/>
          </a:bodyPr>
          <a:lstStyle/>
          <a:p>
            <a:pPr marL="457189" indent="-457189">
              <a:buFont typeface="Wingdings" panose="05000000000000000000" pitchFamily="2" charset="2"/>
              <a:buChar char="v"/>
            </a:pP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Tæng</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kÕt</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néi</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 dung </a:t>
            </a: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bµi</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häc</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a:t>
            </a:r>
          </a:p>
          <a:p>
            <a:pPr marL="457189" indent="-457189">
              <a:buFont typeface="Wingdings" panose="05000000000000000000" pitchFamily="2" charset="2"/>
              <a:buChar char="v"/>
            </a:pP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DÆn</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dß</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bµi</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VnAvant" panose="020B7200000000000000" pitchFamily="34" charset="0"/>
                <a:ea typeface="Arial-Rounded" panose="020B0500000000000000" pitchFamily="34" charset="0"/>
                <a:cs typeface="Arial-Rounded" panose="020B0500000000000000" pitchFamily="34" charset="0"/>
              </a:rPr>
              <a:t>sau</a:t>
            </a:r>
            <a:r>
              <a:rPr lang="en-US" sz="4000" b="1" dirty="0">
                <a:solidFill>
                  <a:srgbClr val="4472C4"/>
                </a:solidFill>
                <a:latin typeface=".VnAvant" panose="020B72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9635081"/>
      </p:ext>
    </p:extLst>
  </p:cSld>
  <p:clrMapOvr>
    <a:masterClrMapping/>
  </p:clrMapOvr>
  <mc:AlternateContent xmlns:mc="http://schemas.openxmlformats.org/markup-compatibility/2006" xmlns:p14="http://schemas.microsoft.com/office/powerpoint/2010/main">
    <mc:Choice Requires="p14">
      <p:transition spd="slow" p14:dur="2000" advTm="11987"/>
    </mc:Choice>
    <mc:Fallback xmlns="">
      <p:transition spd="slow" advTm="11987"/>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7" name="Rectangle 6"/>
          <p:cNvSpPr/>
          <p:nvPr/>
        </p:nvSpPr>
        <p:spPr>
          <a:xfrm>
            <a:off x="4228101" y="3614449"/>
            <a:ext cx="4039888"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0676533"/>
      </p:ext>
    </p:extLst>
  </p:cSld>
  <p:clrMapOvr>
    <a:masterClrMapping/>
  </p:clrMapOvr>
  <p:transition spd="slow" advTm="17237">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184174" y="-40640"/>
            <a:ext cx="3080825" cy="4575269"/>
          </a:xfrm>
          <a:prstGeom prst="rect">
            <a:avLst/>
          </a:prstGeom>
        </p:spPr>
      </p:pic>
      <p:pic>
        <p:nvPicPr>
          <p:cNvPr id="2" name="Audio 1">
            <a:hlinkClick r:id="" action="ppaction://media"/>
            <a:extLst>
              <a:ext uri="{FF2B5EF4-FFF2-40B4-BE49-F238E27FC236}">
                <a16:creationId xmlns:a16="http://schemas.microsoft.com/office/drawing/2014/main" id="{5F6D157E-08BD-424C-850A-AD1520B83D5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63942502"/>
      </p:ext>
    </p:extLst>
  </p:cSld>
  <p:clrMapOvr>
    <a:masterClrMapping/>
  </p:clrMapOvr>
  <mc:AlternateContent xmlns:mc="http://schemas.openxmlformats.org/markup-compatibility/2006" xmlns:p14="http://schemas.microsoft.com/office/powerpoint/2010/main">
    <mc:Choice Requires="p14">
      <p:transition spd="slow" p14:dur="2000" advTm="10687"/>
    </mc:Choice>
    <mc:Fallback xmlns="">
      <p:transition spd="slow" advTm="10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408547" y="5733169"/>
            <a:ext cx="368489" cy="461665"/>
          </a:xfrm>
          <a:prstGeom prst="rect">
            <a:avLst/>
          </a:prstGeom>
          <a:noFill/>
        </p:spPr>
        <p:txBody>
          <a:bodyPr wrap="square" rtlCol="0">
            <a:spAutoFit/>
          </a:bodyPr>
          <a:lstStyle/>
          <a:p>
            <a:r>
              <a:rPr lang="vi-VN" sz="2400" dirty="0"/>
              <a:t>.</a:t>
            </a:r>
            <a:endParaRPr lang="en-US" sz="2400" dirty="0"/>
          </a:p>
        </p:txBody>
      </p:sp>
      <p:sp>
        <p:nvSpPr>
          <p:cNvPr id="4" name="TextBox 3"/>
          <p:cNvSpPr txBox="1"/>
          <p:nvPr/>
        </p:nvSpPr>
        <p:spPr>
          <a:xfrm>
            <a:off x="6145928" y="1910147"/>
            <a:ext cx="9156879" cy="3490175"/>
          </a:xfrm>
          <a:prstGeom prst="rect">
            <a:avLst/>
          </a:prstGeom>
          <a:noFill/>
        </p:spPr>
        <p:txBody>
          <a:bodyPr wrap="square" rtlCol="0">
            <a:spAutoFit/>
          </a:bodyPr>
          <a:lstStyle/>
          <a:p>
            <a:endParaRPr lang="en-US" dirty="0"/>
          </a:p>
        </p:txBody>
      </p:sp>
      <p:pic>
        <p:nvPicPr>
          <p:cNvPr id="6" name="Picture 5" descr="chữ hoa cơ bản"/>
          <p:cNvPicPr/>
          <p:nvPr/>
        </p:nvPicPr>
        <p:blipFill rotWithShape="1">
          <a:blip r:embed="rId3">
            <a:extLst>
              <a:ext uri="{28A0092B-C50C-407E-A947-70E740481C1C}">
                <a14:useLocalDpi xmlns:a14="http://schemas.microsoft.com/office/drawing/2010/main" val="0"/>
              </a:ext>
            </a:extLst>
          </a:blip>
          <a:srcRect t="39375"/>
          <a:stretch/>
        </p:blipFill>
        <p:spPr bwMode="auto">
          <a:xfrm>
            <a:off x="542059" y="339870"/>
            <a:ext cx="5372100" cy="4619625"/>
          </a:xfrm>
          <a:prstGeom prst="rect">
            <a:avLst/>
          </a:prstGeom>
          <a:noFill/>
          <a:ln>
            <a:noFill/>
          </a:ln>
          <a:extLst>
            <a:ext uri="{53640926-AAD7-44D8-BBD7-CCE9431645EC}">
              <a14:shadowObscured xmlns:a14="http://schemas.microsoft.com/office/drawing/2010/main"/>
            </a:ext>
          </a:extLst>
        </p:spPr>
      </p:pic>
      <p:pic>
        <p:nvPicPr>
          <p:cNvPr id="7" name="Picture 6" descr="chữ hoa cơ bản"/>
          <p:cNvPicPr/>
          <p:nvPr/>
        </p:nvPicPr>
        <p:blipFill rotWithShape="1">
          <a:blip r:embed="rId3">
            <a:extLst>
              <a:ext uri="{28A0092B-C50C-407E-A947-70E740481C1C}">
                <a14:useLocalDpi xmlns:a14="http://schemas.microsoft.com/office/drawing/2010/main" val="0"/>
              </a:ext>
            </a:extLst>
          </a:blip>
          <a:srcRect b="68500"/>
          <a:stretch/>
        </p:blipFill>
        <p:spPr bwMode="auto">
          <a:xfrm>
            <a:off x="5779078" y="878032"/>
            <a:ext cx="5372100" cy="2400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7015850"/>
      </p:ext>
    </p:extLst>
  </p:cSld>
  <p:clrMapOvr>
    <a:masterClrMapping/>
  </p:clrMapOvr>
  <mc:AlternateContent xmlns:mc="http://schemas.openxmlformats.org/markup-compatibility/2006" xmlns:p14="http://schemas.microsoft.com/office/powerpoint/2010/main">
    <mc:Choice Requires="p14">
      <p:transition p14:dur="0" advTm="51718"/>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 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5436" y="198783"/>
            <a:ext cx="9001887" cy="5063562"/>
          </a:xfrm>
          <a:prstGeom prst="rect">
            <a:avLst/>
          </a:prstGeom>
        </p:spPr>
      </p:pic>
    </p:spTree>
    <p:extLst>
      <p:ext uri="{BB962C8B-B14F-4D97-AF65-F5344CB8AC3E}">
        <p14:creationId xmlns:p14="http://schemas.microsoft.com/office/powerpoint/2010/main" val="567569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408547" y="5733169"/>
            <a:ext cx="3684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DFPOP1-W9"/>
                <a:cs typeface="+mn-cs"/>
              </a:rPr>
              <a:t>.</a:t>
            </a:r>
            <a:endParaRPr kumimoji="0" lang="en-US" sz="2400" b="0" i="0" u="none" strike="noStrike" kern="1200" cap="none" spc="0" normalizeH="0" baseline="0" noProof="0" dirty="0">
              <a:ln>
                <a:noFill/>
              </a:ln>
              <a:solidFill>
                <a:prstClr val="black"/>
              </a:solidFill>
              <a:effectLst/>
              <a:uLnTx/>
              <a:uFillTx/>
              <a:latin typeface="DFPOP1-W9"/>
              <a:cs typeface="+mn-cs"/>
            </a:endParaRPr>
          </a:p>
        </p:txBody>
      </p:sp>
      <p:sp>
        <p:nvSpPr>
          <p:cNvPr id="4" name="TextBox 3"/>
          <p:cNvSpPr txBox="1"/>
          <p:nvPr/>
        </p:nvSpPr>
        <p:spPr>
          <a:xfrm>
            <a:off x="1197735" y="708338"/>
            <a:ext cx="9156879" cy="34901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DFPOP1-W9"/>
              <a:cs typeface="+mn-cs"/>
            </a:endParaRPr>
          </a:p>
        </p:txBody>
      </p:sp>
      <p:pic>
        <p:nvPicPr>
          <p:cNvPr id="6" name="Picture 5"/>
          <p:cNvPicPr>
            <a:picLocks noChangeAspect="1"/>
          </p:cNvPicPr>
          <p:nvPr/>
        </p:nvPicPr>
        <p:blipFill>
          <a:blip r:embed="rId3"/>
          <a:stretch>
            <a:fillRect/>
          </a:stretch>
        </p:blipFill>
        <p:spPr>
          <a:xfrm>
            <a:off x="1408547" y="306070"/>
            <a:ext cx="9064978" cy="5099050"/>
          </a:xfrm>
          <a:prstGeom prst="rect">
            <a:avLst/>
          </a:prstGeom>
        </p:spPr>
      </p:pic>
    </p:spTree>
    <p:extLst>
      <p:ext uri="{BB962C8B-B14F-4D97-AF65-F5344CB8AC3E}">
        <p14:creationId xmlns:p14="http://schemas.microsoft.com/office/powerpoint/2010/main" val="1796635812"/>
      </p:ext>
    </p:extLst>
  </p:cSld>
  <p:clrMapOvr>
    <a:masterClrMapping/>
  </p:clrMapOvr>
  <mc:AlternateContent xmlns:mc="http://schemas.openxmlformats.org/markup-compatibility/2006" xmlns:p14="http://schemas.microsoft.com/office/powerpoint/2010/main">
    <mc:Choice Requires="p14">
      <p:transition p14:dur="0" advTm="51718"/>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408547" y="5733169"/>
            <a:ext cx="368489" cy="461665"/>
          </a:xfrm>
          <a:prstGeom prst="rect">
            <a:avLst/>
          </a:prstGeom>
          <a:noFill/>
        </p:spPr>
        <p:txBody>
          <a:bodyPr wrap="square" rtlCol="0">
            <a:spAutoFit/>
          </a:bodyPr>
          <a:lstStyle/>
          <a:p>
            <a:r>
              <a:rPr lang="vi-VN" sz="2400" dirty="0"/>
              <a:t>.</a:t>
            </a:r>
            <a:endParaRPr lang="en-US" sz="2400" dirty="0"/>
          </a:p>
        </p:txBody>
      </p:sp>
      <p:sp>
        <p:nvSpPr>
          <p:cNvPr id="4" name="TextBox 3"/>
          <p:cNvSpPr txBox="1"/>
          <p:nvPr/>
        </p:nvSpPr>
        <p:spPr>
          <a:xfrm>
            <a:off x="1197735" y="708338"/>
            <a:ext cx="9156879" cy="3490175"/>
          </a:xfrm>
          <a:prstGeom prst="rect">
            <a:avLst/>
          </a:prstGeom>
          <a:noFill/>
        </p:spPr>
        <p:txBody>
          <a:bodyPr wrap="square" rtlCol="0">
            <a:spAutoFit/>
          </a:bodyPr>
          <a:lstStyle/>
          <a:p>
            <a:endParaRPr lang="en-US" dirty="0"/>
          </a:p>
        </p:txBody>
      </p:sp>
      <p:pic>
        <p:nvPicPr>
          <p:cNvPr id="2" name="chu 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8797" y="106542"/>
            <a:ext cx="5579164" cy="5857459"/>
          </a:xfrm>
          <a:prstGeom prst="rect">
            <a:avLst/>
          </a:prstGeom>
        </p:spPr>
      </p:pic>
      <p:pic>
        <p:nvPicPr>
          <p:cNvPr id="3" name="Picture 2"/>
          <p:cNvPicPr>
            <a:picLocks noChangeAspect="1"/>
          </p:cNvPicPr>
          <p:nvPr/>
        </p:nvPicPr>
        <p:blipFill rotWithShape="1">
          <a:blip r:embed="rId6"/>
          <a:srcRect l="26703" r="28059" b="14953"/>
          <a:stretch/>
        </p:blipFill>
        <p:spPr>
          <a:xfrm>
            <a:off x="258006" y="257153"/>
            <a:ext cx="3370791" cy="3564611"/>
          </a:xfrm>
          <a:prstGeom prst="rect">
            <a:avLst/>
          </a:prstGeom>
        </p:spPr>
      </p:pic>
    </p:spTree>
    <p:extLst>
      <p:ext uri="{BB962C8B-B14F-4D97-AF65-F5344CB8AC3E}">
        <p14:creationId xmlns:p14="http://schemas.microsoft.com/office/powerpoint/2010/main" val="3901155836"/>
      </p:ext>
    </p:extLst>
  </p:cSld>
  <p:clrMapOvr>
    <a:masterClrMapping/>
  </p:clrMapOvr>
  <mc:AlternateContent xmlns:mc="http://schemas.openxmlformats.org/markup-compatibility/2006" xmlns:p14="http://schemas.microsoft.com/office/powerpoint/2010/main">
    <mc:Choice Requires="p14">
      <p:transition p14:dur="0" advTm="51718"/>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2960" y="100965"/>
            <a:ext cx="9011920" cy="4725035"/>
          </a:xfrm>
          <a:prstGeom prst="rect">
            <a:avLst/>
          </a:prstGeom>
        </p:spPr>
      </p:pic>
    </p:spTree>
    <p:extLst>
      <p:ext uri="{BB962C8B-B14F-4D97-AF65-F5344CB8AC3E}">
        <p14:creationId xmlns:p14="http://schemas.microsoft.com/office/powerpoint/2010/main" val="36558587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3732234" y="2548050"/>
            <a:ext cx="4937570" cy="1015663"/>
          </a:xfrm>
          <a:prstGeom prst="rect">
            <a:avLst/>
          </a:prstGeom>
          <a:noFill/>
        </p:spPr>
        <p:txBody>
          <a:bodyPr wrap="none" lIns="91440" tIns="45720" rIns="91440" bIns="45720">
            <a:spAutoFit/>
          </a:bodyPr>
          <a:lstStyle/>
          <a:p>
            <a:pPr algn="ctr"/>
            <a:r>
              <a:rPr lang="en-US" sz="6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NghØ</a:t>
            </a:r>
            <a:r>
              <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gi¶I</a:t>
            </a:r>
            <a:r>
              <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lao</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3.1"/>
</p:tagLst>
</file>

<file path=ppt/tags/tag3.xml><?xml version="1.0" encoding="utf-8"?>
<p:tagLst xmlns:a="http://schemas.openxmlformats.org/drawingml/2006/main" xmlns:r="http://schemas.openxmlformats.org/officeDocument/2006/relationships" xmlns:p="http://schemas.openxmlformats.org/presentationml/2006/main">
  <p:tag name="TIMING" val="|5.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TotalTime>
  <Words>457</Words>
  <Application>Microsoft Office PowerPoint</Application>
  <PresentationFormat>Widescreen</PresentationFormat>
  <Paragraphs>29</Paragraphs>
  <Slides>11</Slides>
  <Notes>9</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11</vt:i4>
      </vt:variant>
    </vt:vector>
  </HeadingPairs>
  <TitlesOfParts>
    <vt:vector size="24" baseType="lpstr">
      <vt:lpstr>.VnAvant</vt:lpstr>
      <vt:lpstr>Arial</vt:lpstr>
      <vt:lpstr>Arial-Rounded</vt:lpstr>
      <vt:lpstr>Calibri</vt:lpstr>
      <vt:lpstr>Calibri Light</vt:lpstr>
      <vt:lpstr>DFPOP1-W9</vt:lpstr>
      <vt:lpstr>UTM Avo</vt:lpstr>
      <vt:lpstr>Wingdings</vt:lpstr>
      <vt:lpstr>Office Theme</vt:lpstr>
      <vt:lpstr>1_Office Theme</vt:lpstr>
      <vt:lpstr>2_Office 主题</vt:lpstr>
      <vt:lpstr>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 Nhung Nguyen Thi</cp:lastModifiedBy>
  <cp:revision>171</cp:revision>
  <dcterms:created xsi:type="dcterms:W3CDTF">2021-09-20T07:24:22Z</dcterms:created>
  <dcterms:modified xsi:type="dcterms:W3CDTF">2022-01-13T05:48:56Z</dcterms:modified>
</cp:coreProperties>
</file>