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387" r:id="rId3"/>
    <p:sldId id="265" r:id="rId4"/>
    <p:sldId id="263" r:id="rId5"/>
    <p:sldId id="256" r:id="rId6"/>
    <p:sldId id="257" r:id="rId7"/>
    <p:sldId id="258" r:id="rId8"/>
    <p:sldId id="259" r:id="rId9"/>
    <p:sldId id="267" r:id="rId10"/>
    <p:sldId id="386" r:id="rId11"/>
    <p:sldId id="269" r:id="rId12"/>
    <p:sldId id="271" r:id="rId13"/>
    <p:sldId id="272" r:id="rId14"/>
    <p:sldId id="273" r:id="rId15"/>
    <p:sldId id="274" r:id="rId16"/>
    <p:sldId id="38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904"/>
    <a:srgbClr val="FFD9BA"/>
    <a:srgbClr val="FEECB8"/>
    <a:srgbClr val="FDEAD9"/>
    <a:srgbClr val="CFE6C5"/>
    <a:srgbClr val="F3933D"/>
    <a:srgbClr val="B9E244"/>
    <a:srgbClr val="C52125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7599-F73B-4F83-940E-F678E2525B69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23E0-C8A0-4D0B-9461-58DA4BE72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3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07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0967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6" y="164640"/>
            <a:ext cx="9123574" cy="4814222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74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8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8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8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28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60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55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2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8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9.wdp"/><Relationship Id="rId5" Type="http://schemas.openxmlformats.org/officeDocument/2006/relationships/image" Target="../media/image44.png"/><Relationship Id="rId4" Type="http://schemas.microsoft.com/office/2007/relationships/hdphoto" Target="../media/hdphoto3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0.wdp"/><Relationship Id="rId5" Type="http://schemas.openxmlformats.org/officeDocument/2006/relationships/image" Target="../media/image46.png"/><Relationship Id="rId4" Type="http://schemas.microsoft.com/office/2007/relationships/hdphoto" Target="../media/hdphoto3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microsoft.com/office/2007/relationships/hdphoto" Target="../media/hdphoto13.wdp"/><Relationship Id="rId34" Type="http://schemas.microsoft.com/office/2007/relationships/hdphoto" Target="../media/hdphoto19.wdp"/><Relationship Id="rId42" Type="http://schemas.openxmlformats.org/officeDocument/2006/relationships/slide" Target="slide5.xml"/><Relationship Id="rId47" Type="http://schemas.microsoft.com/office/2007/relationships/hdphoto" Target="../media/hdphoto24.wdp"/><Relationship Id="rId50" Type="http://schemas.microsoft.com/office/2007/relationships/hdphoto" Target="../media/hdphoto25.wdp"/><Relationship Id="rId55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9" Type="http://schemas.openxmlformats.org/officeDocument/2006/relationships/image" Target="../media/image24.png"/><Relationship Id="rId11" Type="http://schemas.microsoft.com/office/2007/relationships/hdphoto" Target="../media/hdphoto8.wdp"/><Relationship Id="rId24" Type="http://schemas.openxmlformats.org/officeDocument/2006/relationships/image" Target="../media/image21.png"/><Relationship Id="rId32" Type="http://schemas.microsoft.com/office/2007/relationships/hdphoto" Target="../media/hdphoto18.wdp"/><Relationship Id="rId37" Type="http://schemas.microsoft.com/office/2007/relationships/hdphoto" Target="../media/hdphoto20.wdp"/><Relationship Id="rId40" Type="http://schemas.openxmlformats.org/officeDocument/2006/relationships/image" Target="../media/image30.png"/><Relationship Id="rId45" Type="http://schemas.openxmlformats.org/officeDocument/2006/relationships/slide" Target="slide6.xml"/><Relationship Id="rId53" Type="http://schemas.microsoft.com/office/2007/relationships/hdphoto" Target="../media/hdphoto26.wdp"/><Relationship Id="rId5" Type="http://schemas.microsoft.com/office/2007/relationships/hdphoto" Target="../media/hdphoto5.wdp"/><Relationship Id="rId10" Type="http://schemas.openxmlformats.org/officeDocument/2006/relationships/image" Target="../media/image14.png"/><Relationship Id="rId19" Type="http://schemas.microsoft.com/office/2007/relationships/hdphoto" Target="../media/hdphoto12.wdp"/><Relationship Id="rId31" Type="http://schemas.openxmlformats.org/officeDocument/2006/relationships/image" Target="../media/image25.png"/><Relationship Id="rId44" Type="http://schemas.microsoft.com/office/2007/relationships/hdphoto" Target="../media/hdphoto23.wdp"/><Relationship Id="rId52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microsoft.com/office/2007/relationships/hdphoto" Target="../media/hdphoto17.wdp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slide" Target="slide7.xml"/><Relationship Id="rId56" Type="http://schemas.microsoft.com/office/2007/relationships/hdphoto" Target="../media/hdphoto27.wdp"/><Relationship Id="rId8" Type="http://schemas.openxmlformats.org/officeDocument/2006/relationships/image" Target="../media/image13.png"/><Relationship Id="rId51" Type="http://schemas.openxmlformats.org/officeDocument/2006/relationships/slide" Target="slide8.xml"/><Relationship Id="rId3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image" Target="../media/image29.png"/><Relationship Id="rId46" Type="http://schemas.openxmlformats.org/officeDocument/2006/relationships/image" Target="../media/image32.png"/><Relationship Id="rId20" Type="http://schemas.openxmlformats.org/officeDocument/2006/relationships/image" Target="../media/image19.png"/><Relationship Id="rId41" Type="http://schemas.microsoft.com/office/2007/relationships/hdphoto" Target="../media/hdphoto22.wdp"/><Relationship Id="rId5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image" Target="../media/image28.png"/><Relationship Id="rId4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8.wdp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8F6ED-E288-4D20-A95D-832862155E70}"/>
              </a:ext>
            </a:extLst>
          </p:cNvPr>
          <p:cNvSpPr txBox="1"/>
          <p:nvPr/>
        </p:nvSpPr>
        <p:spPr>
          <a:xfrm>
            <a:off x="2438400" y="13335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E00D1-B42B-49E1-A470-683379E9AEBF}"/>
              </a:ext>
            </a:extLst>
          </p:cNvPr>
          <p:cNvSpPr txBox="1"/>
          <p:nvPr/>
        </p:nvSpPr>
        <p:spPr>
          <a:xfrm>
            <a:off x="1333500" y="691427"/>
            <a:ext cx="6477000" cy="188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</p:spTree>
    <p:extLst>
      <p:ext uri="{BB962C8B-B14F-4D97-AF65-F5344CB8AC3E}">
        <p14:creationId xmlns:p14="http://schemas.microsoft.com/office/powerpoint/2010/main" val="97286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3409950"/>
            <a:ext cx="882977" cy="1432755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706978" y="1853203"/>
            <a:ext cx="7149804" cy="2697631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35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706978" y="245482"/>
            <a:ext cx="7149804" cy="1374739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1661827" y="497488"/>
            <a:ext cx="6114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093" y="987704"/>
            <a:ext cx="6614865" cy="410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a) 35 627 449; b) 123 456 789; c) 82 175 263; c) 850 003 200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72020"/>
              </p:ext>
            </p:extLst>
          </p:nvPr>
        </p:nvGraphicFramePr>
        <p:xfrm>
          <a:off x="990600" y="2202732"/>
          <a:ext cx="662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87710316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78326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2266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Giá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/>
                        <a:t>trị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của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Giá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/>
                        <a:t>trị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của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r>
                        <a:rPr lang="en-US" baseline="0" dirty="0"/>
                        <a:t>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2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35 627 449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4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123 456 789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9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82 175 263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3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850 003 200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7972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2647950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30 000 000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92544" y="2647950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5 000 000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92544" y="2987027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50 000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92544" y="3343187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5 000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429000" y="3026172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3 000 000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442693" y="3709335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3 000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589080" y="3692716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50 000 000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42693" y="3367753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975710" y="519101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1030079" y="376598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81915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8600" y="819150"/>
            <a:ext cx="3581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51" grpId="0"/>
      <p:bldP spid="58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332788" y="285750"/>
            <a:ext cx="3691467" cy="591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biết số đó gồm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04800" y="1200150"/>
            <a:ext cx="80010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triệu, 7 trăm nghìn, 6 chục nghìn, 3 trăm, 4 chục và 2 đơn vị: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04800" y="1901942"/>
            <a:ext cx="8001000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 triệu, 7 trăm nghìn, 6 nghìn, 3 trăm, 4 chục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2067" y="128218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5760342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8070" y="195399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5706342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80554" y="2520076"/>
            <a:ext cx="8025245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 chục triệu, 7 chục nghìn, 6 nghìn, 3 trăm, 4 chục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583418"/>
            <a:ext cx="1176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50076342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70164" y="3192393"/>
            <a:ext cx="8035635" cy="484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 chục triệu, 7 triệu, 6 trăm nghìn, 3 chục nghìn, 4 nghìn  và 2 đơn vị: </a:t>
            </a:r>
            <a:endParaRPr lang="en-VN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3244441"/>
            <a:ext cx="1176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57634002</a:t>
            </a:r>
            <a:endParaRPr lang="en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2554332" y="270972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2608701" y="128469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1132421"/>
            <a:ext cx="4343400" cy="2137252"/>
          </a:xfrm>
          <a:prstGeom prst="rect">
            <a:avLst/>
          </a:prstGeom>
          <a:solidFill>
            <a:srgbClr val="F88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Số liệu điều tra dân số của một số nước vào tháng 12 năm 1999 được viết ở bảng bên:</a:t>
            </a:r>
          </a:p>
          <a:p>
            <a:pPr algn="just"/>
            <a:r>
              <a:rPr lang="en-US"/>
              <a:t>a) Trong các nước đó:</a:t>
            </a:r>
          </a:p>
          <a:p>
            <a:pPr algn="just"/>
            <a:r>
              <a:rPr lang="en-US"/>
              <a:t>- Nước nào có số dân nhiều nhất?</a:t>
            </a:r>
          </a:p>
          <a:p>
            <a:pPr algn="just"/>
            <a:r>
              <a:rPr lang="en-US"/>
              <a:t>- Nước nào có số dân ít nhất?</a:t>
            </a:r>
          </a:p>
          <a:p>
            <a:pPr algn="just"/>
            <a:r>
              <a:rPr lang="en-US"/>
              <a:t>b) Hãy viết tên các nước có số dân theo</a:t>
            </a:r>
          </a:p>
          <a:p>
            <a:pPr algn="just"/>
            <a:r>
              <a:rPr lang="en-US"/>
              <a:t>thứ tự từ ít đến nhiều?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22196"/>
              </p:ext>
            </p:extLst>
          </p:nvPr>
        </p:nvGraphicFramePr>
        <p:xfrm>
          <a:off x="4740111" y="112395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490912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8998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Tên</a:t>
                      </a:r>
                      <a:r>
                        <a:rPr lang="en-US" baseline="0"/>
                        <a:t> nước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Số</a:t>
                      </a:r>
                      <a:r>
                        <a:rPr lang="en-US" baseline="0"/>
                        <a:t> dân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2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Việt</a:t>
                      </a:r>
                      <a:r>
                        <a:rPr lang="en-US" baseline="0"/>
                        <a:t> Nam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98 176 081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Lào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7 376 363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4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Cam – pu –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16 939 930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0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Liên</a:t>
                      </a:r>
                      <a:r>
                        <a:rPr lang="en-US" baseline="0"/>
                        <a:t> bang Nga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145 994 426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8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Hoa Kỳ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331 966 720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5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Ấn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999 987 000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9863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98" y="108726"/>
            <a:ext cx="1539844" cy="10236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82575A4-88F7-D34D-B0B5-81085FEC9A08}"/>
              </a:ext>
            </a:extLst>
          </p:cNvPr>
          <p:cNvSpPr/>
          <p:nvPr/>
        </p:nvSpPr>
        <p:spPr>
          <a:xfrm>
            <a:off x="2554332" y="270972"/>
            <a:ext cx="605826" cy="6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1656B-C2D2-3745-9C3D-BA776BAA5F4D}"/>
              </a:ext>
            </a:extLst>
          </p:cNvPr>
          <p:cNvSpPr txBox="1"/>
          <p:nvPr/>
        </p:nvSpPr>
        <p:spPr>
          <a:xfrm>
            <a:off x="2608701" y="128469"/>
            <a:ext cx="30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VN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1130" y="3356648"/>
            <a:ext cx="891470" cy="36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Ấn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1898174"/>
            <a:ext cx="1316832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Lào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3369" y="4237474"/>
            <a:ext cx="876555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186" y="4237474"/>
            <a:ext cx="1541546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425" y="4239981"/>
            <a:ext cx="1135455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2636" y="4239981"/>
            <a:ext cx="1818564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6848" y="4239981"/>
            <a:ext cx="1018289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1202" y="4239981"/>
            <a:ext cx="1018289" cy="2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3304" y="3409950"/>
            <a:ext cx="882977" cy="14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9" grpId="0"/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2554332" y="128469"/>
            <a:ext cx="4913268" cy="830997"/>
            <a:chOff x="2554332" y="128469"/>
            <a:chExt cx="4913268" cy="8309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D819D5-7711-9E42-981E-B0A9BED2D81B}"/>
                </a:ext>
              </a:extLst>
            </p:cNvPr>
            <p:cNvGrpSpPr/>
            <p:nvPr/>
          </p:nvGrpSpPr>
          <p:grpSpPr>
            <a:xfrm>
              <a:off x="2554332" y="128469"/>
              <a:ext cx="605826" cy="830997"/>
              <a:chOff x="3174278" y="237323"/>
              <a:chExt cx="605826" cy="8309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82575A4-88F7-D34D-B0B5-81085FEC9A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1656B-C2D2-3745-9C3D-BA776BAA5F4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77527C-1354-B34E-9A27-5261A9BC6210}"/>
                </a:ext>
              </a:extLst>
            </p:cNvPr>
            <p:cNvSpPr txBox="1"/>
            <p:nvPr/>
          </p:nvSpPr>
          <p:spPr>
            <a:xfrm>
              <a:off x="3214528" y="353578"/>
              <a:ext cx="4253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endParaRPr lang="en-V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2833000" y="741377"/>
            <a:ext cx="3886201" cy="66502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chỗ chấm (theo mẫu)</a:t>
            </a:r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74065"/>
              </p:ext>
            </p:extLst>
          </p:nvPr>
        </p:nvGraphicFramePr>
        <p:xfrm>
          <a:off x="457200" y="165735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8935135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518307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“một nghìn triệu” hay “một tỉ”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“năm nghìn triệu” hay “……………”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1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315 000 000 000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“ba trăm</a:t>
                      </a:r>
                      <a:r>
                        <a:rPr lang="en-US" sz="1800" b="0" i="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mười lăm</a:t>
                      </a: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 triệu” hay “…………………….”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8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“…………………” hay “ba tỉ”</a:t>
                      </a:r>
                      <a:endParaRPr lang="en-VN" sz="18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051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2422774"/>
            <a:ext cx="838200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tỉ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0" y="2772103"/>
            <a:ext cx="2057400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lăm tỉ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7245" y="3188198"/>
            <a:ext cx="1562355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nghìn triệu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2795" y="3162798"/>
            <a:ext cx="1562355" cy="323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</a:rPr>
              <a:t>3 000 000 000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05" y="3868396"/>
            <a:ext cx="1041096" cy="9336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98" y="3910690"/>
            <a:ext cx="1235659" cy="8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54332" y="128469"/>
            <a:ext cx="5903868" cy="932995"/>
            <a:chOff x="2554332" y="128469"/>
            <a:chExt cx="4913268" cy="9329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819D5-7711-9E42-981E-B0A9BED2D81B}"/>
                </a:ext>
              </a:extLst>
            </p:cNvPr>
            <p:cNvGrpSpPr/>
            <p:nvPr/>
          </p:nvGrpSpPr>
          <p:grpSpPr>
            <a:xfrm>
              <a:off x="2554332" y="128469"/>
              <a:ext cx="605826" cy="830997"/>
              <a:chOff x="3174278" y="237323"/>
              <a:chExt cx="605826" cy="83099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82575A4-88F7-D34D-B0B5-81085FEC9A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51656B-C2D2-3745-9C3D-BA776BAA5F4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77527C-1354-B34E-9A27-5261A9BC6210}"/>
                </a:ext>
              </a:extLst>
            </p:cNvPr>
            <p:cNvSpPr txBox="1"/>
            <p:nvPr/>
          </p:nvSpPr>
          <p:spPr>
            <a:xfrm>
              <a:off x="3214528" y="353578"/>
              <a:ext cx="4253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số dân của một số tỉnh trong lược đồ</a:t>
              </a:r>
              <a:endParaRPr lang="en-V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https://img.loigiaihay.com/picture/2018/0702/b5-trang-18-toan-4-sg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73" y="964969"/>
            <a:ext cx="3671455" cy="377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" y="1050034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Giang: 648 100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601986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Nội: 3 007 000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2153938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Bình: 818 300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2705890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Lai: 1 075 200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257842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 Thuận: 546 100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809794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 5 554 800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361746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Mau: 1 181 200</a:t>
            </a:r>
          </a:p>
        </p:txBody>
      </p:sp>
    </p:spTree>
    <p:extLst>
      <p:ext uri="{BB962C8B-B14F-4D97-AF65-F5344CB8AC3E}">
        <p14:creationId xmlns:p14="http://schemas.microsoft.com/office/powerpoint/2010/main" val="2229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1E00D1-B42B-49E1-A470-683379E9AEBF}"/>
              </a:ext>
            </a:extLst>
          </p:cNvPr>
          <p:cNvSpPr txBox="1"/>
          <p:nvPr/>
        </p:nvSpPr>
        <p:spPr>
          <a:xfrm>
            <a:off x="1333500" y="1352550"/>
            <a:ext cx="6477000" cy="1828386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Chúc các con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22225">
                  <a:solidFill>
                    <a:srgbClr val="F88904"/>
                  </a:solidFill>
                  <a:prstDash val="solid"/>
                </a:ln>
                <a:solidFill>
                  <a:srgbClr val="FFD9BA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chăm ngoan, học tốt !</a:t>
            </a:r>
            <a:endParaRPr kumimoji="0" lang="en-US" sz="6000" b="1" i="0" u="none" strike="noStrike" kern="1200" cap="none" spc="0" normalizeH="0" baseline="0" noProof="0">
              <a:ln w="22225">
                <a:solidFill>
                  <a:srgbClr val="F88904"/>
                </a:solidFill>
                <a:prstDash val="solid"/>
              </a:ln>
              <a:solidFill>
                <a:srgbClr val="FFD9BA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" y="3702844"/>
            <a:ext cx="9641681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1352550"/>
            <a:ext cx="8160521" cy="1861436"/>
            <a:chOff x="-1375205" y="82258"/>
            <a:chExt cx="9067583" cy="203912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 bwMode="auto">
            <a:xfrm>
              <a:off x="-1375205" y="590550"/>
              <a:ext cx="7920697" cy="1286213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5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zh-CN" alt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CC49D9-5722-E24E-8FA5-CF9DE6E3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65" b="91129" l="8209" r="89552">
                          <a14:foregroundMark x1="35821" y1="28226" x2="64179" y2="37097"/>
                          <a14:foregroundMark x1="35821" y1="9677" x2="48507" y2="8065"/>
                          <a14:foregroundMark x1="76866" y1="91935" x2="80597" y2="89516"/>
                          <a14:foregroundMark x1="85821" y1="40323" x2="89552" y2="41129"/>
                          <a14:foregroundMark x1="13433" y1="29032" x2="13433" y2="29032"/>
                          <a14:foregroundMark x1="14179" y1="26613" x2="17164" y2="25000"/>
                        </a14:backgroundRemoval>
                      </a14:imgEffect>
                      <a14:imgEffect>
                        <a14:sharpenSoften amount="35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12" y="82258"/>
              <a:ext cx="2203566" cy="2039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8821" y="819150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 gồm những hàng nào?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14600" y="2379017"/>
            <a:ext cx="609600" cy="609600"/>
          </a:xfrm>
          <a:prstGeom prst="rect">
            <a:avLst/>
          </a:prstGeom>
        </p:spPr>
      </p:pic>
      <p:pic>
        <p:nvPicPr>
          <p:cNvPr id="3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57800" y="237901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707" y="1327439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 gồm những hàng: đơn vị; chục, trăm.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0928" y="895350"/>
            <a:ext cx="49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triệu gồm những hàng nào?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184" y="1357015"/>
            <a:ext cx="628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triệu gồm những hàng: trăm triệu,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 triệu, triệu.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2557165"/>
            <a:ext cx="609600" cy="609600"/>
          </a:xfrm>
          <a:prstGeom prst="rect">
            <a:avLst/>
          </a:prstGeom>
        </p:spPr>
      </p:pic>
      <p:pic>
        <p:nvPicPr>
          <p:cNvPr id="3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6800" y="2661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-1314450"/>
            <a:ext cx="8534399" cy="3657600"/>
            <a:chOff x="304800" y="-1314450"/>
            <a:chExt cx="8534399" cy="3657600"/>
          </a:xfrm>
        </p:grpSpPr>
        <p:pic>
          <p:nvPicPr>
            <p:cNvPr id="1027" name="Picture 3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1314450"/>
              <a:ext cx="8534399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798924" y="1200150"/>
              <a:ext cx="3685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so sánh hai số sau.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3620" y="1653156"/>
              <a:ext cx="3801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387 499 120 …. 387 949 120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7400" y="3082198"/>
            <a:ext cx="609600" cy="609600"/>
          </a:xfrm>
          <a:prstGeom prst="rect">
            <a:avLst/>
          </a:prstGeom>
        </p:spPr>
      </p:pic>
      <p:pic>
        <p:nvPicPr>
          <p:cNvPr id="4" name="sai è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572" y="3040797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4290" y="1714421"/>
            <a:ext cx="526972" cy="316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0759" y="1404831"/>
            <a:ext cx="3587641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(tr17)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4">
            <a:extLst>
              <a:ext uri="{FF2B5EF4-FFF2-40B4-BE49-F238E27FC236}">
                <a16:creationId xmlns:a16="http://schemas.microsoft.com/office/drawing/2014/main" id="{716F42F5-18A8-485F-AB6A-86A8844AC3A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14350"/>
            <a:ext cx="1189976" cy="1185841"/>
            <a:chOff x="2076450" y="1988019"/>
            <a:chExt cx="1615088" cy="1440981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A53BF77C-F481-45B0-B7AE-51C30B2F0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5621" y="2850441"/>
              <a:ext cx="1555917" cy="57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934DC9B1-1D71-4DBE-9628-0F29FC723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7" t="11388" r="23227" b="7085"/>
            <a:stretch>
              <a:fillRect/>
            </a:stretch>
          </p:blipFill>
          <p:spPr bwMode="auto">
            <a:xfrm>
              <a:off x="2076450" y="1988019"/>
              <a:ext cx="1392314" cy="144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5675648C-B170-4ACA-BBA6-9571FBD0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9722" r="16849" b="14722"/>
          <a:stretch>
            <a:fillRect/>
          </a:stretch>
        </p:blipFill>
        <p:spPr bwMode="auto">
          <a:xfrm>
            <a:off x="6248400" y="343638"/>
            <a:ext cx="1331400" cy="10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918171-46A5-4B2D-A66A-17A359D0B8F3}"/>
              </a:ext>
            </a:extLst>
          </p:cNvPr>
          <p:cNvSpPr txBox="1"/>
          <p:nvPr/>
        </p:nvSpPr>
        <p:spPr>
          <a:xfrm>
            <a:off x="1219200" y="1885950"/>
            <a:ext cx="6781800" cy="15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 cách đọc và viết các số đến lớp triệu.</a:t>
            </a:r>
          </a:p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từng giá trị của chữ số trong một số.</a:t>
            </a:r>
          </a:p>
          <a:p>
            <a:pPr marL="254317" indent="-457200" algn="just" defTabSz="685800">
              <a:lnSpc>
                <a:spcPct val="150000"/>
              </a:lnSpc>
              <a:buFontTx/>
              <a:buChar char="-"/>
            </a:pP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đ</a:t>
            </a:r>
            <a:r>
              <a:rPr lang="pt-BR" sz="2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ọc, viết các số có nhiều chữ số vào chữ số.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0FC3-C734-4F2B-A086-076BD4AFCE6E}"/>
              </a:ext>
            </a:extLst>
          </p:cNvPr>
          <p:cNvSpPr txBox="1"/>
          <p:nvPr/>
        </p:nvSpPr>
        <p:spPr>
          <a:xfrm>
            <a:off x="3344227" y="1200150"/>
            <a:ext cx="290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570</Words>
  <Application>Microsoft Office PowerPoint</Application>
  <PresentationFormat>On-screen Show (16:9)</PresentationFormat>
  <Paragraphs>104</Paragraphs>
  <Slides>15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Arial</vt:lpstr>
      <vt:lpstr>Arial Unicode MS</vt:lpstr>
      <vt:lpstr>Calibri</vt:lpstr>
      <vt:lpstr>等线</vt:lpstr>
      <vt:lpstr>黑体</vt:lpstr>
      <vt:lpstr>Times New Roman</vt:lpstr>
      <vt:lpstr>UTM Azuki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100</cp:revision>
  <dcterms:created xsi:type="dcterms:W3CDTF">2018-03-09T07:14:39Z</dcterms:created>
  <dcterms:modified xsi:type="dcterms:W3CDTF">2022-09-16T12:10:01Z</dcterms:modified>
</cp:coreProperties>
</file>