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4" r:id="rId2"/>
  </p:sldMasterIdLst>
  <p:notesMasterIdLst>
    <p:notesMasterId r:id="rId24"/>
  </p:notesMasterIdLst>
  <p:sldIdLst>
    <p:sldId id="256" r:id="rId3"/>
    <p:sldId id="257" r:id="rId4"/>
    <p:sldId id="259" r:id="rId5"/>
    <p:sldId id="261" r:id="rId6"/>
    <p:sldId id="262" r:id="rId7"/>
    <p:sldId id="313" r:id="rId8"/>
    <p:sldId id="314" r:id="rId9"/>
    <p:sldId id="263" r:id="rId10"/>
    <p:sldId id="315" r:id="rId11"/>
    <p:sldId id="265" r:id="rId12"/>
    <p:sldId id="467" r:id="rId13"/>
    <p:sldId id="468" r:id="rId14"/>
    <p:sldId id="469" r:id="rId15"/>
    <p:sldId id="266" r:id="rId16"/>
    <p:sldId id="316" r:id="rId17"/>
    <p:sldId id="317" r:id="rId18"/>
    <p:sldId id="318" r:id="rId19"/>
    <p:sldId id="319" r:id="rId20"/>
    <p:sldId id="320" r:id="rId21"/>
    <p:sldId id="321" r:id="rId22"/>
    <p:sldId id="322" r:id="rId23"/>
  </p:sldIdLst>
  <p:sldSz cx="12192000" cy="6858000"/>
  <p:notesSz cx="6858000" cy="9144000"/>
  <p:embeddedFontLst>
    <p:embeddedFont>
      <p:font typeface="Pacifico" panose="020B0604020202020204" charset="0"/>
      <p:regular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Alef" panose="020B0604020202020204" charset="-79"/>
      <p:regular r:id="rId28"/>
      <p:bold r:id="rId29"/>
    </p:embeddedFont>
    <p:embeddedFont>
      <p:font typeface="#9Slide05 SVNLifehack Script" panose="00000500000000000000" charset="0"/>
      <p:regular r:id="rId30"/>
    </p:embeddedFont>
    <p:embeddedFont>
      <p:font typeface="Catamaran Thin" panose="020B0604020202020204" charset="0"/>
      <p:regular r:id="rId31"/>
      <p:bold r:id="rId32"/>
    </p:embeddedFont>
    <p:embeddedFont>
      <p:font typeface="Catamaran" panose="020B0604020202020204" charset="0"/>
      <p:regular r:id="rId33"/>
      <p:bold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Alfa Slab One" panose="020B0604020202020204" charset="0"/>
      <p:regular r:id="rId37"/>
    </p:embeddedFont>
    <p:embeddedFont>
      <p:font typeface="Dosis" panose="020B0604020202020204" charset="0"/>
      <p:regular r:id="rId38"/>
      <p:bold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4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3B1"/>
    <a:srgbClr val="000000"/>
    <a:srgbClr val="FEE4BF"/>
    <a:srgbClr val="FF8B9C"/>
    <a:srgbClr val="F583B4"/>
    <a:srgbClr val="3FEE36"/>
    <a:srgbClr val="E17486"/>
    <a:srgbClr val="FFA3A6"/>
    <a:srgbClr val="60E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708067-060A-4860-8408-AB177B930D96}">
  <a:tblStyle styleId="{B1708067-060A-4860-8408-AB177B930D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9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86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21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71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09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26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77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8" y="2286180"/>
            <a:ext cx="589092" cy="1086890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5" y="-1403573"/>
            <a:ext cx="2021150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6" y="258468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7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6" y="4548750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1" y="2078559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5" y="-1403573"/>
            <a:ext cx="2021150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8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6" y="258468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6" y="4548750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5" y="356409"/>
            <a:ext cx="813940" cy="1053730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6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5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5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50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20" y="1198566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41" y="371580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2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2" y="1725532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20" y="3341452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2" y="5719362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6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3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09" y="65575"/>
            <a:ext cx="1051645" cy="9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9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09" y="65575"/>
            <a:ext cx="1051645" cy="9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7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09" y="65575"/>
            <a:ext cx="1051645" cy="9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2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8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2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3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90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30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2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20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4"/>
            <a:ext cx="2021366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9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6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3" y="2367219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70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6" y="5733501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70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9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73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56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0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1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5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5"/>
            <a:ext cx="725285" cy="880450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8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2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2" y="5733501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20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20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6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3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20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3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2" y="3142205"/>
            <a:ext cx="739921" cy="1070722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9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262287" y="353193"/>
            <a:ext cx="595813" cy="861814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948799" y="382912"/>
            <a:ext cx="569752" cy="591635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694074" y="218512"/>
            <a:ext cx="516004" cy="695509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9317338" y="2299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60"/>
            <a:ext cx="2021151" cy="412220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1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20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8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5" y="356409"/>
            <a:ext cx="813940" cy="1053730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0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8" y="318180"/>
            <a:ext cx="589092" cy="1086890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4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4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4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5" y="356409"/>
            <a:ext cx="813940" cy="1053730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8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1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5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6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1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8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1"/>
            <a:ext cx="725285" cy="880450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8" y="59713"/>
            <a:ext cx="589092" cy="1086890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6" y="1464968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20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6" y="97260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1171551" y="2547164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952751" y="2972582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5120600" y="2547164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4899600" y="2972582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9069649" y="254716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8848649" y="2972582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1171551" y="4967918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950551" y="53966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5120600" y="4967918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4899600" y="53966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9069649" y="4967918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8848649" y="53966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9416" y="5606401"/>
            <a:ext cx="959667" cy="1052300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11020419" y="95284"/>
            <a:ext cx="1064167" cy="1459267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8266999" y="6132554"/>
            <a:ext cx="5135269" cy="1684175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869135" y="-1119280"/>
            <a:ext cx="5135269" cy="1684175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5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4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69" y="0"/>
            <a:ext cx="931731" cy="85086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9" r:id="rId7"/>
    <p:sldLayoutId id="2147483670" r:id="rId8"/>
    <p:sldLayoutId id="2147483672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1FD98-34FE-4F50-BF5D-8EF7C19B91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DB503-154D-464A-8D41-8B8112C9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3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8.png"/><Relationship Id="rId21" Type="http://schemas.microsoft.com/office/2007/relationships/hdphoto" Target="../media/hdphoto6.wdp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5.xml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slide" Target="slide18.xml"/><Relationship Id="rId10" Type="http://schemas.openxmlformats.org/officeDocument/2006/relationships/image" Target="../media/image11.png"/><Relationship Id="rId19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slide" Target="slide17.xml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11" Type="http://schemas.openxmlformats.org/officeDocument/2006/relationships/slide" Target="slide14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11" Type="http://schemas.openxmlformats.org/officeDocument/2006/relationships/slide" Target="slide14.xml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8767" y="1057421"/>
            <a:ext cx="8294466" cy="490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#9Slide05 SVNLifehack Scrip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 4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latin typeface="#9Slide05 SVNLifehack Scrip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HÀNG VÀ LỚP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latin typeface="#9Slide05 SVNLifehack Scrip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7200" b="1" dirty="0" err="1">
                <a:solidFill>
                  <a:srgbClr val="FFFF00"/>
                </a:solidFill>
                <a:latin typeface="#9Slide05 SVNLifehack Scrip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7200" b="1" dirty="0">
                <a:solidFill>
                  <a:srgbClr val="FFFF00"/>
                </a:solidFill>
                <a:latin typeface="#9Slide05 SVNLifehack Scrip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0" name="Google Shape;2230;p43"/>
          <p:cNvSpPr/>
          <p:nvPr/>
        </p:nvSpPr>
        <p:spPr>
          <a:xfrm>
            <a:off x="508698" y="1567843"/>
            <a:ext cx="731400" cy="7314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600"/>
          </a:p>
        </p:txBody>
      </p:sp>
      <p:sp>
        <p:nvSpPr>
          <p:cNvPr id="51" name="TextBox 50"/>
          <p:cNvSpPr txBox="1"/>
          <p:nvPr/>
        </p:nvSpPr>
        <p:spPr>
          <a:xfrm>
            <a:off x="1343534" y="1806800"/>
            <a:ext cx="76480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52" name="Google Shape;2233;p43"/>
          <p:cNvSpPr txBox="1">
            <a:spLocks noGrp="1"/>
          </p:cNvSpPr>
          <p:nvPr>
            <p:ph type="title" idx="4294967295"/>
          </p:nvPr>
        </p:nvSpPr>
        <p:spPr>
          <a:xfrm>
            <a:off x="397668" y="1709026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3137443" y="2642378"/>
            <a:ext cx="1652206" cy="6400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503060</a:t>
            </a:r>
          </a:p>
        </p:txBody>
      </p:sp>
      <p:sp>
        <p:nvSpPr>
          <p:cNvPr id="54" name="Flowchart: Alternate Process 53"/>
          <p:cNvSpPr/>
          <p:nvPr/>
        </p:nvSpPr>
        <p:spPr>
          <a:xfrm>
            <a:off x="633243" y="2657618"/>
            <a:ext cx="1652206" cy="6400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52314</a:t>
            </a:r>
          </a:p>
        </p:txBody>
      </p:sp>
      <p:sp>
        <p:nvSpPr>
          <p:cNvPr id="55" name="Flowchart: Alternate Process 54"/>
          <p:cNvSpPr/>
          <p:nvPr/>
        </p:nvSpPr>
        <p:spPr>
          <a:xfrm>
            <a:off x="5722313" y="2657618"/>
            <a:ext cx="1652206" cy="6400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83760</a:t>
            </a:r>
          </a:p>
        </p:txBody>
      </p:sp>
      <p:sp>
        <p:nvSpPr>
          <p:cNvPr id="56" name="Flowchart: Alternate Process 55"/>
          <p:cNvSpPr/>
          <p:nvPr/>
        </p:nvSpPr>
        <p:spPr>
          <a:xfrm>
            <a:off x="8165497" y="2642378"/>
            <a:ext cx="1652206" cy="6400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176091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460137" y="2184526"/>
            <a:ext cx="167730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23730" y="2155623"/>
            <a:ext cx="167730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2801" y="3658039"/>
            <a:ext cx="101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</a:rPr>
              <a:t>Mẫu</a:t>
            </a:r>
            <a:r>
              <a:rPr lang="en-US" sz="26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53516" y="3658037"/>
            <a:ext cx="5647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HP001 4 hàng" panose="020B0603050302020204" pitchFamily="34" charset="0"/>
              </a:rPr>
              <a:t>= 50000 + 2000 + 300 +10 + 4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24846" y="4453812"/>
            <a:ext cx="5647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HP001 4 hàng" panose="020B0603050302020204" pitchFamily="34" charset="0"/>
              </a:rPr>
              <a:t>= 500000 + 3000 + 60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96423" y="5249587"/>
            <a:ext cx="5647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HP001 4 hàng" panose="020B0603050302020204" pitchFamily="34" charset="0"/>
              </a:rPr>
              <a:t>= 80000 + 3000 + 700 + 60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24846" y="6045362"/>
            <a:ext cx="63916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HP001 4 hàng" panose="020B0603050302020204" pitchFamily="34" charset="0"/>
              </a:rPr>
              <a:t>= 100000 + 70000 + 6000 + 90 + 1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9518 0.115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11185 0.25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32227 0.361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266 0.478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33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11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68;p11">
            <a:extLst>
              <a:ext uri="{FF2B5EF4-FFF2-40B4-BE49-F238E27FC236}">
                <a16:creationId xmlns:a16="http://schemas.microsoft.com/office/drawing/2014/main" id="{5CD8F520-3B85-4F19-8C9C-08F1B7809C42}"/>
              </a:ext>
            </a:extLst>
          </p:cNvPr>
          <p:cNvSpPr txBox="1"/>
          <p:nvPr/>
        </p:nvSpPr>
        <p:spPr>
          <a:xfrm>
            <a:off x="1196659" y="2080973"/>
            <a:ext cx="555625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800" b="1">
                <a:solidFill>
                  <a:srgbClr val="0033CC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Bài 4. Viết số, biết số đó gồm:</a:t>
            </a:r>
            <a:endParaRPr sz="1100" b="1">
              <a:latin typeface="HP001 4 hàng" panose="020B0603050302020204" pitchFamily="34" charset="0"/>
            </a:endParaRPr>
          </a:p>
        </p:txBody>
      </p:sp>
      <p:sp>
        <p:nvSpPr>
          <p:cNvPr id="21" name="Google Shape;269;p11">
            <a:extLst>
              <a:ext uri="{FF2B5EF4-FFF2-40B4-BE49-F238E27FC236}">
                <a16:creationId xmlns:a16="http://schemas.microsoft.com/office/drawing/2014/main" id="{551C4B02-6E24-4F2F-939F-68A716A615D7}"/>
              </a:ext>
            </a:extLst>
          </p:cNvPr>
          <p:cNvSpPr txBox="1"/>
          <p:nvPr/>
        </p:nvSpPr>
        <p:spPr>
          <a:xfrm>
            <a:off x="1196659" y="2490743"/>
            <a:ext cx="6251575" cy="302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marL="385763" indent="-385763" algn="just" defTabSz="685800">
              <a:lnSpc>
                <a:spcPct val="200000"/>
              </a:lnSpc>
              <a:buSzPts val="3200"/>
              <a:buFont typeface="Arima Madurai"/>
              <a:buAutoNum type="alphaLcParenR"/>
              <a:defRPr/>
            </a:pP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5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, 7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, 3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5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: </a:t>
            </a:r>
            <a:endParaRPr sz="1050" dirty="0"/>
          </a:p>
          <a:p>
            <a:pPr marL="385763" indent="-385763" algn="just" defTabSz="685800">
              <a:lnSpc>
                <a:spcPct val="200000"/>
              </a:lnSpc>
              <a:buSzPts val="3200"/>
              <a:buFont typeface="Arima Madurai"/>
              <a:buAutoNum type="alphaLcParenR"/>
              <a:defRPr/>
            </a:pP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3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, 4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2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sz="1050" dirty="0"/>
          </a:p>
          <a:p>
            <a:pPr marL="385763" indent="-385763" algn="just" defTabSz="685800">
              <a:lnSpc>
                <a:spcPct val="200000"/>
              </a:lnSpc>
              <a:buSzPts val="3200"/>
              <a:buFont typeface="Arima Madurai"/>
              <a:buAutoNum type="alphaLcParenR"/>
              <a:defRPr/>
            </a:pP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2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, 4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6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sz="1050" dirty="0"/>
          </a:p>
          <a:p>
            <a:pPr marL="385763" indent="-385763" algn="just" defTabSz="685800">
              <a:lnSpc>
                <a:spcPct val="200000"/>
              </a:lnSpc>
              <a:buSzPts val="3200"/>
              <a:buFont typeface="Arima Madurai"/>
              <a:buAutoNum type="alphaLcParenR"/>
              <a:defRPr/>
            </a:pP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8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2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sz="1050" dirty="0"/>
          </a:p>
        </p:txBody>
      </p:sp>
      <p:sp>
        <p:nvSpPr>
          <p:cNvPr id="22" name="Google Shape;270;p11">
            <a:extLst>
              <a:ext uri="{FF2B5EF4-FFF2-40B4-BE49-F238E27FC236}">
                <a16:creationId xmlns:a16="http://schemas.microsoft.com/office/drawing/2014/main" id="{859F93A7-2E77-4601-80BF-B1B7CE2BE9AB}"/>
              </a:ext>
            </a:extLst>
          </p:cNvPr>
          <p:cNvSpPr txBox="1"/>
          <p:nvPr/>
        </p:nvSpPr>
        <p:spPr>
          <a:xfrm>
            <a:off x="7129145" y="2782246"/>
            <a:ext cx="1392237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500 735</a:t>
            </a:r>
            <a:endParaRPr sz="1050"/>
          </a:p>
        </p:txBody>
      </p:sp>
      <p:sp>
        <p:nvSpPr>
          <p:cNvPr id="23" name="Google Shape;271;p11">
            <a:extLst>
              <a:ext uri="{FF2B5EF4-FFF2-40B4-BE49-F238E27FC236}">
                <a16:creationId xmlns:a16="http://schemas.microsoft.com/office/drawing/2014/main" id="{2D0EE201-F5B5-4ADA-98EB-C24722DAC49D}"/>
              </a:ext>
            </a:extLst>
          </p:cNvPr>
          <p:cNvSpPr txBox="1"/>
          <p:nvPr/>
        </p:nvSpPr>
        <p:spPr>
          <a:xfrm>
            <a:off x="6132508" y="4206235"/>
            <a:ext cx="139065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204 060</a:t>
            </a:r>
            <a:endParaRPr sz="1050" dirty="0"/>
          </a:p>
        </p:txBody>
      </p:sp>
      <p:sp>
        <p:nvSpPr>
          <p:cNvPr id="24" name="Google Shape;272;p11">
            <a:extLst>
              <a:ext uri="{FF2B5EF4-FFF2-40B4-BE49-F238E27FC236}">
                <a16:creationId xmlns:a16="http://schemas.microsoft.com/office/drawing/2014/main" id="{BFB1142D-1801-4C55-BE3C-1E55FDE88B4D}"/>
              </a:ext>
            </a:extLst>
          </p:cNvPr>
          <p:cNvSpPr txBox="1"/>
          <p:nvPr/>
        </p:nvSpPr>
        <p:spPr>
          <a:xfrm>
            <a:off x="5181138" y="4943432"/>
            <a:ext cx="13906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80 002</a:t>
            </a:r>
            <a:endParaRPr sz="1050" dirty="0"/>
          </a:p>
        </p:txBody>
      </p:sp>
      <p:sp>
        <p:nvSpPr>
          <p:cNvPr id="25" name="Google Shape;273;p11">
            <a:extLst>
              <a:ext uri="{FF2B5EF4-FFF2-40B4-BE49-F238E27FC236}">
                <a16:creationId xmlns:a16="http://schemas.microsoft.com/office/drawing/2014/main" id="{6B2BA133-025C-4E11-849C-3D6B32CF0C2A}"/>
              </a:ext>
            </a:extLst>
          </p:cNvPr>
          <p:cNvSpPr txBox="1"/>
          <p:nvPr/>
        </p:nvSpPr>
        <p:spPr>
          <a:xfrm>
            <a:off x="6132508" y="3522618"/>
            <a:ext cx="1392238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300 402</a:t>
            </a:r>
            <a:endParaRPr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2DB842-0C57-4204-8F13-AC7F425B31DA}"/>
              </a:ext>
            </a:extLst>
          </p:cNvPr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68628F-8F56-4BCE-8A78-6DCD2E62E15B}"/>
              </a:ext>
            </a:extLst>
          </p:cNvPr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F2DB842-0C57-4204-8F13-AC7F425B31DA}"/>
              </a:ext>
            </a:extLst>
          </p:cNvPr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68628F-8F56-4BCE-8A78-6DCD2E62E15B}"/>
              </a:ext>
            </a:extLst>
          </p:cNvPr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Google Shape;285;p12">
            <a:extLst>
              <a:ext uri="{FF2B5EF4-FFF2-40B4-BE49-F238E27FC236}">
                <a16:creationId xmlns:a16="http://schemas.microsoft.com/office/drawing/2014/main" id="{CC363C2B-03D1-48A0-89EF-A4409EB12460}"/>
              </a:ext>
            </a:extLst>
          </p:cNvPr>
          <p:cNvSpPr txBox="1"/>
          <p:nvPr/>
        </p:nvSpPr>
        <p:spPr>
          <a:xfrm>
            <a:off x="1237700" y="2888201"/>
            <a:ext cx="9679682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marL="385763" indent="-385763" algn="just" defTabSz="685800">
              <a:lnSpc>
                <a:spcPct val="250000"/>
              </a:lnSpc>
              <a:buSzPts val="3200"/>
              <a:buFont typeface="Arima Madurai"/>
              <a:buAutoNum type="alphaLcParenR"/>
              <a:defRPr/>
            </a:pP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603 786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: ... ; ... ; ... </a:t>
            </a:r>
            <a:endParaRPr sz="1050" dirty="0"/>
          </a:p>
          <a:p>
            <a:pPr marL="385763" indent="-385763" algn="just" defTabSz="685800">
              <a:lnSpc>
                <a:spcPct val="250000"/>
              </a:lnSpc>
              <a:buSzPts val="3200"/>
              <a:buFont typeface="Arima Madurai"/>
              <a:buAutoNum type="alphaLcParenR"/>
              <a:defRPr/>
            </a:pP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603 785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sz="1050" dirty="0"/>
          </a:p>
          <a:p>
            <a:pPr marL="385763" indent="-385763" algn="just" defTabSz="685800">
              <a:lnSpc>
                <a:spcPct val="250000"/>
              </a:lnSpc>
              <a:buSzPts val="3200"/>
              <a:buFont typeface="Arima Madurai"/>
              <a:buAutoNum type="alphaLcParenR"/>
              <a:defRPr/>
            </a:pP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532 004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sz="1050" dirty="0"/>
          </a:p>
        </p:txBody>
      </p:sp>
      <p:sp>
        <p:nvSpPr>
          <p:cNvPr id="13" name="Google Shape;278;p12">
            <a:extLst>
              <a:ext uri="{FF2B5EF4-FFF2-40B4-BE49-F238E27FC236}">
                <a16:creationId xmlns:a16="http://schemas.microsoft.com/office/drawing/2014/main" id="{7354A98E-121B-4772-8B45-9CD583A6F0FF}"/>
              </a:ext>
            </a:extLst>
          </p:cNvPr>
          <p:cNvSpPr txBox="1"/>
          <p:nvPr/>
        </p:nvSpPr>
        <p:spPr>
          <a:xfrm>
            <a:off x="1233530" y="1934861"/>
            <a:ext cx="9190629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800" b="1">
                <a:solidFill>
                  <a:srgbClr val="0033CC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Bài 5. Viết số thích hợp vào chỗ chấm (theo mẫu):</a:t>
            </a:r>
            <a:endParaRPr sz="1100" b="1">
              <a:latin typeface="HP001 4 hàng" panose="020B0603050302020204" pitchFamily="34" charset="0"/>
            </a:endParaRPr>
          </a:p>
        </p:txBody>
      </p:sp>
      <p:sp>
        <p:nvSpPr>
          <p:cNvPr id="14" name="Google Shape;279;p12">
            <a:extLst>
              <a:ext uri="{FF2B5EF4-FFF2-40B4-BE49-F238E27FC236}">
                <a16:creationId xmlns:a16="http://schemas.microsoft.com/office/drawing/2014/main" id="{70B1017E-CCAD-431C-AB92-660A6EECA426}"/>
              </a:ext>
            </a:extLst>
          </p:cNvPr>
          <p:cNvSpPr txBox="1"/>
          <p:nvPr/>
        </p:nvSpPr>
        <p:spPr>
          <a:xfrm>
            <a:off x="1233530" y="2587464"/>
            <a:ext cx="863600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 sz="1050"/>
          </a:p>
        </p:txBody>
      </p:sp>
      <p:sp>
        <p:nvSpPr>
          <p:cNvPr id="15" name="Google Shape;280;p12">
            <a:extLst>
              <a:ext uri="{FF2B5EF4-FFF2-40B4-BE49-F238E27FC236}">
                <a16:creationId xmlns:a16="http://schemas.microsoft.com/office/drawing/2014/main" id="{DD8C3472-EED4-462D-9C4B-12037BE86338}"/>
              </a:ext>
            </a:extLst>
          </p:cNvPr>
          <p:cNvSpPr txBox="1"/>
          <p:nvPr/>
        </p:nvSpPr>
        <p:spPr>
          <a:xfrm>
            <a:off x="2097129" y="2587465"/>
            <a:ext cx="6179545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832 573 </a:t>
            </a:r>
            <a:r>
              <a:rPr lang="en-US" sz="24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sz="1050" dirty="0"/>
          </a:p>
        </p:txBody>
      </p:sp>
      <p:sp>
        <p:nvSpPr>
          <p:cNvPr id="16" name="Google Shape;281;p12">
            <a:extLst>
              <a:ext uri="{FF2B5EF4-FFF2-40B4-BE49-F238E27FC236}">
                <a16:creationId xmlns:a16="http://schemas.microsoft.com/office/drawing/2014/main" id="{9994F4A7-1AED-4559-90B1-3B1C9EBDA8FB}"/>
              </a:ext>
            </a:extLst>
          </p:cNvPr>
          <p:cNvSpPr txBox="1"/>
          <p:nvPr/>
        </p:nvSpPr>
        <p:spPr>
          <a:xfrm>
            <a:off x="7715302" y="3270788"/>
            <a:ext cx="358775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 sz="1050" dirty="0"/>
          </a:p>
        </p:txBody>
      </p:sp>
      <p:sp>
        <p:nvSpPr>
          <p:cNvPr id="17" name="Google Shape;282;p12">
            <a:extLst>
              <a:ext uri="{FF2B5EF4-FFF2-40B4-BE49-F238E27FC236}">
                <a16:creationId xmlns:a16="http://schemas.microsoft.com/office/drawing/2014/main" id="{25E8278B-5C46-4222-89B8-446736688B83}"/>
              </a:ext>
            </a:extLst>
          </p:cNvPr>
          <p:cNvSpPr txBox="1"/>
          <p:nvPr/>
        </p:nvSpPr>
        <p:spPr>
          <a:xfrm>
            <a:off x="8214068" y="3270788"/>
            <a:ext cx="358775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sz="1050" dirty="0"/>
          </a:p>
        </p:txBody>
      </p:sp>
      <p:sp>
        <p:nvSpPr>
          <p:cNvPr id="18" name="Google Shape;283;p12">
            <a:extLst>
              <a:ext uri="{FF2B5EF4-FFF2-40B4-BE49-F238E27FC236}">
                <a16:creationId xmlns:a16="http://schemas.microsoft.com/office/drawing/2014/main" id="{F2084926-B6A7-401F-B309-3159F964DA91}"/>
              </a:ext>
            </a:extLst>
          </p:cNvPr>
          <p:cNvSpPr txBox="1"/>
          <p:nvPr/>
        </p:nvSpPr>
        <p:spPr>
          <a:xfrm>
            <a:off x="8662174" y="3270788"/>
            <a:ext cx="358775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 sz="1050" dirty="0"/>
          </a:p>
        </p:txBody>
      </p:sp>
      <p:sp>
        <p:nvSpPr>
          <p:cNvPr id="19" name="Google Shape;284;p12">
            <a:extLst>
              <a:ext uri="{FF2B5EF4-FFF2-40B4-BE49-F238E27FC236}">
                <a16:creationId xmlns:a16="http://schemas.microsoft.com/office/drawing/2014/main" id="{DBD7EC78-1A7F-4FCC-A56B-FB1C14847701}"/>
              </a:ext>
            </a:extLst>
          </p:cNvPr>
          <p:cNvSpPr txBox="1"/>
          <p:nvPr/>
        </p:nvSpPr>
        <p:spPr>
          <a:xfrm>
            <a:off x="8148087" y="2572716"/>
            <a:ext cx="2570994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8  ;  3  ;  2</a:t>
            </a:r>
            <a:endParaRPr sz="1050" dirty="0"/>
          </a:p>
        </p:txBody>
      </p:sp>
      <p:sp>
        <p:nvSpPr>
          <p:cNvPr id="30" name="Google Shape;286;p12">
            <a:extLst>
              <a:ext uri="{FF2B5EF4-FFF2-40B4-BE49-F238E27FC236}">
                <a16:creationId xmlns:a16="http://schemas.microsoft.com/office/drawing/2014/main" id="{706D62ED-9C21-427F-B2DA-AFF1DBC8F3BF}"/>
              </a:ext>
            </a:extLst>
          </p:cNvPr>
          <p:cNvSpPr txBox="1"/>
          <p:nvPr/>
        </p:nvSpPr>
        <p:spPr>
          <a:xfrm>
            <a:off x="7801458" y="4219538"/>
            <a:ext cx="357188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</a:t>
            </a:r>
            <a:endParaRPr sz="1050" dirty="0"/>
          </a:p>
        </p:txBody>
      </p:sp>
      <p:sp>
        <p:nvSpPr>
          <p:cNvPr id="31" name="Google Shape;287;p12">
            <a:extLst>
              <a:ext uri="{FF2B5EF4-FFF2-40B4-BE49-F238E27FC236}">
                <a16:creationId xmlns:a16="http://schemas.microsoft.com/office/drawing/2014/main" id="{8BF15568-6453-45AA-A41E-6565A51CE995}"/>
              </a:ext>
            </a:extLst>
          </p:cNvPr>
          <p:cNvSpPr txBox="1"/>
          <p:nvPr/>
        </p:nvSpPr>
        <p:spPr>
          <a:xfrm>
            <a:off x="8253897" y="4219538"/>
            <a:ext cx="357187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 sz="1050" dirty="0"/>
          </a:p>
        </p:txBody>
      </p:sp>
      <p:sp>
        <p:nvSpPr>
          <p:cNvPr id="32" name="Google Shape;288;p12">
            <a:extLst>
              <a:ext uri="{FF2B5EF4-FFF2-40B4-BE49-F238E27FC236}">
                <a16:creationId xmlns:a16="http://schemas.microsoft.com/office/drawing/2014/main" id="{A3DD9CF1-62E5-4FA5-B62F-F00A25E33E8F}"/>
              </a:ext>
            </a:extLst>
          </p:cNvPr>
          <p:cNvSpPr txBox="1"/>
          <p:nvPr/>
        </p:nvSpPr>
        <p:spPr>
          <a:xfrm>
            <a:off x="8736063" y="4219538"/>
            <a:ext cx="357188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 sz="1050" dirty="0"/>
          </a:p>
        </p:txBody>
      </p:sp>
      <p:sp>
        <p:nvSpPr>
          <p:cNvPr id="33" name="Google Shape;289;p12">
            <a:extLst>
              <a:ext uri="{FF2B5EF4-FFF2-40B4-BE49-F238E27FC236}">
                <a16:creationId xmlns:a16="http://schemas.microsoft.com/office/drawing/2014/main" id="{2843E117-D290-4DCC-A5EE-DC75FBFF829B}"/>
              </a:ext>
            </a:extLst>
          </p:cNvPr>
          <p:cNvSpPr txBox="1"/>
          <p:nvPr/>
        </p:nvSpPr>
        <p:spPr>
          <a:xfrm>
            <a:off x="7813001" y="5125710"/>
            <a:ext cx="358775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sz="1050" dirty="0"/>
          </a:p>
        </p:txBody>
      </p:sp>
      <p:sp>
        <p:nvSpPr>
          <p:cNvPr id="34" name="Google Shape;290;p12">
            <a:extLst>
              <a:ext uri="{FF2B5EF4-FFF2-40B4-BE49-F238E27FC236}">
                <a16:creationId xmlns:a16="http://schemas.microsoft.com/office/drawing/2014/main" id="{2B529135-38DA-4382-BF90-94D652CD734B}"/>
              </a:ext>
            </a:extLst>
          </p:cNvPr>
          <p:cNvSpPr txBox="1"/>
          <p:nvPr/>
        </p:nvSpPr>
        <p:spPr>
          <a:xfrm>
            <a:off x="8274964" y="5117772"/>
            <a:ext cx="357187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sz="1050"/>
          </a:p>
        </p:txBody>
      </p:sp>
      <p:sp>
        <p:nvSpPr>
          <p:cNvPr id="35" name="Google Shape;291;p12">
            <a:extLst>
              <a:ext uri="{FF2B5EF4-FFF2-40B4-BE49-F238E27FC236}">
                <a16:creationId xmlns:a16="http://schemas.microsoft.com/office/drawing/2014/main" id="{4803663E-B032-440B-9D08-AFA3A7972D3E}"/>
              </a:ext>
            </a:extLst>
          </p:cNvPr>
          <p:cNvSpPr txBox="1"/>
          <p:nvPr/>
        </p:nvSpPr>
        <p:spPr>
          <a:xfrm>
            <a:off x="8736925" y="5117772"/>
            <a:ext cx="357188" cy="438150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>
            <a:spAutoFit/>
          </a:bodyPr>
          <a:lstStyle/>
          <a:p>
            <a:pPr algn="just" defTabSz="685800">
              <a:defRPr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 sz="1050"/>
          </a:p>
        </p:txBody>
      </p:sp>
      <p:sp>
        <p:nvSpPr>
          <p:cNvPr id="20" name="TextBox 19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2327" y="1057421"/>
            <a:ext cx="89409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endParaRPr lang="en-US" sz="6600" b="1" dirty="0" smtClean="0">
              <a:solidFill>
                <a:schemeClr val="tx2">
                  <a:lumMod val="50000"/>
                </a:schemeClr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Sắp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6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endParaRPr lang="en-US" sz="66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5933265"/>
            <a:ext cx="846674" cy="924735"/>
          </a:xfrm>
          <a:prstGeom prst="rect">
            <a:avLst/>
          </a:prstGeom>
        </p:spPr>
      </p:pic>
      <p:pic>
        <p:nvPicPr>
          <p:cNvPr id="106" name="Picture 105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7234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ADMIN\Desktop\Don phong Nobita\1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75865"/>
            <a:ext cx="473083" cy="5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8" descr="C:\Users\ADMIN\Desktop\Untitled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8800" y="5704665"/>
            <a:ext cx="579758" cy="57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4774bd2faac798f26a8f7592326ab5b7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96000" y="3875865"/>
            <a:ext cx="685800" cy="603794"/>
          </a:xfrm>
          <a:prstGeom prst="rect">
            <a:avLst/>
          </a:prstGeom>
        </p:spPr>
      </p:pic>
      <p:pic>
        <p:nvPicPr>
          <p:cNvPr id="110" name="Picture 109" descr="9e57fc5e1ce66689dbe71cb7121457a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343400" y="3799665"/>
            <a:ext cx="542719" cy="685800"/>
          </a:xfrm>
          <a:prstGeom prst="rect">
            <a:avLst/>
          </a:prstGeom>
        </p:spPr>
      </p:pic>
      <p:pic>
        <p:nvPicPr>
          <p:cNvPr id="15" name="Picture 1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449">
                        <a14:foregroundMark x1="31122" y1="19767" x2="58163" y2="74806"/>
                        <a14:foregroundMark x1="56633" y1="21318" x2="48469" y2="62403"/>
                        <a14:foregroundMark x1="22959" y1="20930" x2="26531" y2="43023"/>
                        <a14:foregroundMark x1="22959" y1="10853" x2="71939" y2="44574"/>
                        <a14:foregroundMark x1="63265" y1="7364" x2="63265" y2="7364"/>
                        <a14:foregroundMark x1="22959" y1="66667" x2="22959" y2="66667"/>
                        <a14:foregroundMark x1="22449" y1="64341" x2="23980" y2="67442"/>
                        <a14:foregroundMark x1="43367" y1="73643" x2="61224" y2="59302"/>
                        <a14:foregroundMark x1="70408" y1="58527" x2="72959" y2="61628"/>
                        <a14:foregroundMark x1="59694" y1="79845" x2="59694" y2="79845"/>
                        <a14:foregroundMark x1="46939" y1="81008" x2="46939" y2="81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64" y="2723340"/>
            <a:ext cx="1049227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0724 -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4.81481E-6 C 0.00612 -0.04143 0.01146 -0.08263 -0.00586 -0.1074 C -0.02305 -0.1324 -0.07747 -0.15671 -0.10325 -0.14884 C -0.12904 -0.14097 -0.1375 -0.05578 -0.16042 -0.06111 C -0.18333 -0.06643 -0.22252 -0.13263 -0.24088 -0.18078 C -0.25937 -0.22893 -0.25234 -0.32569 -0.2707 -0.34907 C -0.28906 -0.37268 -0.33502 -0.34027 -0.35117 -0.32222 C -0.36745 -0.30439 -0.36797 -0.27314 -0.3681 -0.24166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0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49 C -0.01484 -0.0044 -0.02904 0.00347 -0.04023 0.00093 C -0.05143 0.00093 -0.06198 -0.00694 -0.06745 -0.01968 C -0.07318 -0.03241 -0.06641 -0.06319 -0.07357 -0.07083 C -0.0806 -0.08125 -0.10169 -0.07593 -0.11029 -0.07593 C -0.11849 -0.07593 -0.1207 -0.07338 -0.12409 -0.06829 C -0.1276 -0.06574 -0.12917 -0.0581 -0.13047 -0.05046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757E-17 8.84709E-17 C -0.00117 -0.09005 -0.00221 -0.18032 1.12757E-17 -0.25556 C 0.00221 -0.33125 0.01081 -0.39144 0.01354 -0.45417 C 0.01641 -0.51644 -0.01276 -0.59444 0.01654 -0.62986 C 0.0457 -0.66505 0.11758 -0.65949 0.18919 -0.66667 C 0.26068 -0.67384 0.38424 -0.67523 0.4457 -0.67176 C 0.50729 -0.66829 0.54427 -0.70208 0.55833 -0.64699 C 0.57279 -0.59259 0.55208 -0.46713 0.53138 -0.34213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5 2.22222E-6 C 0.00469 -0.08773 0.00157 -0.175 0.00079 -0.23611 C -0.00013 -0.29699 -0.03203 -0.34144 0.003 -0.36713 C 0.03816 -0.39259 0.17592 -0.39074 0.21094 -0.39097 C 0.24623 -0.39121 0.21094 -0.37338 0.21342 -0.36968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C 0.02408 -0.16019 0.04843 -0.32014 0.00143 -0.38264 C -0.04571 -0.44514 -0.16394 -0.41042 -0.28191 -0.3757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6259" y="2677398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5059" y="2157184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2453" y="419078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354900" y="456929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89721" y="4107200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883" y="2528048"/>
            <a:ext cx="3315660" cy="793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8000</a:t>
            </a:r>
          </a:p>
        </p:txBody>
      </p:sp>
      <p:sp>
        <p:nvSpPr>
          <p:cNvPr id="12" name="Oval 11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6872" y="3576169"/>
            <a:ext cx="3312672" cy="726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800</a:t>
            </a:r>
          </a:p>
        </p:txBody>
      </p:sp>
      <p:sp>
        <p:nvSpPr>
          <p:cNvPr id="14" name="Oval 13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0285" y="4531659"/>
            <a:ext cx="3309257" cy="80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80000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3883" y="5661212"/>
            <a:ext cx="3315660" cy="726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800000</a:t>
            </a:r>
          </a:p>
        </p:txBody>
      </p:sp>
      <p:sp>
        <p:nvSpPr>
          <p:cNvPr id="19" name="Oval 18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7067" y="571525"/>
            <a:ext cx="5795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HP001 4 hàng" panose="020B0603050302020204" pitchFamily="34" charset="0"/>
              </a:rPr>
              <a:t>Giá trị của chữ số 8 trong số sau: 458732.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pic>
        <p:nvPicPr>
          <p:cNvPr id="22" name="Picture 21" descr="C:\Users\ADMIN\Desktop\bbe5680e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700" y="561318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40662" y="2544149"/>
            <a:ext cx="885137" cy="70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00582" y="3574497"/>
            <a:ext cx="804536" cy="7040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29" y="5715935"/>
            <a:ext cx="804742" cy="7071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94" y="4652202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0765" y="31749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9565" y="26547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6959" y="46883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50668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4227" y="46047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881" y="3646058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0436" y="3590365"/>
            <a:ext cx="2966251" cy="793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0437" y="2595282"/>
            <a:ext cx="2966250" cy="726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47245" y="4635886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0436" y="4645958"/>
            <a:ext cx="2966251" cy="80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0777" y="5766870"/>
            <a:ext cx="2925910" cy="726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70453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8165" y="890928"/>
            <a:ext cx="4693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Số bảy trăm nghìn có bao nhiêu chữ số 0: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22" name="Picture 21" descr="9e57fc5e1ce66689dbe71cb7121457a6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45800" y="5787574"/>
            <a:ext cx="542719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75505" y="3670489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01422" y="2607169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77" y="5767068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42" y="4703335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0765" y="31749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9565" y="26547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6959" y="46883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50668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4227" y="46047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4" y="336173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15918" y="5728445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7326" y="5698960"/>
            <a:ext cx="3661278" cy="793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HP001 4 hàng" panose="020B0603050302020204" pitchFamily="34" charset="0"/>
              </a:rPr>
              <a:t>600643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3883" y="2595280"/>
            <a:ext cx="3674722" cy="726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664300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0113" y="458544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7326" y="4533796"/>
            <a:ext cx="3661278" cy="80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600634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3674721" cy="726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606430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4941" y="881095"/>
            <a:ext cx="5647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HP001 4 hàng" panose="020B0603050302020204" pitchFamily="34" charset="0"/>
              </a:rPr>
              <a:t>Số gồm 6 trăm nghìn, 6 trăm, 4 chục và 3 đơn vị viết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pic>
        <p:nvPicPr>
          <p:cNvPr id="22" name="Picture 21" descr="C:\Users\ADMIN\Desktop\Don phong Nobita\1 (2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511" l="0" r="10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664" y="5446580"/>
            <a:ext cx="636050" cy="8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613467" y="5756360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94068" y="3567953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68" y="2609527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80" y="4645658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8159" y="3076260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6959" y="2556046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7999" y="46883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800446" y="50668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35267" y="46047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42809" y="4732512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7327" y="4665279"/>
            <a:ext cx="5782238" cy="793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Hàng nghìn, lớp nghìn.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4224" y="2608727"/>
            <a:ext cx="5755341" cy="726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2800" b="1" dirty="0">
                <a:latin typeface="HP001 4 hàng" panose="020B0603050302020204" pitchFamily="34" charset="0"/>
              </a:rPr>
              <a:t>Hàng trăm, lớp đơn vị.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83899" y="5813615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D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1113" y="5786721"/>
            <a:ext cx="5728452" cy="80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Hàng trăm, lớp nghìn.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3883" y="3590364"/>
            <a:ext cx="5795682" cy="726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Hàng chục nghìn, lớp nghìn.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1146" y="356795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874059"/>
            <a:ext cx="4693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HP001 4 hàng" panose="020B0603050302020204" pitchFamily="34" charset="0"/>
              </a:rPr>
              <a:t>Chữ số 6 trong số 986738 thuộc hàng nào? lớp nào?</a:t>
            </a:r>
            <a:endParaRPr lang="en-US" sz="2800" b="1">
              <a:latin typeface="HP001 4 hàng" panose="020B0603050302020204" pitchFamily="34" charset="0"/>
            </a:endParaRPr>
          </a:p>
        </p:txBody>
      </p:sp>
      <p:pic>
        <p:nvPicPr>
          <p:cNvPr id="22" name="Picture 21" descr="4774bd2faac798f26a8f7592326ab5b7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95839" y="5658215"/>
            <a:ext cx="685800" cy="6037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610650" y="4707937"/>
            <a:ext cx="885137" cy="7080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734569" y="3644153"/>
            <a:ext cx="804536" cy="704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5" y="2609527"/>
            <a:ext cx="804742" cy="7071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25" y="5868672"/>
            <a:ext cx="80474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0765" y="3174939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9565" y="2654725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6959" y="4688330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099406" y="5066836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4227" y="4604741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881" y="3646058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0436" y="3590365"/>
            <a:ext cx="3201680" cy="793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999999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4187" y="2512845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0436" y="2595282"/>
            <a:ext cx="3201679" cy="726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666666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47245" y="4635886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0436" y="4645958"/>
            <a:ext cx="3201680" cy="80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100000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0776" y="5766870"/>
            <a:ext cx="3158137" cy="726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HP001 4 hàng" panose="020B0603050302020204" pitchFamily="34" charset="0"/>
              </a:rPr>
              <a:t>900000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70453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8165" y="890928"/>
            <a:ext cx="46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HP001 4 hàng" panose="020B0603050302020204" pitchFamily="34" charset="0"/>
              </a:rPr>
              <a:t>Số có 6 chữ số lớn nhất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68933" y="3670291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94850" y="2606971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5" y="5766870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70" y="4703137"/>
            <a:ext cx="804742" cy="707197"/>
          </a:xfrm>
          <a:prstGeom prst="rect">
            <a:avLst/>
          </a:prstGeom>
        </p:spPr>
      </p:pic>
      <p:pic>
        <p:nvPicPr>
          <p:cNvPr id="27" name="Picture 26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82514" y="5667572"/>
            <a:ext cx="846674" cy="9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1789939" y="3606795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956031" y="910751"/>
            <a:ext cx="551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Khởi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động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031057" y="2318136"/>
            <a:ext cx="9144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 345 678 , 645 897.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giá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6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altLang="en-US" sz="3000" b="1" kern="1200" dirty="0">
                <a:solidFill>
                  <a:srgbClr val="000000"/>
                </a:solidFill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6259" y="2677398"/>
            <a:ext cx="1218316" cy="10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5059" y="2157184"/>
            <a:ext cx="1866641" cy="1836595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2453" y="4190789"/>
            <a:ext cx="438245" cy="382888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9354900" y="4569295"/>
            <a:ext cx="9964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89721" y="4107200"/>
            <a:ext cx="525371" cy="45877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01906" y="349624"/>
            <a:ext cx="7100047" cy="20439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3883" y="2528048"/>
            <a:ext cx="3315660" cy="793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pt-BR" sz="2800" b="1" dirty="0">
                <a:latin typeface="HP001 4 hàng" panose="020B0603050302020204" pitchFamily="34" charset="0"/>
              </a:rPr>
              <a:t>3003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6872" y="3576169"/>
            <a:ext cx="3312672" cy="726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3033</a:t>
            </a:r>
          </a:p>
        </p:txBody>
      </p:sp>
      <p:sp>
        <p:nvSpPr>
          <p:cNvPr id="14" name="Oval 13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0285" y="4531659"/>
            <a:ext cx="3309257" cy="806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3005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3883" y="5661212"/>
            <a:ext cx="3315660" cy="726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3014</a:t>
            </a:r>
          </a:p>
        </p:txBody>
      </p:sp>
      <p:sp>
        <p:nvSpPr>
          <p:cNvPr id="19" name="Oval 18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7066" y="935032"/>
            <a:ext cx="5795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HP001 4 hàng" panose="020B0603050302020204" pitchFamily="34" charset="0"/>
              </a:rPr>
              <a:t>Số tự nhiên liền trước số: 3004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240662" y="2544149"/>
            <a:ext cx="885137" cy="70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00582" y="3574497"/>
            <a:ext cx="804536" cy="7040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29" y="5715935"/>
            <a:ext cx="804742" cy="7071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94" y="4652202"/>
            <a:ext cx="804742" cy="707197"/>
          </a:xfrm>
          <a:prstGeom prst="rect">
            <a:avLst/>
          </a:prstGeom>
        </p:spPr>
      </p:pic>
      <p:pic>
        <p:nvPicPr>
          <p:cNvPr id="23" name="Picture 8" descr="C:\Users\ADMIN\Desktop\Untitled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14816" y="5107155"/>
            <a:ext cx="926883" cy="9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4394" y="2318306"/>
            <a:ext cx="61632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Xem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sửa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lại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bài</a:t>
            </a:r>
            <a:r>
              <a:rPr kumimoji="0" lang="en-US" sz="400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4 hàng" panose="020B0603050302020204" pitchFamily="34" charset="0"/>
                <a:sym typeface="Arial"/>
              </a:rPr>
              <a:t>.</a:t>
            </a:r>
          </a:p>
          <a:p>
            <a:pPr marL="571500" marR="0" lvl="0" indent="-571500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baseline="0">
                <a:solidFill>
                  <a:schemeClr val="tx1"/>
                </a:solidFill>
                <a:latin typeface="HP001 4 hàng" panose="020B0603050302020204" pitchFamily="34" charset="0"/>
              </a:rPr>
              <a:t>Chuẩn </a:t>
            </a:r>
            <a:r>
              <a:rPr lang="en-US" sz="4000" b="1" baseline="0" dirty="0" err="1">
                <a:solidFill>
                  <a:schemeClr val="tx1"/>
                </a:solidFill>
                <a:latin typeface="HP001 4 hàng" panose="020B0603050302020204" pitchFamily="34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tiếp</a:t>
            </a:r>
            <a:r>
              <a:rPr lang="en-US" sz="40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theo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6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40"/>
          <p:cNvSpPr/>
          <p:nvPr/>
        </p:nvSpPr>
        <p:spPr>
          <a:xfrm rot="1702118">
            <a:off x="10607881" y="1483954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667" r="93778">
                        <a14:foregroundMark x1="15444" y1="21750" x2="15444" y2="21750"/>
                        <a14:foregroundMark x1="15444" y1="21750" x2="15444" y2="21750"/>
                        <a14:foregroundMark x1="20000" y1="26375" x2="20000" y2="26375"/>
                        <a14:foregroundMark x1="20000" y1="26375" x2="20000" y2="26375"/>
                        <a14:foregroundMark x1="12889" y1="28625" x2="12889" y2="28625"/>
                        <a14:foregroundMark x1="12889" y1="28625" x2="12889" y2="2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95" y="5572282"/>
            <a:ext cx="1647018" cy="146401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7" b="100000" l="10000" r="90000">
                        <a14:foregroundMark x1="65000" y1="78000" x2="73250" y2="7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5" t="5317" r="19603"/>
          <a:stretch/>
        </p:blipFill>
        <p:spPr>
          <a:xfrm>
            <a:off x="11272459" y="4804228"/>
            <a:ext cx="719099" cy="1228949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6025789" y="2328019"/>
            <a:ext cx="4481469" cy="2060219"/>
          </a:xfrm>
          <a:prstGeom prst="cloudCallout">
            <a:avLst>
              <a:gd name="adj1" fmla="val 66914"/>
              <a:gd name="adj2" fmla="val 77136"/>
            </a:avLst>
          </a:prstGeom>
          <a:solidFill>
            <a:srgbClr val="FF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7728" y="220791"/>
            <a:ext cx="6667500" cy="3343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80962" y="2745565"/>
            <a:ext cx="4297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46450"/>
              </p:ext>
            </p:extLst>
          </p:nvPr>
        </p:nvGraphicFramePr>
        <p:xfrm>
          <a:off x="2619493" y="1973194"/>
          <a:ext cx="8652966" cy="3410585"/>
        </p:xfrm>
        <a:graphic>
          <a:graphicData uri="http://schemas.openxmlformats.org/drawingml/2006/table">
            <a:tbl>
              <a:tblPr firstRow="1" bandRow="1">
                <a:tableStyleId>{B1708067-060A-4860-8408-AB177B930D96}</a:tableStyleId>
              </a:tblPr>
              <a:tblGrid>
                <a:gridCol w="1442161">
                  <a:extLst>
                    <a:ext uri="{9D8B030D-6E8A-4147-A177-3AD203B41FA5}">
                      <a16:colId xmlns:a16="http://schemas.microsoft.com/office/drawing/2014/main" val="829921950"/>
                    </a:ext>
                  </a:extLst>
                </a:gridCol>
                <a:gridCol w="1442161">
                  <a:extLst>
                    <a:ext uri="{9D8B030D-6E8A-4147-A177-3AD203B41FA5}">
                      <a16:colId xmlns:a16="http://schemas.microsoft.com/office/drawing/2014/main" val="403913910"/>
                    </a:ext>
                  </a:extLst>
                </a:gridCol>
                <a:gridCol w="1442161">
                  <a:extLst>
                    <a:ext uri="{9D8B030D-6E8A-4147-A177-3AD203B41FA5}">
                      <a16:colId xmlns:a16="http://schemas.microsoft.com/office/drawing/2014/main" val="810584515"/>
                    </a:ext>
                  </a:extLst>
                </a:gridCol>
                <a:gridCol w="1442161">
                  <a:extLst>
                    <a:ext uri="{9D8B030D-6E8A-4147-A177-3AD203B41FA5}">
                      <a16:colId xmlns:a16="http://schemas.microsoft.com/office/drawing/2014/main" val="2277271376"/>
                    </a:ext>
                  </a:extLst>
                </a:gridCol>
                <a:gridCol w="1442161">
                  <a:extLst>
                    <a:ext uri="{9D8B030D-6E8A-4147-A177-3AD203B41FA5}">
                      <a16:colId xmlns:a16="http://schemas.microsoft.com/office/drawing/2014/main" val="3331741185"/>
                    </a:ext>
                  </a:extLst>
                </a:gridCol>
                <a:gridCol w="1442161">
                  <a:extLst>
                    <a:ext uri="{9D8B030D-6E8A-4147-A177-3AD203B41FA5}">
                      <a16:colId xmlns:a16="http://schemas.microsoft.com/office/drawing/2014/main" val="1489165598"/>
                    </a:ext>
                  </a:extLst>
                </a:gridCol>
              </a:tblGrid>
              <a:tr h="682117">
                <a:tc gridSpan="3"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83240"/>
                  </a:ext>
                </a:extLst>
              </a:tr>
              <a:tr h="682117"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433475"/>
                  </a:ext>
                </a:extLst>
              </a:tr>
              <a:tr h="682117"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033435"/>
                  </a:ext>
                </a:extLst>
              </a:tr>
              <a:tr h="682117"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37706"/>
                  </a:ext>
                </a:extLst>
              </a:tr>
              <a:tr h="682117"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01004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740968" y="2834277"/>
            <a:ext cx="178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endParaRPr lang="en-US" sz="2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19969" y="2824088"/>
            <a:ext cx="178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endParaRPr lang="en-US" sz="2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66618" y="2813899"/>
            <a:ext cx="178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endParaRPr lang="en-US" sz="2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42679" y="2813899"/>
            <a:ext cx="178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30772" y="2755284"/>
            <a:ext cx="178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06833" y="2696669"/>
            <a:ext cx="178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Cloud Callout 75"/>
          <p:cNvSpPr/>
          <p:nvPr/>
        </p:nvSpPr>
        <p:spPr>
          <a:xfrm>
            <a:off x="6240975" y="3931168"/>
            <a:ext cx="4481469" cy="2060219"/>
          </a:xfrm>
          <a:prstGeom prst="cloudCallout">
            <a:avLst>
              <a:gd name="adj1" fmla="val 66391"/>
              <a:gd name="adj2" fmla="val 41288"/>
            </a:avLst>
          </a:prstGeom>
          <a:solidFill>
            <a:srgbClr val="FF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74037" y="4437134"/>
            <a:ext cx="4297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89294" y="2129987"/>
            <a:ext cx="1781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endParaRPr lang="en-US" sz="2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30772" y="2093286"/>
            <a:ext cx="1781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Cloud Callout 79"/>
          <p:cNvSpPr/>
          <p:nvPr/>
        </p:nvSpPr>
        <p:spPr>
          <a:xfrm>
            <a:off x="6254753" y="3501657"/>
            <a:ext cx="4481469" cy="2060219"/>
          </a:xfrm>
          <a:prstGeom prst="cloudCallout">
            <a:avLst>
              <a:gd name="adj1" fmla="val 66391"/>
              <a:gd name="adj2" fmla="val 41288"/>
            </a:avLst>
          </a:prstGeom>
          <a:solidFill>
            <a:srgbClr val="FF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587815" y="4007623"/>
            <a:ext cx="4297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02349"/>
              </p:ext>
            </p:extLst>
          </p:nvPr>
        </p:nvGraphicFramePr>
        <p:xfrm>
          <a:off x="858471" y="1973593"/>
          <a:ext cx="1732978" cy="3410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978">
                  <a:extLst>
                    <a:ext uri="{9D8B030D-6E8A-4147-A177-3AD203B41FA5}">
                      <a16:colId xmlns:a16="http://schemas.microsoft.com/office/drawing/2014/main" val="448276034"/>
                    </a:ext>
                  </a:extLst>
                </a:gridCol>
              </a:tblGrid>
              <a:tr h="1364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662639"/>
                  </a:ext>
                </a:extLst>
              </a:tr>
              <a:tr h="6820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250170"/>
                  </a:ext>
                </a:extLst>
              </a:tr>
              <a:tr h="682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069786"/>
                  </a:ext>
                </a:extLst>
              </a:tr>
              <a:tr h="682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8883"/>
                  </a:ext>
                </a:extLst>
              </a:tr>
            </a:tbl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834006" y="2414196"/>
            <a:ext cx="1781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endParaRPr lang="en-US" sz="2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48665" y="3514265"/>
            <a:ext cx="17819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321</a:t>
            </a:r>
          </a:p>
        </p:txBody>
      </p:sp>
      <p:sp>
        <p:nvSpPr>
          <p:cNvPr id="89" name="Cloud Callout 88"/>
          <p:cNvSpPr/>
          <p:nvPr/>
        </p:nvSpPr>
        <p:spPr>
          <a:xfrm>
            <a:off x="0" y="5257093"/>
            <a:ext cx="3682991" cy="1129444"/>
          </a:xfrm>
          <a:prstGeom prst="cloudCallout">
            <a:avLst>
              <a:gd name="adj1" fmla="val -8372"/>
              <a:gd name="adj2" fmla="val -97501"/>
            </a:avLst>
          </a:prstGeom>
          <a:solidFill>
            <a:srgbClr val="FF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27891" y="5555326"/>
            <a:ext cx="2685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nhé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1" name="Cloud Callout 90"/>
          <p:cNvSpPr/>
          <p:nvPr/>
        </p:nvSpPr>
        <p:spPr>
          <a:xfrm>
            <a:off x="809852" y="4882375"/>
            <a:ext cx="3682991" cy="1129444"/>
          </a:xfrm>
          <a:prstGeom prst="cloudCallout">
            <a:avLst>
              <a:gd name="adj1" fmla="val -18303"/>
              <a:gd name="adj2" fmla="val -81309"/>
            </a:avLst>
          </a:prstGeom>
          <a:solidFill>
            <a:srgbClr val="FF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173054" y="5082546"/>
            <a:ext cx="3155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mốt</a:t>
            </a:r>
            <a:endParaRPr lang="en-US" sz="2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516916" y="3462019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964958" y="3462019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28289" y="3462019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23563" y="4175337"/>
            <a:ext cx="17819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654000</a:t>
            </a:r>
          </a:p>
        </p:txBody>
      </p:sp>
      <p:sp>
        <p:nvSpPr>
          <p:cNvPr id="97" name="Cloud Callout 96"/>
          <p:cNvSpPr/>
          <p:nvPr/>
        </p:nvSpPr>
        <p:spPr>
          <a:xfrm>
            <a:off x="1705873" y="5454808"/>
            <a:ext cx="3682991" cy="1129444"/>
          </a:xfrm>
          <a:prstGeom prst="cloudCallout">
            <a:avLst>
              <a:gd name="adj1" fmla="val -4825"/>
              <a:gd name="adj2" fmla="val -81309"/>
            </a:avLst>
          </a:prstGeom>
          <a:solidFill>
            <a:srgbClr val="FF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069075" y="5654979"/>
            <a:ext cx="3155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516916" y="419651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964957" y="4196795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529605" y="419696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92935" y="419651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658388" y="419651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223841" y="419651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9541" y="4861568"/>
            <a:ext cx="17819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654321</a:t>
            </a:r>
          </a:p>
        </p:txBody>
      </p:sp>
      <p:sp>
        <p:nvSpPr>
          <p:cNvPr id="106" name="Cloud Callout 105"/>
          <p:cNvSpPr/>
          <p:nvPr/>
        </p:nvSpPr>
        <p:spPr>
          <a:xfrm>
            <a:off x="1546150" y="5239214"/>
            <a:ext cx="3835391" cy="1611357"/>
          </a:xfrm>
          <a:prstGeom prst="cloudCallout">
            <a:avLst>
              <a:gd name="adj1" fmla="val -25941"/>
              <a:gd name="adj2" fmla="val -58610"/>
            </a:avLst>
          </a:prstGeom>
          <a:solidFill>
            <a:srgbClr val="FF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061752" y="5439386"/>
            <a:ext cx="3155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mốt</a:t>
            </a:r>
            <a:endParaRPr lang="en-US" sz="2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522753" y="483997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970795" y="483997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34126" y="483997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092935" y="4841360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658388" y="4841360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223841" y="4841360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367440" y="2811671"/>
            <a:ext cx="178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11438" y="2761849"/>
            <a:ext cx="178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03786" y="2694441"/>
            <a:ext cx="178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759641" y="2830885"/>
            <a:ext cx="178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438642" y="2820696"/>
            <a:ext cx="178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85291" y="2810507"/>
            <a:ext cx="1781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endParaRPr lang="en-US" sz="2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Cloud Callout 119"/>
          <p:cNvSpPr/>
          <p:nvPr/>
        </p:nvSpPr>
        <p:spPr>
          <a:xfrm>
            <a:off x="5796247" y="5362570"/>
            <a:ext cx="4481469" cy="1459502"/>
          </a:xfrm>
          <a:prstGeom prst="cloudCallout">
            <a:avLst>
              <a:gd name="adj1" fmla="val 69597"/>
              <a:gd name="adj2" fmla="val -16888"/>
            </a:avLst>
          </a:prstGeom>
          <a:solidFill>
            <a:srgbClr val="FFA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6129309" y="5713197"/>
            <a:ext cx="4297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654321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85702" y="5430874"/>
            <a:ext cx="9821614" cy="1375211"/>
          </a:xfrm>
          <a:prstGeom prst="roundRect">
            <a:avLst/>
          </a:prstGeom>
          <a:solidFill>
            <a:srgbClr val="FE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1121303" y="5538742"/>
            <a:ext cx="9764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654321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ở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"/>
                            </p:stCondLst>
                            <p:childTnLst>
                              <p:par>
                                <p:cTn id="2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9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  <p:bldP spid="16" grpId="1"/>
      <p:bldP spid="18" grpId="0"/>
      <p:bldP spid="18" grpId="1"/>
      <p:bldP spid="18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6" grpId="0" animBg="1"/>
      <p:bldP spid="76" grpId="1" animBg="1"/>
      <p:bldP spid="77" grpId="0"/>
      <p:bldP spid="77" grpId="1"/>
      <p:bldP spid="78" grpId="0"/>
      <p:bldP spid="79" grpId="0"/>
      <p:bldP spid="80" grpId="0" animBg="1"/>
      <p:bldP spid="80" grpId="1" animBg="1"/>
      <p:bldP spid="81" grpId="0"/>
      <p:bldP spid="81" grpId="1"/>
      <p:bldP spid="87" grpId="0"/>
      <p:bldP spid="88" grpId="0"/>
      <p:bldP spid="89" grpId="0" animBg="1"/>
      <p:bldP spid="89" grpId="1" animBg="1"/>
      <p:bldP spid="89" grpId="2" animBg="1"/>
      <p:bldP spid="89" grpId="3" animBg="1"/>
      <p:bldP spid="89" grpId="4" animBg="1"/>
      <p:bldP spid="89" grpId="5" animBg="1"/>
      <p:bldP spid="90" grpId="0"/>
      <p:bldP spid="90" grpId="1"/>
      <p:bldP spid="90" grpId="2"/>
      <p:bldP spid="90" grpId="3"/>
      <p:bldP spid="90" grpId="4"/>
      <p:bldP spid="90" grpId="5"/>
      <p:bldP spid="91" grpId="0" animBg="1"/>
      <p:bldP spid="91" grpId="1" animBg="1"/>
      <p:bldP spid="92" grpId="0"/>
      <p:bldP spid="92" grpId="1"/>
      <p:bldP spid="93" grpId="0"/>
      <p:bldP spid="94" grpId="0"/>
      <p:bldP spid="95" grpId="0"/>
      <p:bldP spid="96" grpId="0"/>
      <p:bldP spid="97" grpId="0" animBg="1"/>
      <p:bldP spid="97" grpId="1" animBg="1"/>
      <p:bldP spid="98" grpId="0"/>
      <p:bldP spid="98" grpId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 animBg="1"/>
      <p:bldP spid="106" grpId="1" animBg="1"/>
      <p:bldP spid="107" grpId="0"/>
      <p:bldP spid="107" grpId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 animBg="1"/>
      <p:bldP spid="120" grpId="1" animBg="1"/>
      <p:bldP spid="121" grpId="0"/>
      <p:bldP spid="121" grpId="1"/>
      <p:bldP spid="24" grpId="0" animBg="1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97459" y="2186533"/>
            <a:ext cx="4555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19049" y="3143386"/>
            <a:ext cx="5920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74519" y="4782622"/>
            <a:ext cx="2538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</a:t>
            </a:r>
            <a:endParaRPr lang="en-US" sz="26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42386" y="2169618"/>
            <a:ext cx="4415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583B4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74519" y="4163321"/>
            <a:ext cx="2088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endParaRPr lang="en-US" sz="26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74519" y="3635828"/>
            <a:ext cx="2359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endParaRPr lang="en-US" sz="26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7260" y="3143386"/>
            <a:ext cx="5920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55177" y="4782621"/>
            <a:ext cx="2538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6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10810" y="4163321"/>
            <a:ext cx="2909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chục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6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55177" y="3635827"/>
            <a:ext cx="2909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2600" b="1" dirty="0">
              <a:solidFill>
                <a:schemeClr val="tx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Google Shape;2308;p46"/>
          <p:cNvSpPr/>
          <p:nvPr/>
        </p:nvSpPr>
        <p:spPr>
          <a:xfrm>
            <a:off x="212091" y="2280306"/>
            <a:ext cx="567107" cy="567107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2312;p46"/>
          <p:cNvGrpSpPr/>
          <p:nvPr/>
        </p:nvGrpSpPr>
        <p:grpSpPr>
          <a:xfrm>
            <a:off x="470537" y="2436186"/>
            <a:ext cx="98135" cy="303257"/>
            <a:chOff x="2628725" y="1304750"/>
            <a:chExt cx="127175" cy="397375"/>
          </a:xfrm>
        </p:grpSpPr>
        <p:sp>
          <p:nvSpPr>
            <p:cNvPr id="69" name="Google Shape;2313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14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15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16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17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18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19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2311;p46"/>
          <p:cNvSpPr/>
          <p:nvPr/>
        </p:nvSpPr>
        <p:spPr>
          <a:xfrm>
            <a:off x="5837873" y="2269901"/>
            <a:ext cx="597014" cy="597014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323;p46"/>
          <p:cNvGrpSpPr/>
          <p:nvPr/>
        </p:nvGrpSpPr>
        <p:grpSpPr>
          <a:xfrm>
            <a:off x="6064233" y="2375839"/>
            <a:ext cx="144294" cy="319250"/>
            <a:chOff x="4845575" y="1304750"/>
            <a:chExt cx="177625" cy="397375"/>
          </a:xfrm>
        </p:grpSpPr>
        <p:sp>
          <p:nvSpPr>
            <p:cNvPr id="78" name="Google Shape;2324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25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26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27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28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29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43"/>
          <p:cNvSpPr/>
          <p:nvPr/>
        </p:nvSpPr>
        <p:spPr>
          <a:xfrm>
            <a:off x="630618" y="1375743"/>
            <a:ext cx="731400" cy="7314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600"/>
          </a:p>
        </p:txBody>
      </p:sp>
      <p:sp>
        <p:nvSpPr>
          <p:cNvPr id="2233" name="Google Shape;2233;p43"/>
          <p:cNvSpPr txBox="1">
            <a:spLocks noGrp="1"/>
          </p:cNvSpPr>
          <p:nvPr>
            <p:ph type="title" idx="2"/>
          </p:nvPr>
        </p:nvSpPr>
        <p:spPr>
          <a:xfrm>
            <a:off x="572954" y="1518933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600" dirty="0"/>
              <a:t>01</a:t>
            </a:r>
            <a:endParaRPr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5454" y="1614700"/>
            <a:ext cx="44151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91383"/>
              </p:ext>
            </p:extLst>
          </p:nvPr>
        </p:nvGraphicFramePr>
        <p:xfrm>
          <a:off x="182882" y="2050862"/>
          <a:ext cx="11734800" cy="462332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98947">
                  <a:extLst>
                    <a:ext uri="{9D8B030D-6E8A-4147-A177-3AD203B41FA5}">
                      <a16:colId xmlns:a16="http://schemas.microsoft.com/office/drawing/2014/main" val="3466496613"/>
                    </a:ext>
                  </a:extLst>
                </a:gridCol>
                <a:gridCol w="1799771">
                  <a:extLst>
                    <a:ext uri="{9D8B030D-6E8A-4147-A177-3AD203B41FA5}">
                      <a16:colId xmlns:a16="http://schemas.microsoft.com/office/drawing/2014/main" val="738694620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093306054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388663975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55368676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16104873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754890037"/>
                    </a:ext>
                  </a:extLst>
                </a:gridCol>
                <a:gridCol w="1090025">
                  <a:extLst>
                    <a:ext uri="{9D8B030D-6E8A-4147-A177-3AD203B41FA5}">
                      <a16:colId xmlns:a16="http://schemas.microsoft.com/office/drawing/2014/main" val="2962882062"/>
                    </a:ext>
                  </a:extLst>
                </a:gridCol>
              </a:tblGrid>
              <a:tr h="48675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Đọc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Viết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Lớp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Lớp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vị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571599"/>
                  </a:ext>
                </a:extLst>
              </a:tr>
              <a:tr h="1265553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trăm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chục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trăm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chục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vị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393453"/>
                  </a:ext>
                </a:extLst>
              </a:tr>
              <a:tr h="69263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054133"/>
                  </a:ext>
                </a:extLst>
              </a:tr>
              <a:tr h="646914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57953"/>
                  </a:ext>
                </a:extLst>
              </a:tr>
              <a:tr h="37709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198744"/>
                  </a:ext>
                </a:extLst>
              </a:tr>
              <a:tr h="367744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60421"/>
                  </a:ext>
                </a:extLst>
              </a:tr>
              <a:tr h="48675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87432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2882" y="3772366"/>
            <a:ext cx="315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9168" y="4010367"/>
            <a:ext cx="143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54312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82057" y="1994433"/>
            <a:ext cx="20909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13129" y="4010367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7773" y="401119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0973" y="401202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4173" y="401284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7373" y="4013675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7236" y="4659791"/>
            <a:ext cx="3351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endParaRPr lang="en-US" sz="2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236" y="6170300"/>
            <a:ext cx="3351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Chín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endParaRPr lang="en-US" sz="2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1564" y="5342279"/>
            <a:ext cx="143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54302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3331" y="583141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17975" y="583224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51175" y="583306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84375" y="5833895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38111" y="583141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7373" y="583141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0" grpId="0" animBg="1"/>
      <p:bldP spid="223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43"/>
          <p:cNvSpPr/>
          <p:nvPr/>
        </p:nvSpPr>
        <p:spPr>
          <a:xfrm>
            <a:off x="630618" y="1375743"/>
            <a:ext cx="731400" cy="7314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600"/>
          </a:p>
        </p:txBody>
      </p:sp>
      <p:sp>
        <p:nvSpPr>
          <p:cNvPr id="2233" name="Google Shape;2233;p43"/>
          <p:cNvSpPr txBox="1">
            <a:spLocks noGrp="1"/>
          </p:cNvSpPr>
          <p:nvPr>
            <p:ph type="title" idx="2"/>
          </p:nvPr>
        </p:nvSpPr>
        <p:spPr>
          <a:xfrm>
            <a:off x="572954" y="1518933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600" dirty="0"/>
              <a:t>01</a:t>
            </a:r>
            <a:endParaRPr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5454" y="1614700"/>
            <a:ext cx="44151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19612"/>
              </p:ext>
            </p:extLst>
          </p:nvPr>
        </p:nvGraphicFramePr>
        <p:xfrm>
          <a:off x="182882" y="2050862"/>
          <a:ext cx="11734800" cy="444153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50918">
                  <a:extLst>
                    <a:ext uri="{9D8B030D-6E8A-4147-A177-3AD203B41FA5}">
                      <a16:colId xmlns:a16="http://schemas.microsoft.com/office/drawing/2014/main" val="346649661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738694620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093306054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388663975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55368676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16104873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754890037"/>
                    </a:ext>
                  </a:extLst>
                </a:gridCol>
                <a:gridCol w="1090025">
                  <a:extLst>
                    <a:ext uri="{9D8B030D-6E8A-4147-A177-3AD203B41FA5}">
                      <a16:colId xmlns:a16="http://schemas.microsoft.com/office/drawing/2014/main" val="2962882062"/>
                    </a:ext>
                  </a:extLst>
                </a:gridCol>
              </a:tblGrid>
              <a:tr h="782298"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Đọc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Viết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Lớp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Lớp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vị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571599"/>
                  </a:ext>
                </a:extLst>
              </a:tr>
              <a:tr h="1296880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trăm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chục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trăm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chục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vị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393453"/>
                  </a:ext>
                </a:extLst>
              </a:tr>
              <a:tr h="132264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054133"/>
                  </a:ext>
                </a:extLst>
              </a:tr>
              <a:tr h="103971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5795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4607" y="5626253"/>
            <a:ext cx="3490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linh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endParaRPr lang="en-US" sz="2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8900" y="4517400"/>
            <a:ext cx="143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45213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82057" y="1994433"/>
            <a:ext cx="20909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91560" y="4563717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96204" y="456454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29404" y="456537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62604" y="456619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5804" y="4567025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4463" y="4439768"/>
            <a:ext cx="3566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endParaRPr lang="en-US" sz="2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98899" y="5756967"/>
            <a:ext cx="143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54302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3331" y="583141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17975" y="583224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51175" y="583306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84375" y="5833895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7373" y="583141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43"/>
          <p:cNvSpPr/>
          <p:nvPr/>
        </p:nvSpPr>
        <p:spPr>
          <a:xfrm>
            <a:off x="630618" y="1375743"/>
            <a:ext cx="731400" cy="7314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600"/>
          </a:p>
        </p:txBody>
      </p:sp>
      <p:sp>
        <p:nvSpPr>
          <p:cNvPr id="2233" name="Google Shape;2233;p43"/>
          <p:cNvSpPr txBox="1">
            <a:spLocks noGrp="1"/>
          </p:cNvSpPr>
          <p:nvPr>
            <p:ph type="title" idx="2"/>
          </p:nvPr>
        </p:nvSpPr>
        <p:spPr>
          <a:xfrm>
            <a:off x="572954" y="1518933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600" dirty="0"/>
              <a:t>01</a:t>
            </a:r>
            <a:endParaRPr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5454" y="1614700"/>
            <a:ext cx="44151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3728"/>
              </p:ext>
            </p:extLst>
          </p:nvPr>
        </p:nvGraphicFramePr>
        <p:xfrm>
          <a:off x="231515" y="2050862"/>
          <a:ext cx="11734800" cy="45866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98947">
                  <a:extLst>
                    <a:ext uri="{9D8B030D-6E8A-4147-A177-3AD203B41FA5}">
                      <a16:colId xmlns:a16="http://schemas.microsoft.com/office/drawing/2014/main" val="3466496613"/>
                    </a:ext>
                  </a:extLst>
                </a:gridCol>
                <a:gridCol w="1799771">
                  <a:extLst>
                    <a:ext uri="{9D8B030D-6E8A-4147-A177-3AD203B41FA5}">
                      <a16:colId xmlns:a16="http://schemas.microsoft.com/office/drawing/2014/main" val="738694620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2093306054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388663975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55368676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16104873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754890037"/>
                    </a:ext>
                  </a:extLst>
                </a:gridCol>
                <a:gridCol w="1090025">
                  <a:extLst>
                    <a:ext uri="{9D8B030D-6E8A-4147-A177-3AD203B41FA5}">
                      <a16:colId xmlns:a16="http://schemas.microsoft.com/office/drawing/2014/main" val="2962882062"/>
                    </a:ext>
                  </a:extLst>
                </a:gridCol>
              </a:tblGrid>
              <a:tr h="798042"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Đọc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Viết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số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Lớp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Lớp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HP001 4 hàng" panose="020B0603050302020204" pitchFamily="34" charset="0"/>
                        </a:rPr>
                        <a:t>vị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571599"/>
                  </a:ext>
                </a:extLst>
              </a:tr>
              <a:tr h="1250656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trăm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chục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nghìn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trăm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chục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HP001 4 hàng" panose="020B0603050302020204" pitchFamily="34" charset="0"/>
                        </a:rPr>
                        <a:t>Hàng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đơn</a:t>
                      </a:r>
                      <a:r>
                        <a:rPr lang="en-US" sz="24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HP001 4 hàng" panose="020B0603050302020204" pitchFamily="34" charset="0"/>
                        </a:rPr>
                        <a:t>vị</a:t>
                      </a:r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393453"/>
                  </a:ext>
                </a:extLst>
              </a:tr>
              <a:tr h="134926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054133"/>
                  </a:ext>
                </a:extLst>
              </a:tr>
              <a:tr h="1060634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5795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39370" y="4430864"/>
            <a:ext cx="143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654300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82057" y="1994433"/>
            <a:ext cx="20909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13331" y="443086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7975" y="443169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51175" y="443251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84375" y="4433345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7575" y="4434172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512" y="5587757"/>
            <a:ext cx="3351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Chín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tám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endParaRPr lang="en-US" sz="2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9370" y="5804481"/>
            <a:ext cx="143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912800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3331" y="583141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17975" y="5832241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51175" y="5833068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84375" y="5833895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86794" y="4430864"/>
            <a:ext cx="242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7373" y="5831414"/>
            <a:ext cx="230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013" y="4337017"/>
            <a:ext cx="3351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trăm</a:t>
            </a:r>
            <a:endParaRPr lang="en-US" sz="2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9709" y="5822510"/>
            <a:ext cx="2425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Google Shape;2230;p43"/>
          <p:cNvSpPr/>
          <p:nvPr/>
        </p:nvSpPr>
        <p:spPr>
          <a:xfrm>
            <a:off x="508698" y="1567843"/>
            <a:ext cx="731400" cy="7314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600"/>
          </a:p>
        </p:txBody>
      </p:sp>
      <p:sp>
        <p:nvSpPr>
          <p:cNvPr id="21" name="TextBox 20"/>
          <p:cNvSpPr txBox="1"/>
          <p:nvPr/>
        </p:nvSpPr>
        <p:spPr>
          <a:xfrm>
            <a:off x="1343534" y="1806800"/>
            <a:ext cx="9583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ở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460137" y="2184526"/>
            <a:ext cx="152690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Google Shape;2233;p43"/>
          <p:cNvSpPr txBox="1">
            <a:spLocks noGrp="1"/>
          </p:cNvSpPr>
          <p:nvPr>
            <p:ph type="title" idx="4294967295"/>
          </p:nvPr>
        </p:nvSpPr>
        <p:spPr>
          <a:xfrm>
            <a:off x="567637" y="1711033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144643" y="2184526"/>
            <a:ext cx="286575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652636" y="2184526"/>
            <a:ext cx="168008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26879" y="2550286"/>
            <a:ext cx="171056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1143153" y="2802758"/>
            <a:ext cx="1652206" cy="640080"/>
          </a:xfrm>
          <a:prstGeom prst="flowChartAlternateProcess">
            <a:avLst/>
          </a:prstGeom>
          <a:solidFill>
            <a:srgbClr val="FE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46307</a:t>
            </a:r>
          </a:p>
        </p:txBody>
      </p:sp>
      <p:sp>
        <p:nvSpPr>
          <p:cNvPr id="33" name="Flowchart: Alternate Process 32"/>
          <p:cNvSpPr/>
          <p:nvPr/>
        </p:nvSpPr>
        <p:spPr>
          <a:xfrm>
            <a:off x="1143153" y="3644674"/>
            <a:ext cx="1623178" cy="640080"/>
          </a:xfrm>
          <a:prstGeom prst="flowChartAlternateProcess">
            <a:avLst/>
          </a:prstGeom>
          <a:solidFill>
            <a:srgbClr val="FE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56032</a:t>
            </a:r>
          </a:p>
        </p:txBody>
      </p:sp>
      <p:sp>
        <p:nvSpPr>
          <p:cNvPr id="34" name="Flowchart: Alternate Process 33"/>
          <p:cNvSpPr/>
          <p:nvPr/>
        </p:nvSpPr>
        <p:spPr>
          <a:xfrm>
            <a:off x="1143153" y="4440823"/>
            <a:ext cx="1623178" cy="640080"/>
          </a:xfrm>
          <a:prstGeom prst="flowChartAlternateProcess">
            <a:avLst/>
          </a:prstGeom>
          <a:solidFill>
            <a:srgbClr val="FE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123517</a:t>
            </a:r>
          </a:p>
        </p:txBody>
      </p:sp>
      <p:sp>
        <p:nvSpPr>
          <p:cNvPr id="35" name="Flowchart: Alternate Process 34"/>
          <p:cNvSpPr/>
          <p:nvPr/>
        </p:nvSpPr>
        <p:spPr>
          <a:xfrm>
            <a:off x="1143153" y="5236972"/>
            <a:ext cx="1623178" cy="640080"/>
          </a:xfrm>
          <a:prstGeom prst="flowChartAlternateProcess">
            <a:avLst/>
          </a:prstGeom>
          <a:solidFill>
            <a:srgbClr val="FE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305804</a:t>
            </a:r>
          </a:p>
        </p:txBody>
      </p:sp>
      <p:sp>
        <p:nvSpPr>
          <p:cNvPr id="36" name="Flowchart: Alternate Process 35"/>
          <p:cNvSpPr/>
          <p:nvPr/>
        </p:nvSpPr>
        <p:spPr>
          <a:xfrm>
            <a:off x="1143153" y="6033121"/>
            <a:ext cx="1623178" cy="640080"/>
          </a:xfrm>
          <a:prstGeom prst="flowChartAlternateProcess">
            <a:avLst/>
          </a:prstGeom>
          <a:solidFill>
            <a:srgbClr val="FE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960783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9199" y="2950395"/>
            <a:ext cx="637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</a:rPr>
              <a:t>Bốn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sáu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ba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linh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bảy</a:t>
            </a:r>
            <a:endParaRPr lang="en-US" sz="2600" b="1" dirty="0">
              <a:latin typeface="HP001 4 hàng" panose="020B06030503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7734" y="3698037"/>
            <a:ext cx="78151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</a:rPr>
              <a:t>Năm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sáu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không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ba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hai</a:t>
            </a:r>
            <a:endParaRPr lang="en-US" sz="2600" b="1" dirty="0">
              <a:latin typeface="HP001 4 hàng" panose="020B06030503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07735" y="4588460"/>
            <a:ext cx="7815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</a:rPr>
              <a:t>Một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hai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ba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mười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bảy</a:t>
            </a:r>
            <a:endParaRPr lang="en-US" sz="2600" b="1" dirty="0">
              <a:latin typeface="HP001 4 hàng" panose="020B06030503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89199" y="5475552"/>
            <a:ext cx="7357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HP001 4 hàng" panose="020B0603050302020204" pitchFamily="34" charset="0"/>
              </a:rPr>
              <a:t>Ba </a:t>
            </a:r>
            <a:r>
              <a:rPr lang="en-US" sz="2600" b="1" dirty="0" err="1">
                <a:latin typeface="HP001 4 hàng" panose="020B0603050302020204" pitchFamily="34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linh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tám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linh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tư</a:t>
            </a:r>
            <a:endParaRPr lang="en-US" sz="2600" b="1" dirty="0">
              <a:latin typeface="HP001 4 hàng" panose="020B06030503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07735" y="6167508"/>
            <a:ext cx="7815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HP001 4 hàng" panose="020B0603050302020204" pitchFamily="34" charset="0"/>
              </a:rPr>
              <a:t>Chín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sáu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nghìn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bảy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trăm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tám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mươi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ba</a:t>
            </a:r>
            <a:endParaRPr lang="en-US" sz="2600" b="1" dirty="0">
              <a:latin typeface="HP001 4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4" grpId="0"/>
      <p:bldP spid="11" grpId="0" animBg="1"/>
      <p:bldP spid="33" grpId="0" animBg="1"/>
      <p:bldP spid="34" grpId="0" animBg="1"/>
      <p:bldP spid="35" grpId="0" animBg="1"/>
      <p:bldP spid="36" grpId="0" animBg="1"/>
      <p:bldP spid="13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82516"/>
              </p:ext>
            </p:extLst>
          </p:nvPr>
        </p:nvGraphicFramePr>
        <p:xfrm>
          <a:off x="696690" y="2601656"/>
          <a:ext cx="10230390" cy="31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2626">
                  <a:extLst>
                    <a:ext uri="{9D8B030D-6E8A-4147-A177-3AD203B41FA5}">
                      <a16:colId xmlns:a16="http://schemas.microsoft.com/office/drawing/2014/main" val="33921485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921345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652551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0358105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3199126039"/>
                    </a:ext>
                  </a:extLst>
                </a:gridCol>
                <a:gridCol w="1705065">
                  <a:extLst>
                    <a:ext uri="{9D8B030D-6E8A-4147-A177-3AD203B41FA5}">
                      <a16:colId xmlns:a16="http://schemas.microsoft.com/office/drawing/2014/main" val="2754864618"/>
                    </a:ext>
                  </a:extLst>
                </a:gridCol>
              </a:tblGrid>
              <a:tr h="13373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</a:rPr>
                        <a:t>Số</a:t>
                      </a:r>
                      <a:endParaRPr lang="en-US" sz="28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HP001 4 hàng" panose="020B0603050302020204" pitchFamily="34" charset="0"/>
                        </a:rPr>
                        <a:t>38753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HP001 4 hàng" panose="020B0603050302020204" pitchFamily="34" charset="0"/>
                        </a:rPr>
                        <a:t>67021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HP001 4 hàng" panose="020B0603050302020204" pitchFamily="34" charset="0"/>
                        </a:rPr>
                        <a:t>79518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HP001 4 hàng" panose="020B0603050302020204" pitchFamily="34" charset="0"/>
                        </a:rPr>
                        <a:t>302671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>
                          <a:latin typeface="HP001 4 hàng" panose="020B0603050302020204" pitchFamily="34" charset="0"/>
                        </a:rPr>
                        <a:t>715519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59225"/>
                  </a:ext>
                </a:extLst>
              </a:tr>
              <a:tr h="13373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</a:rPr>
                        <a:t>Giá</a:t>
                      </a:r>
                      <a:r>
                        <a:rPr lang="en-US" sz="28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HP001 4 hàng" panose="020B0603050302020204" pitchFamily="34" charset="0"/>
                        </a:rPr>
                        <a:t>trị</a:t>
                      </a:r>
                      <a:r>
                        <a:rPr lang="en-US" sz="28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HP001 4 hàng" panose="020B0603050302020204" pitchFamily="34" charset="0"/>
                        </a:rPr>
                        <a:t>của</a:t>
                      </a:r>
                      <a:r>
                        <a:rPr lang="en-US" sz="28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HP001 4 hàng" panose="020B0603050302020204" pitchFamily="34" charset="0"/>
                        </a:rPr>
                        <a:t>chữ</a:t>
                      </a:r>
                      <a:r>
                        <a:rPr lang="en-US" sz="2800" b="1" baseline="0" dirty="0"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HP001 4 hàng" panose="020B0603050302020204" pitchFamily="34" charset="0"/>
                        </a:rPr>
                        <a:t>số</a:t>
                      </a:r>
                      <a:r>
                        <a:rPr lang="en-US" sz="2800" b="1" baseline="0" dirty="0">
                          <a:latin typeface="HP001 4 hàng" panose="020B0603050302020204" pitchFamily="34" charset="0"/>
                        </a:rPr>
                        <a:t> 7</a:t>
                      </a:r>
                      <a:endParaRPr lang="en-US" sz="28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b="1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b="1" dirty="0">
                        <a:latin typeface="HP001 4 hàng" panose="020B06030503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5487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70506" y="790989"/>
            <a:ext cx="240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7443" y="1227151"/>
            <a:ext cx="616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Google Shape;2230;p43"/>
          <p:cNvSpPr/>
          <p:nvPr/>
        </p:nvSpPr>
        <p:spPr>
          <a:xfrm>
            <a:off x="508698" y="1567843"/>
            <a:ext cx="731400" cy="7314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600"/>
          </a:p>
        </p:txBody>
      </p:sp>
      <p:sp>
        <p:nvSpPr>
          <p:cNvPr id="21" name="TextBox 20"/>
          <p:cNvSpPr txBox="1"/>
          <p:nvPr/>
        </p:nvSpPr>
        <p:spPr>
          <a:xfrm>
            <a:off x="1343534" y="1806800"/>
            <a:ext cx="9583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):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460137" y="2184526"/>
            <a:ext cx="3510369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Google Shape;2233;p43"/>
          <p:cNvSpPr txBox="1">
            <a:spLocks noGrp="1"/>
          </p:cNvSpPr>
          <p:nvPr>
            <p:ph type="title" idx="4294967295"/>
          </p:nvPr>
        </p:nvSpPr>
        <p:spPr>
          <a:xfrm>
            <a:off x="489108" y="1709026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2834067" y="4297680"/>
            <a:ext cx="1623178" cy="6400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700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4374049" y="4297680"/>
            <a:ext cx="1623178" cy="6400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7000</a:t>
            </a:r>
          </a:p>
        </p:txBody>
      </p:sp>
      <p:sp>
        <p:nvSpPr>
          <p:cNvPr id="28" name="Flowchart: Alternate Process 27"/>
          <p:cNvSpPr/>
          <p:nvPr/>
        </p:nvSpPr>
        <p:spPr>
          <a:xfrm>
            <a:off x="5914031" y="4297680"/>
            <a:ext cx="1623178" cy="6400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70000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7454013" y="4297680"/>
            <a:ext cx="1623178" cy="6400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70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9059482" y="4297680"/>
            <a:ext cx="1623178" cy="64008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700000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1057" y="267769"/>
            <a:ext cx="877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tháng 9 năm 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</a:t>
            </a:r>
            <a:r>
              <a:rPr lang="en-US" sz="2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2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4" grpId="0"/>
      <p:bldP spid="36" grpId="0"/>
      <p:bldP spid="27" grpId="0"/>
      <p:bldP spid="28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7955770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1068</Words>
  <Application>Microsoft Office PowerPoint</Application>
  <PresentationFormat>Widescreen</PresentationFormat>
  <Paragraphs>291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Pacifico</vt:lpstr>
      <vt:lpstr>HP001 4 hàng</vt:lpstr>
      <vt:lpstr>Alef</vt:lpstr>
      <vt:lpstr>#9Slide05 SVNLifehack Script</vt:lpstr>
      <vt:lpstr>Catamaran Thin</vt:lpstr>
      <vt:lpstr>Catamaran</vt:lpstr>
      <vt:lpstr>Calibri Light</vt:lpstr>
      <vt:lpstr>Alfa Slab One</vt:lpstr>
      <vt:lpstr>Dosis</vt:lpstr>
      <vt:lpstr>Times New Roman</vt:lpstr>
      <vt:lpstr>Wingdings</vt:lpstr>
      <vt:lpstr>Tahoma</vt:lpstr>
      <vt:lpstr>Calibri</vt:lpstr>
      <vt:lpstr>Arima Madurai</vt:lpstr>
      <vt:lpstr>Math Subject for Elementary - 3rd Grade: Practice Standards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01</vt:lpstr>
      <vt:lpstr>01</vt:lpstr>
      <vt:lpstr>01</vt:lpstr>
      <vt:lpstr>02</vt:lpstr>
      <vt:lpstr>02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62</cp:revision>
  <dcterms:modified xsi:type="dcterms:W3CDTF">2022-09-06T07:07:50Z</dcterms:modified>
</cp:coreProperties>
</file>