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2" r:id="rId4"/>
    <p:sldId id="263" r:id="rId5"/>
    <p:sldId id="261" r:id="rId6"/>
    <p:sldId id="264" r:id="rId7"/>
    <p:sldId id="257" r:id="rId8"/>
    <p:sldId id="258" r:id="rId9"/>
    <p:sldId id="259" r:id="rId10"/>
    <p:sldId id="260" r:id="rId11"/>
    <p:sldId id="28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369219"/>
            <a:ext cx="3886200" cy="1574006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3057526"/>
            <a:ext cx="3886200" cy="1575197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57526"/>
            <a:ext cx="3886200" cy="1575197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>
                <a:buNone/>
              </a:p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9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25_My_Heart_Will_Go_On.mp3" TargetMode="External"/><Relationship Id="rId1" Type="http://schemas.microsoft.com/office/2007/relationships/media" Target="25_My_Heart_Will_Go_On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18" Type="http://schemas.openxmlformats.org/officeDocument/2006/relationships/slide" Target="slide9.xml"/><Relationship Id="rId26" Type="http://schemas.microsoft.com/office/2007/relationships/hdphoto" Target="../media/hdphoto6.wdp"/><Relationship Id="rId3" Type="http://schemas.openxmlformats.org/officeDocument/2006/relationships/slide" Target="slide7.xml"/><Relationship Id="rId21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slide" Target="slide5.xml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image" Target="../media/image5.png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microsoft.com/office/2007/relationships/hdphoto" Target="../media/hdphoto5.wdp"/><Relationship Id="rId24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28" Type="http://schemas.openxmlformats.org/officeDocument/2006/relationships/slide" Target="slide11.xml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slide" Target="slide3.xml"/><Relationship Id="rId14" Type="http://schemas.openxmlformats.org/officeDocument/2006/relationships/slide" Target="slide4.xml"/><Relationship Id="rId22" Type="http://schemas.openxmlformats.org/officeDocument/2006/relationships/image" Target="../media/image14.png"/><Relationship Id="rId27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609600" y="133350"/>
            <a:ext cx="2431551" cy="189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82478"/>
            <a:ext cx="4009490" cy="21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599436"/>
            <a:ext cx="3810000" cy="260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9411" y="3249696"/>
            <a:ext cx="3389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 </a:t>
            </a:r>
          </a:p>
          <a:p>
            <a:pPr algn="ctr"/>
            <a:r>
              <a:rPr lang="en-US" sz="2800" dirty="0"/>
              <a:t>32 + a x 2 </a:t>
            </a:r>
            <a:r>
              <a:rPr lang="en-US" sz="2800" dirty="0" err="1"/>
              <a:t>với</a:t>
            </a:r>
            <a:r>
              <a:rPr lang="en-US" sz="2800" dirty="0"/>
              <a:t> a = 6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3072" y="623850"/>
            <a:ext cx="35814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a = 6 </a:t>
            </a:r>
            <a:r>
              <a:rPr lang="en-US" sz="2800" dirty="0" err="1">
                <a:cs typeface="Arial" panose="020B0604020202020204" pitchFamily="34" charset="0"/>
              </a:rPr>
              <a:t>thì</a:t>
            </a:r>
            <a:r>
              <a:rPr lang="en-US" sz="2800" dirty="0">
                <a:cs typeface="Arial" panose="020B0604020202020204" pitchFamily="34" charset="0"/>
              </a:rPr>
              <a:t> 32 + a x 2 </a:t>
            </a:r>
          </a:p>
          <a:p>
            <a:pPr algn="ctr"/>
            <a:r>
              <a:rPr lang="en-US" sz="2800" dirty="0">
                <a:cs typeface="Arial" panose="020B0604020202020204" pitchFamily="34" charset="0"/>
              </a:rPr>
              <a:t>= 32 + 6 x 2 = 44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8377" y="1276350"/>
            <a:ext cx="6390404" cy="2031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npin heiti"/>
                <a:ea typeface="inpin heiti"/>
                <a:cs typeface="inpin heiti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Thứ 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sáu </a:t>
            </a:r>
            <a:r>
              <a:rPr lang="en-US" alt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9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  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tháng 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9 </a:t>
            </a:r>
            <a:r>
              <a:rPr lang="en-US" alt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2022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Toán</a:t>
            </a:r>
            <a:endParaRPr lang="en-US" altLang="en-US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 tập (tr.7)</a:t>
            </a:r>
            <a:endParaRPr lang="en-US" alt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41"/>
          <p:cNvSpPr txBox="1"/>
          <p:nvPr/>
        </p:nvSpPr>
        <p:spPr>
          <a:xfrm>
            <a:off x="685800" y="133350"/>
            <a:ext cx="74043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u="sng" dirty="0">
                <a:latin typeface="Arial" panose="020B0604020202020204" pitchFamily="34" charset="0"/>
              </a:rPr>
              <a:t>Bài 1</a:t>
            </a:r>
            <a:r>
              <a:rPr sz="2400" b="1" dirty="0">
                <a:latin typeface="Arial" panose="020B0604020202020204" pitchFamily="34" charset="0"/>
              </a:rPr>
              <a:t> : Tính giá trị của biểu </a:t>
            </a:r>
            <a:r>
              <a:rPr sz="2400" b="1" dirty="0" err="1">
                <a:latin typeface="Arial" panose="020B0604020202020204" pitchFamily="34" charset="0"/>
              </a:rPr>
              <a:t>thức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 smtClean="0">
                <a:latin typeface="Arial" panose="020B0604020202020204" pitchFamily="34" charset="0"/>
              </a:rPr>
              <a:t>sau</a:t>
            </a:r>
            <a:r>
              <a:rPr sz="2400" b="1" smtClean="0">
                <a:latin typeface="Arial" panose="020B0604020202020204" pitchFamily="34" charset="0"/>
              </a:rPr>
              <a:t>:</a:t>
            </a:r>
            <a:r>
              <a:rPr lang="en-US" sz="2400" b="1" smtClean="0">
                <a:latin typeface="Arial" panose="020B0604020202020204" pitchFamily="34" charset="0"/>
              </a:rPr>
              <a:t> (làm miệng)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123" name="Rectangle 10242" descr="B32"/>
          <p:cNvSpPr>
            <a:spLocks noTextEdit="1"/>
          </p:cNvSpPr>
          <p:nvPr/>
        </p:nvSpPr>
        <p:spPr>
          <a:xfrm>
            <a:off x="1828800" y="114300"/>
            <a:ext cx="50863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2700" b="1">
              <a:ln w="2857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4"/>
                <a:stretch>
                  <a:fillRect/>
                </a:stretch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22" name="Text Box 10321"/>
          <p:cNvSpPr txBox="1"/>
          <p:nvPr/>
        </p:nvSpPr>
        <p:spPr>
          <a:xfrm>
            <a:off x="685800" y="4302627"/>
            <a:ext cx="8000790" cy="78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AutoNum type="alphaLcPeriod" startAt="2"/>
            </a:pPr>
            <a:r>
              <a:rPr sz="225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Nhận xét</a:t>
            </a:r>
            <a:r>
              <a:rPr sz="225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sz="2250" b="1" dirty="0">
                <a:latin typeface="Arial" panose="020B0604020202020204" pitchFamily="34" charset="0"/>
              </a:rPr>
              <a:t>Mỗi lần thay </a:t>
            </a:r>
            <a:r>
              <a:rPr sz="2250" b="1" dirty="0" err="1">
                <a:latin typeface="Arial" panose="020B0604020202020204" pitchFamily="34" charset="0"/>
              </a:rPr>
              <a:t>chữ</a:t>
            </a:r>
            <a:r>
              <a:rPr sz="2250" b="1" dirty="0">
                <a:latin typeface="Arial" panose="020B0604020202020204" pitchFamily="34" charset="0"/>
              </a:rPr>
              <a:t> </a:t>
            </a:r>
            <a:r>
              <a:rPr sz="2250" b="1" dirty="0" err="1" smtClean="0">
                <a:latin typeface="Arial" panose="020B0604020202020204" pitchFamily="34" charset="0"/>
              </a:rPr>
              <a:t>bằng</a:t>
            </a:r>
            <a:r>
              <a:rPr lang="en-US" sz="2250" b="1" dirty="0" smtClean="0">
                <a:latin typeface="Arial" panose="020B0604020202020204" pitchFamily="34" charset="0"/>
              </a:rPr>
              <a:t> </a:t>
            </a:r>
            <a:r>
              <a:rPr lang="en-US" sz="2250" b="1" dirty="0" err="1" smtClean="0">
                <a:latin typeface="Arial" panose="020B0604020202020204" pitchFamily="34" charset="0"/>
              </a:rPr>
              <a:t>một</a:t>
            </a:r>
            <a:r>
              <a:rPr sz="2250" b="1" dirty="0" smtClean="0">
                <a:latin typeface="Arial" panose="020B0604020202020204" pitchFamily="34" charset="0"/>
              </a:rPr>
              <a:t> </a:t>
            </a:r>
            <a:r>
              <a:rPr sz="2250" b="1" dirty="0" err="1" smtClean="0">
                <a:latin typeface="Arial" panose="020B0604020202020204" pitchFamily="34" charset="0"/>
              </a:rPr>
              <a:t>số</a:t>
            </a:r>
            <a:r>
              <a:rPr lang="en-US" sz="2250" b="1" dirty="0" smtClean="0">
                <a:latin typeface="Arial" panose="020B0604020202020204" pitchFamily="34" charset="0"/>
              </a:rPr>
              <a:t> </a:t>
            </a:r>
            <a:r>
              <a:rPr lang="en-US" sz="2250" b="1" dirty="0" err="1" smtClean="0">
                <a:latin typeface="Arial" panose="020B0604020202020204" pitchFamily="34" charset="0"/>
              </a:rPr>
              <a:t>cụ</a:t>
            </a:r>
            <a:r>
              <a:rPr lang="en-US" sz="2250" b="1" dirty="0" smtClean="0">
                <a:latin typeface="Arial" panose="020B0604020202020204" pitchFamily="34" charset="0"/>
              </a:rPr>
              <a:t> </a:t>
            </a:r>
            <a:r>
              <a:rPr lang="en-US" sz="2250" b="1" dirty="0" err="1" smtClean="0">
                <a:latin typeface="Arial" panose="020B0604020202020204" pitchFamily="34" charset="0"/>
              </a:rPr>
              <a:t>thể</a:t>
            </a:r>
            <a:r>
              <a:rPr sz="2250" b="1" dirty="0" smtClean="0">
                <a:latin typeface="Arial" panose="020B0604020202020204" pitchFamily="34" charset="0"/>
              </a:rPr>
              <a:t> </a:t>
            </a:r>
            <a:r>
              <a:rPr sz="2250" b="1" dirty="0">
                <a:latin typeface="Arial" panose="020B0604020202020204" pitchFamily="34" charset="0"/>
              </a:rPr>
              <a:t>ta </a:t>
            </a:r>
            <a:r>
              <a:rPr sz="2250" b="1" dirty="0" err="1">
                <a:latin typeface="Arial" panose="020B0604020202020204" pitchFamily="34" charset="0"/>
              </a:rPr>
              <a:t>tính</a:t>
            </a:r>
            <a:r>
              <a:rPr sz="2250" b="1" dirty="0">
                <a:latin typeface="Arial" panose="020B0604020202020204" pitchFamily="34" charset="0"/>
              </a:rPr>
              <a:t> </a:t>
            </a:r>
            <a:r>
              <a:rPr sz="2250" b="1" dirty="0" err="1" smtClean="0">
                <a:latin typeface="Arial" panose="020B0604020202020204" pitchFamily="34" charset="0"/>
              </a:rPr>
              <a:t>được</a:t>
            </a:r>
            <a:r>
              <a:rPr lang="en-US" sz="2250" b="1" dirty="0">
                <a:latin typeface="Arial" panose="020B0604020202020204" pitchFamily="34" charset="0"/>
              </a:rPr>
              <a:t> </a:t>
            </a:r>
            <a:r>
              <a:rPr lang="en-US" sz="2250" b="1" dirty="0" err="1" smtClean="0">
                <a:latin typeface="Arial" panose="020B0604020202020204" pitchFamily="34" charset="0"/>
              </a:rPr>
              <a:t>một</a:t>
            </a:r>
            <a:r>
              <a:rPr lang="en-US" sz="2250" b="1" dirty="0" smtClean="0">
                <a:latin typeface="Arial" panose="020B0604020202020204" pitchFamily="34" charset="0"/>
              </a:rPr>
              <a:t> </a:t>
            </a:r>
            <a:r>
              <a:rPr lang="en-US" sz="2250" b="1" dirty="0" err="1" smtClean="0">
                <a:latin typeface="Arial" panose="020B0604020202020204" pitchFamily="34" charset="0"/>
              </a:rPr>
              <a:t>giá</a:t>
            </a:r>
            <a:r>
              <a:rPr lang="en-US" sz="2250" b="1" dirty="0" smtClean="0">
                <a:latin typeface="Arial" panose="020B0604020202020204" pitchFamily="34" charset="0"/>
              </a:rPr>
              <a:t> </a:t>
            </a:r>
            <a:r>
              <a:rPr lang="en-US" sz="2250" b="1" dirty="0" err="1" smtClean="0">
                <a:latin typeface="Arial" panose="020B0604020202020204" pitchFamily="34" charset="0"/>
              </a:rPr>
              <a:t>trị</a:t>
            </a:r>
            <a:r>
              <a:rPr lang="en-US" sz="2250" b="1" dirty="0" smtClean="0">
                <a:latin typeface="Arial" panose="020B0604020202020204" pitchFamily="34" charset="0"/>
              </a:rPr>
              <a:t> </a:t>
            </a:r>
            <a:r>
              <a:rPr lang="en-US" sz="2250" b="1" dirty="0" err="1" smtClean="0">
                <a:latin typeface="Arial" panose="020B0604020202020204" pitchFamily="34" charset="0"/>
              </a:rPr>
              <a:t>của</a:t>
            </a:r>
            <a:r>
              <a:rPr lang="en-US" sz="2250" b="1" dirty="0" smtClean="0">
                <a:latin typeface="Arial" panose="020B0604020202020204" pitchFamily="34" charset="0"/>
              </a:rPr>
              <a:t> </a:t>
            </a:r>
            <a:r>
              <a:rPr lang="en-US" sz="2250" b="1" dirty="0" err="1" smtClean="0">
                <a:latin typeface="Arial" panose="020B0604020202020204" pitchFamily="34" charset="0"/>
              </a:rPr>
              <a:t>biểu</a:t>
            </a:r>
            <a:r>
              <a:rPr lang="en-US" sz="2250" b="1" dirty="0" smtClean="0">
                <a:latin typeface="Arial" panose="020B0604020202020204" pitchFamily="34" charset="0"/>
              </a:rPr>
              <a:t> </a:t>
            </a:r>
            <a:r>
              <a:rPr lang="en-US" sz="2250" b="1" dirty="0" err="1" smtClean="0">
                <a:latin typeface="Arial" panose="020B0604020202020204" pitchFamily="34" charset="0"/>
              </a:rPr>
              <a:t>thức</a:t>
            </a:r>
            <a:r>
              <a:rPr lang="en-US" sz="2250" b="1" dirty="0" smtClean="0">
                <a:latin typeface="Arial" panose="020B0604020202020204" pitchFamily="34" charset="0"/>
              </a:rPr>
              <a:t>.</a:t>
            </a:r>
            <a:endParaRPr sz="2250" b="1" dirty="0">
              <a:latin typeface="Arial" panose="020B0604020202020204" pitchFamily="34" charset="0"/>
            </a:endParaRPr>
          </a:p>
        </p:txBody>
      </p:sp>
      <p:sp>
        <p:nvSpPr>
          <p:cNvPr id="10437" name="Text Box 10436"/>
          <p:cNvSpPr txBox="1"/>
          <p:nvPr/>
        </p:nvSpPr>
        <p:spPr>
          <a:xfrm>
            <a:off x="1143000" y="742998"/>
            <a:ext cx="514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a)</a:t>
            </a:r>
          </a:p>
        </p:txBody>
      </p:sp>
      <p:graphicFrame>
        <p:nvGraphicFramePr>
          <p:cNvPr id="5126" name="Content Placeholder 5125"/>
          <p:cNvGraphicFramePr>
            <a:graphicFrameLocks noGrp="1"/>
          </p:cNvGraphicFramePr>
          <p:nvPr>
            <p:ph sz="quarter"/>
          </p:nvPr>
        </p:nvGraphicFramePr>
        <p:xfrm>
          <a:off x="1600200" y="857298"/>
          <a:ext cx="2914651" cy="1555909"/>
        </p:xfrm>
        <a:graphic>
          <a:graphicData uri="http://schemas.openxmlformats.org/drawingml/2006/table">
            <a:tbl>
              <a:tblPr/>
              <a:tblGrid>
                <a:gridCol w="1085900"/>
                <a:gridCol w="1828751"/>
              </a:tblGrid>
              <a:tr h="3886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a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6 x a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6 x 5 = 30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7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10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43" name="Content Placeholder 5142"/>
          <p:cNvGraphicFramePr>
            <a:graphicFrameLocks noGrp="1"/>
          </p:cNvGraphicFramePr>
          <p:nvPr>
            <p:ph sz="quarter"/>
          </p:nvPr>
        </p:nvGraphicFramePr>
        <p:xfrm>
          <a:off x="5029200" y="857298"/>
          <a:ext cx="2800350" cy="1567815"/>
        </p:xfrm>
        <a:graphic>
          <a:graphicData uri="http://schemas.openxmlformats.org/drawingml/2006/table">
            <a:tbl>
              <a:tblPr/>
              <a:tblGrid>
                <a:gridCol w="1028700"/>
                <a:gridCol w="1771650"/>
              </a:tblGrid>
              <a:tr h="3886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b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18 : b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2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2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3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6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60" name="Content Placeholder 5159"/>
          <p:cNvGraphicFramePr>
            <a:graphicFrameLocks noGrp="1"/>
          </p:cNvGraphicFramePr>
          <p:nvPr>
            <p:ph sz="quarter"/>
          </p:nvPr>
        </p:nvGraphicFramePr>
        <p:xfrm>
          <a:off x="1600200" y="2571798"/>
          <a:ext cx="2914651" cy="1555909"/>
        </p:xfrm>
        <a:graphic>
          <a:graphicData uri="http://schemas.openxmlformats.org/drawingml/2006/table">
            <a:tbl>
              <a:tblPr/>
              <a:tblGrid>
                <a:gridCol w="1085900"/>
                <a:gridCol w="1828751"/>
              </a:tblGrid>
              <a:tr h="3886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a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a + 56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50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26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sz="2100" b="1" baseline="0" dirty="0">
                          <a:latin typeface="Arial" panose="020B0604020202020204" pitchFamily="34" charset="0"/>
                        </a:rPr>
                        <a:t>100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05" name="Text Box 10504"/>
          <p:cNvSpPr txBox="1"/>
          <p:nvPr/>
        </p:nvSpPr>
        <p:spPr>
          <a:xfrm>
            <a:off x="4572000" y="800148"/>
            <a:ext cx="514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10513" name="Text Box 10512"/>
          <p:cNvSpPr txBox="1"/>
          <p:nvPr/>
        </p:nvSpPr>
        <p:spPr>
          <a:xfrm>
            <a:off x="1143000" y="2400348"/>
            <a:ext cx="514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c)</a:t>
            </a:r>
          </a:p>
        </p:txBody>
      </p:sp>
      <p:sp>
        <p:nvSpPr>
          <p:cNvPr id="10514" name="Text Box 10513"/>
          <p:cNvSpPr txBox="1"/>
          <p:nvPr/>
        </p:nvSpPr>
        <p:spPr>
          <a:xfrm>
            <a:off x="4514850" y="2343198"/>
            <a:ext cx="514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</a:rPr>
              <a:t>d)</a:t>
            </a:r>
          </a:p>
        </p:txBody>
      </p:sp>
      <p:graphicFrame>
        <p:nvGraphicFramePr>
          <p:cNvPr id="5180" name="Content Placeholder 5179"/>
          <p:cNvGraphicFramePr>
            <a:graphicFrameLocks noGrp="1"/>
          </p:cNvGraphicFramePr>
          <p:nvPr>
            <p:ph sz="quarter"/>
          </p:nvPr>
        </p:nvGraphicFramePr>
        <p:xfrm>
          <a:off x="5029200" y="2571798"/>
          <a:ext cx="2800350" cy="1559481"/>
        </p:xfrm>
        <a:graphic>
          <a:graphicData uri="http://schemas.openxmlformats.org/drawingml/2006/table">
            <a:tbl>
              <a:tblPr/>
              <a:tblGrid>
                <a:gridCol w="1028700"/>
                <a:gridCol w="1771650"/>
              </a:tblGrid>
              <a:tr h="3929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b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</a:rPr>
                        <a:t>97 - b</a:t>
                      </a:r>
                      <a:endParaRPr lang="en-US" sz="2100" b="1" baseline="0" dirty="0">
                        <a:solidFill>
                          <a:srgbClr val="000099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18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37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100" b="1" baseline="0" dirty="0">
                          <a:latin typeface="Arial" panose="020B0604020202020204" pitchFamily="34" charset="0"/>
                        </a:rPr>
                        <a:t>90</a:t>
                      </a: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1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82" name="Text Box 10581"/>
          <p:cNvSpPr txBox="1"/>
          <p:nvPr/>
        </p:nvSpPr>
        <p:spPr>
          <a:xfrm>
            <a:off x="2943226" y="1648678"/>
            <a:ext cx="1543050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6 x 7 = 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0583" name="Text Box 10582"/>
          <p:cNvSpPr txBox="1"/>
          <p:nvPr/>
        </p:nvSpPr>
        <p:spPr>
          <a:xfrm>
            <a:off x="2949164" y="2057448"/>
            <a:ext cx="16002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6 x 10 = 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10584" name="Text Box 10583"/>
          <p:cNvSpPr txBox="1"/>
          <p:nvPr/>
        </p:nvSpPr>
        <p:spPr>
          <a:xfrm>
            <a:off x="2800397" y="2971848"/>
            <a:ext cx="200025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50 + 56 =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106</a:t>
            </a:r>
          </a:p>
        </p:txBody>
      </p:sp>
      <p:sp>
        <p:nvSpPr>
          <p:cNvPr id="10585" name="Text Box 10584"/>
          <p:cNvSpPr txBox="1"/>
          <p:nvPr/>
        </p:nvSpPr>
        <p:spPr>
          <a:xfrm>
            <a:off x="2743200" y="3371898"/>
            <a:ext cx="1943102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26 + 56 = 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82</a:t>
            </a:r>
          </a:p>
        </p:txBody>
      </p:sp>
      <p:sp>
        <p:nvSpPr>
          <p:cNvPr id="10586" name="Text Box 10585"/>
          <p:cNvSpPr txBox="1"/>
          <p:nvPr/>
        </p:nvSpPr>
        <p:spPr>
          <a:xfrm>
            <a:off x="2686100" y="3771948"/>
            <a:ext cx="2114550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100" b="1" dirty="0" smtClean="0">
                <a:latin typeface="Arial" panose="020B0604020202020204" pitchFamily="34" charset="0"/>
              </a:rPr>
              <a:t>100</a:t>
            </a:r>
            <a:r>
              <a:rPr lang="en-US" sz="2100" b="1" dirty="0" smtClean="0">
                <a:latin typeface="Arial" panose="020B0604020202020204" pitchFamily="34" charset="0"/>
              </a:rPr>
              <a:t> </a:t>
            </a:r>
            <a:r>
              <a:rPr sz="2100" b="1" dirty="0" smtClean="0">
                <a:latin typeface="Arial" panose="020B0604020202020204" pitchFamily="34" charset="0"/>
              </a:rPr>
              <a:t>+ </a:t>
            </a:r>
            <a:r>
              <a:rPr sz="2100" b="1" dirty="0">
                <a:latin typeface="Arial" panose="020B0604020202020204" pitchFamily="34" charset="0"/>
              </a:rPr>
              <a:t>56 =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156</a:t>
            </a:r>
            <a:r>
              <a:rPr sz="2100" b="1" dirty="0">
                <a:latin typeface="Arial" panose="020B0604020202020204" pitchFamily="34" charset="0"/>
              </a:rPr>
              <a:t> </a:t>
            </a:r>
            <a:endParaRPr sz="21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587" name="Text Box 10586"/>
          <p:cNvSpPr txBox="1"/>
          <p:nvPr/>
        </p:nvSpPr>
        <p:spPr>
          <a:xfrm>
            <a:off x="6172200" y="1257348"/>
            <a:ext cx="16002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18 : 2 = 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0588" name="Text Box 10587"/>
          <p:cNvSpPr txBox="1"/>
          <p:nvPr/>
        </p:nvSpPr>
        <p:spPr>
          <a:xfrm>
            <a:off x="6172200" y="1657398"/>
            <a:ext cx="13716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18 : 3 = 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589" name="Text Box 10588"/>
          <p:cNvSpPr txBox="1"/>
          <p:nvPr/>
        </p:nvSpPr>
        <p:spPr>
          <a:xfrm>
            <a:off x="6172200" y="2057448"/>
            <a:ext cx="13716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18 : 6 = 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590" name="Text Box 10589"/>
          <p:cNvSpPr txBox="1"/>
          <p:nvPr/>
        </p:nvSpPr>
        <p:spPr>
          <a:xfrm>
            <a:off x="6229350" y="2971848"/>
            <a:ext cx="1847850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97 - 18 = 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79</a:t>
            </a:r>
          </a:p>
        </p:txBody>
      </p:sp>
      <p:sp>
        <p:nvSpPr>
          <p:cNvPr id="10591" name="Text Box 10590"/>
          <p:cNvSpPr txBox="1"/>
          <p:nvPr/>
        </p:nvSpPr>
        <p:spPr>
          <a:xfrm>
            <a:off x="6229350" y="3371898"/>
            <a:ext cx="1847850" cy="415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97 - 37 = 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10592" name="Text Box 10591"/>
          <p:cNvSpPr txBox="1"/>
          <p:nvPr/>
        </p:nvSpPr>
        <p:spPr>
          <a:xfrm>
            <a:off x="6229350" y="3771948"/>
            <a:ext cx="16002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100" b="1" dirty="0">
                <a:latin typeface="Arial" panose="020B0604020202020204" pitchFamily="34" charset="0"/>
              </a:rPr>
              <a:t>97 - 90 = </a:t>
            </a: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7329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322" grpId="0"/>
      <p:bldP spid="10437" grpId="0"/>
      <p:bldP spid="10505" grpId="0"/>
      <p:bldP spid="10513" grpId="0"/>
      <p:bldP spid="10514" grpId="0"/>
      <p:bldP spid="10582" grpId="0"/>
      <p:bldP spid="10583" grpId="0"/>
      <p:bldP spid="10584" grpId="0"/>
      <p:bldP spid="10585" grpId="0"/>
      <p:bldP spid="10586" grpId="0"/>
      <p:bldP spid="10587" grpId="0"/>
      <p:bldP spid="10588" grpId="0"/>
      <p:bldP spid="10589" grpId="0"/>
      <p:bldP spid="10590" grpId="0"/>
      <p:bldP spid="10591" grpId="0"/>
      <p:bldP spid="105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3009"/>
          <p:cNvSpPr>
            <a:spLocks noTextEdit="1"/>
          </p:cNvSpPr>
          <p:nvPr/>
        </p:nvSpPr>
        <p:spPr>
          <a:xfrm>
            <a:off x="685800" y="63131"/>
            <a:ext cx="5715000" cy="3945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r>
              <a:rPr lang="en-US"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(</a:t>
            </a:r>
            <a:r>
              <a:rPr lang="en-US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Text Box 43010"/>
              <p:cNvSpPr txBox="1"/>
              <p:nvPr/>
            </p:nvSpPr>
            <p:spPr>
              <a:xfrm>
                <a:off x="381000" y="643901"/>
                <a:ext cx="3619389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35 + 3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với </a:t>
                </a:r>
                <a:r>
                  <a:rPr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7</a:t>
                </a:r>
              </a:p>
            </p:txBody>
          </p:sp>
        </mc:Choice>
        <mc:Fallback xmlns="">
          <p:sp>
            <p:nvSpPr>
              <p:cNvPr id="43011" name="Text Box 430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43901"/>
                <a:ext cx="361938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98" t="-10667" b="-3066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3" name="Text Box 43012"/>
              <p:cNvSpPr txBox="1"/>
              <p:nvPr/>
            </p:nvSpPr>
            <p:spPr>
              <a:xfrm>
                <a:off x="0" y="2757726"/>
                <a:ext cx="5668956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168 – </a:t>
                </a:r>
                <a:r>
                  <a:rPr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      với </a:t>
                </a:r>
                <a:r>
                  <a:rPr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9</a:t>
                </a:r>
              </a:p>
            </p:txBody>
          </p:sp>
        </mc:Choice>
        <mc:Fallback xmlns="">
          <p:sp>
            <p:nvSpPr>
              <p:cNvPr id="43013" name="Text Box 430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7726"/>
                <a:ext cx="566895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613" t="-10526" b="-2894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5" name="Text Box 43014"/>
              <p:cNvSpPr txBox="1"/>
              <p:nvPr/>
            </p:nvSpPr>
            <p:spPr>
              <a:xfrm>
                <a:off x="0" y="1200150"/>
                <a:ext cx="4851779" cy="120032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7 </a:t>
                </a:r>
                <a:r>
                  <a:rPr lang="en-US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+ 3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n= 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 + 3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 + 21 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</a:p>
            </p:txBody>
          </p:sp>
        </mc:Choice>
        <mc:Fallback xmlns="">
          <p:sp>
            <p:nvSpPr>
              <p:cNvPr id="43015" name="Text Box 430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0150"/>
                <a:ext cx="4851779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884" t="-4061" r="-2387" b="-1066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6" name="Text Box 43015"/>
              <p:cNvSpPr txBox="1"/>
              <p:nvPr/>
            </p:nvSpPr>
            <p:spPr>
              <a:xfrm>
                <a:off x="-358518" y="3447175"/>
                <a:ext cx="5311518" cy="120032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 </a:t>
                </a:r>
                <a:r>
                  <a:rPr lang="en-US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168–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5=</a:t>
                </a:r>
                <a:r>
                  <a:rPr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168 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9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168 – 45 </a:t>
                </a:r>
              </a:p>
              <a:p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123</a:t>
                </a:r>
              </a:p>
            </p:txBody>
          </p:sp>
        </mc:Choice>
        <mc:Fallback xmlns="">
          <p:sp>
            <p:nvSpPr>
              <p:cNvPr id="43016" name="Text Box 430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8518" y="3447175"/>
                <a:ext cx="5311518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4061" r="-2523" b="-1066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4034"/>
          <p:cNvSpPr txBox="1"/>
          <p:nvPr/>
        </p:nvSpPr>
        <p:spPr>
          <a:xfrm>
            <a:off x="5059907" y="685469"/>
            <a:ext cx="470419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237 + ( 66 +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    với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34</a:t>
            </a:r>
          </a:p>
        </p:txBody>
      </p:sp>
      <p:sp>
        <p:nvSpPr>
          <p:cNvPr id="8" name="Text Box 44036"/>
          <p:cNvSpPr txBox="1"/>
          <p:nvPr/>
        </p:nvSpPr>
        <p:spPr>
          <a:xfrm>
            <a:off x="4876800" y="1276350"/>
            <a:ext cx="4334296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34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237 + (66 + x)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=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237 + </a:t>
            </a:r>
            <a:r>
              <a:rPr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( 66 + 34 ) 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237 + 100 </a:t>
            </a:r>
          </a:p>
          <a:p>
            <a:r>
              <a:rPr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337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4035"/>
              <p:cNvSpPr txBox="1"/>
              <p:nvPr/>
            </p:nvSpPr>
            <p:spPr>
              <a:xfrm>
                <a:off x="5281399" y="2793995"/>
                <a:ext cx="4517448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37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( 18 : </a:t>
                </a:r>
                <a:r>
                  <a:rPr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    </a:t>
                </a:r>
                <a:r>
                  <a:rPr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</a:t>
                </a:r>
              </a:p>
            </p:txBody>
          </p:sp>
        </mc:Choice>
        <mc:Fallback xmlns="">
          <p:sp>
            <p:nvSpPr>
              <p:cNvPr id="9" name="Text Box 44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399" y="2793995"/>
                <a:ext cx="451744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024" t="-10526" b="-2894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4037"/>
              <p:cNvSpPr txBox="1"/>
              <p:nvPr/>
            </p:nvSpPr>
            <p:spPr>
              <a:xfrm>
                <a:off x="4851779" y="3483444"/>
                <a:ext cx="4359317" cy="156966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9 </a:t>
                </a:r>
                <a:r>
                  <a:rPr lang="en-US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37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(18 : y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( 18 :</a:t>
                </a:r>
                <a:r>
                  <a:rPr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</a:p>
              <a:p>
                <a:r>
                  <a:rPr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  </a:t>
                </a:r>
                <a:r>
                  <a:rPr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74</a:t>
                </a:r>
              </a:p>
            </p:txBody>
          </p:sp>
        </mc:Choice>
        <mc:Fallback xmlns="">
          <p:sp>
            <p:nvSpPr>
              <p:cNvPr id="10" name="Text Box 440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79" y="3483444"/>
                <a:ext cx="4359317" cy="1569660"/>
              </a:xfrm>
              <a:prstGeom prst="rect">
                <a:avLst/>
              </a:prstGeom>
              <a:blipFill rotWithShape="0">
                <a:blip r:embed="rId8"/>
                <a:stretch>
                  <a:fillRect t="-3101" b="-775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4851779" y="643901"/>
            <a:ext cx="0" cy="4499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29226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6" grpId="0" animBg="1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4817"/>
          <p:cNvSpPr>
            <a:spLocks noTextEdit="1"/>
          </p:cNvSpPr>
          <p:nvPr/>
        </p:nvSpPr>
        <p:spPr>
          <a:xfrm>
            <a:off x="428625" y="133350"/>
            <a:ext cx="56673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 eaLnBrk="0" hangingPunct="0"/>
            <a:r>
              <a:rPr lang="en-US" sz="2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Bài</a:t>
            </a:r>
            <a:r>
              <a:rPr lang="en-US" sz="2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3: </a:t>
            </a:r>
            <a:r>
              <a:rPr lang="en-US" sz="2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Viết</a:t>
            </a:r>
            <a:r>
              <a:rPr lang="en-US" sz="2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vào</a:t>
            </a:r>
            <a:r>
              <a:rPr lang="en-US" sz="2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ô </a:t>
            </a:r>
            <a:r>
              <a:rPr lang="en-US" sz="2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trống</a:t>
            </a:r>
            <a:r>
              <a:rPr lang="en-US" sz="2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( </a:t>
            </a:r>
            <a:r>
              <a:rPr lang="en-US" sz="2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theo</a:t>
            </a:r>
            <a:r>
              <a:rPr lang="en-US" sz="2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7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mẫu</a:t>
            </a:r>
            <a:r>
              <a:rPr lang="en-US" sz="27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7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):    ( </a:t>
            </a:r>
            <a:r>
              <a:rPr lang="en-US" sz="27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làm</a:t>
            </a:r>
            <a:r>
              <a:rPr lang="en-US" sz="27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7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miệng</a:t>
            </a:r>
            <a:r>
              <a:rPr lang="en-US" sz="27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sz="27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8195" name="Content Placeholder 8194"/>
          <p:cNvGraphicFramePr>
            <a:graphicFrameLocks noGrp="1"/>
          </p:cNvGraphicFramePr>
          <p:nvPr>
            <p:ph/>
          </p:nvPr>
        </p:nvGraphicFramePr>
        <p:xfrm>
          <a:off x="1485900" y="1085850"/>
          <a:ext cx="6172200" cy="359092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</a:tblGrid>
              <a:tr h="800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latin typeface="Arial" panose="020B0604020202020204" pitchFamily="34" charset="0"/>
                        </a:rPr>
                        <a:t>c</a:t>
                      </a: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latin typeface="Arial" panose="020B0604020202020204" pitchFamily="34" charset="0"/>
                        </a:rPr>
                        <a:t>Biểu thức</a:t>
                      </a: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latin typeface="Arial" panose="020B0604020202020204" pitchFamily="34" charset="0"/>
                        </a:rPr>
                        <a:t>Giá trị của biểu thức</a:t>
                      </a: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endParaRPr lang="en-US" sz="2400" b="1" baseline="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8 x c</a:t>
                      </a:r>
                      <a:endParaRPr lang="en-US" sz="2400" b="1" baseline="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40</a:t>
                      </a:r>
                      <a:endParaRPr lang="en-US" sz="2400" b="1" baseline="0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24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latin typeface="Arial" panose="020B0604020202020204" pitchFamily="34" charset="0"/>
                        </a:rPr>
                        <a:t>7</a:t>
                      </a: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latin typeface="Arial" panose="020B0604020202020204" pitchFamily="34" charset="0"/>
                        </a:rPr>
                        <a:t>7 + 3 x c</a:t>
                      </a: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latin typeface="Arial" panose="020B0604020202020204" pitchFamily="34" charset="0"/>
                        </a:rPr>
                        <a:t>6</a:t>
                      </a: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latin typeface="Arial" panose="020B0604020202020204" pitchFamily="34" charset="0"/>
                        </a:rPr>
                        <a:t>( 92 – c) + 81</a:t>
                      </a: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27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latin typeface="Arial" panose="020B0604020202020204" pitchFamily="34" charset="0"/>
                        </a:rPr>
                        <a:t>0</a:t>
                      </a: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x-none" sz="2400" b="1" baseline="0" dirty="0">
                          <a:latin typeface="Arial" panose="020B0604020202020204" pitchFamily="34" charset="0"/>
                        </a:rPr>
                        <a:t>66 x c + 32</a:t>
                      </a: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3600" b="0" i="0" u="none" kern="120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endParaRPr lang="en-US" sz="2400" b="1" baseline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70" name="Text Box 34869"/>
          <p:cNvSpPr txBox="1"/>
          <p:nvPr/>
        </p:nvSpPr>
        <p:spPr>
          <a:xfrm>
            <a:off x="6400800" y="2686050"/>
            <a:ext cx="7429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34871" name="Text Box 34870"/>
          <p:cNvSpPr txBox="1"/>
          <p:nvPr/>
        </p:nvSpPr>
        <p:spPr>
          <a:xfrm>
            <a:off x="6286500" y="3429000"/>
            <a:ext cx="8572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34872" name="Text Box 34871"/>
          <p:cNvSpPr txBox="1"/>
          <p:nvPr/>
        </p:nvSpPr>
        <p:spPr>
          <a:xfrm>
            <a:off x="6400800" y="4114800"/>
            <a:ext cx="7429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404189084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0" grpId="0"/>
      <p:bldP spid="34871" grpId="0"/>
      <p:bldP spid="348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9697"/>
          <p:cNvSpPr>
            <a:spLocks noGrp="1"/>
          </p:cNvSpPr>
          <p:nvPr>
            <p:ph type="title"/>
          </p:nvPr>
        </p:nvSpPr>
        <p:spPr bwMode="auto">
          <a:xfrm>
            <a:off x="297656" y="0"/>
            <a:ext cx="1347788" cy="530915"/>
          </a:xfrm>
          <a:ln>
            <a:miter lim="800000"/>
          </a:ln>
          <a:effectLst/>
          <a:sp3d prstMaterial="plastic"/>
        </p:spPr>
        <p:txBody>
          <a:bodyPr vert="horz" wrap="square" lIns="68580" tIns="34290" rIns="68580" bIns="34290" numCol="1" rtlCol="0" anchor="ctr" anchorCtr="0" compatLnSpc="1">
            <a:spAutoFit/>
          </a:bodyPr>
          <a:lstStyle/>
          <a:p>
            <a:pPr defTabSz="685800" fontAlgn="base">
              <a:spcAft>
                <a:spcPct val="0"/>
              </a:spcAft>
              <a:defRPr/>
            </a:pPr>
            <a:r>
              <a:rPr sz="2400" i="1" u="sng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sz="3000" i="1" u="sng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29698"/>
          <p:cNvGrpSpPr/>
          <p:nvPr/>
        </p:nvGrpSpPr>
        <p:grpSpPr>
          <a:xfrm>
            <a:off x="3505200" y="2228850"/>
            <a:ext cx="857250" cy="342900"/>
            <a:chOff x="576" y="1920"/>
            <a:chExt cx="912" cy="288"/>
          </a:xfrm>
        </p:grpSpPr>
        <p:sp>
          <p:nvSpPr>
            <p:cNvPr id="9230" name="Rectangle 29699"/>
            <p:cNvSpPr>
              <a:spLocks noTextEdit="1"/>
            </p:cNvSpPr>
            <p:nvPr/>
          </p:nvSpPr>
          <p:spPr>
            <a:xfrm>
              <a:off x="576" y="192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55000" lnSpcReduction="20000"/>
            </a:bodyPr>
            <a:lstStyle/>
            <a:p>
              <a:pPr algn="ctr"/>
              <a:r>
                <a:rPr lang="vi-VN" sz="2700" b="1" dirty="0" smtClean="0">
                  <a:solidFill>
                    <a:srgbClr val="990033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rPr>
                <a:t>Bài giải</a:t>
              </a:r>
              <a:endParaRPr lang="en-US" sz="2700" b="1" dirty="0">
                <a:solidFill>
                  <a:srgbClr val="9900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9231" name="Straight Connector 29700"/>
            <p:cNvSpPr/>
            <p:nvPr/>
          </p:nvSpPr>
          <p:spPr>
            <a:xfrm>
              <a:off x="576" y="2208"/>
              <a:ext cx="912" cy="0"/>
            </a:xfrm>
            <a:prstGeom prst="line">
              <a:avLst/>
            </a:prstGeom>
            <a:ln w="28575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9702" name="Text Box 29701"/>
          <p:cNvSpPr txBox="1"/>
          <p:nvPr/>
        </p:nvSpPr>
        <p:spPr>
          <a:xfrm>
            <a:off x="1828800" y="2971800"/>
            <a:ext cx="53721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= 3cm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sz="2100" b="1" dirty="0" smtClean="0">
                <a:latin typeface="Times New Roman" pitchFamily="18" charset="0"/>
                <a:cs typeface="Times New Roman" pitchFamily="18" charset="0"/>
              </a:rPr>
              <a:t> P =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vi-V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4 =</a:t>
            </a:r>
            <a:r>
              <a:rPr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x 4 = 12cm </a:t>
            </a:r>
          </a:p>
        </p:txBody>
      </p:sp>
      <p:sp>
        <p:nvSpPr>
          <p:cNvPr id="9221" name="Rectangle 29709"/>
          <p:cNvSpPr/>
          <p:nvPr/>
        </p:nvSpPr>
        <p:spPr>
          <a:xfrm>
            <a:off x="1371600" y="495493"/>
            <a:ext cx="4514850" cy="1708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sz="2100" b="1" dirty="0">
                <a:latin typeface="Times New Roman" pitchFamily="18" charset="0"/>
                <a:cs typeface="Times New Roman" pitchFamily="18" charset="0"/>
              </a:rPr>
              <a:t>Một hình vuông có độ dài là a.</a:t>
            </a:r>
            <a:br>
              <a:rPr sz="2100" b="1" dirty="0">
                <a:latin typeface="Times New Roman" pitchFamily="18" charset="0"/>
                <a:cs typeface="Times New Roman" pitchFamily="18" charset="0"/>
              </a:rPr>
            </a:br>
            <a:r>
              <a:rPr sz="2100" b="1" dirty="0">
                <a:latin typeface="Times New Roman" pitchFamily="18" charset="0"/>
                <a:cs typeface="Times New Roman" pitchFamily="18" charset="0"/>
              </a:rPr>
              <a:t>Gọi chu vi hình vuông là P.Ta có:</a:t>
            </a:r>
            <a:br>
              <a:rPr sz="2100" b="1" dirty="0">
                <a:latin typeface="Times New Roman" pitchFamily="18" charset="0"/>
                <a:cs typeface="Times New Roman" pitchFamily="18" charset="0"/>
              </a:rPr>
            </a:br>
            <a:r>
              <a:rPr sz="2100" b="1" dirty="0">
                <a:latin typeface="Times New Roman" pitchFamily="18" charset="0"/>
                <a:cs typeface="Times New Roman" pitchFamily="18" charset="0"/>
              </a:rPr>
              <a:t>           P = 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x 4 </a:t>
            </a:r>
            <a:br>
              <a:rPr sz="2100" b="1" dirty="0">
                <a:latin typeface="Times New Roman" pitchFamily="18" charset="0"/>
                <a:cs typeface="Times New Roman" pitchFamily="18" charset="0"/>
              </a:rPr>
            </a:br>
            <a:r>
              <a:rPr sz="2100" b="1" dirty="0">
                <a:latin typeface="Times New Roman" pitchFamily="18" charset="0"/>
                <a:cs typeface="Times New Roman" pitchFamily="18" charset="0"/>
              </a:rPr>
              <a:t>Hãy tính chu vi hình vuông với:</a:t>
            </a:r>
            <a:br>
              <a:rPr sz="2100" b="1" dirty="0">
                <a:latin typeface="Times New Roman" pitchFamily="18" charset="0"/>
                <a:cs typeface="Times New Roman" pitchFamily="18" charset="0"/>
              </a:rPr>
            </a:b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= 3cm;      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= 5dm;      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= 8m</a:t>
            </a:r>
          </a:p>
        </p:txBody>
      </p:sp>
      <p:sp>
        <p:nvSpPr>
          <p:cNvPr id="29717" name="Text Box 29716"/>
          <p:cNvSpPr txBox="1"/>
          <p:nvPr/>
        </p:nvSpPr>
        <p:spPr>
          <a:xfrm>
            <a:off x="1828800" y="3429000"/>
            <a:ext cx="53721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= 5dm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sz="2100" b="1" dirty="0" smtClean="0">
                <a:latin typeface="Times New Roman" pitchFamily="18" charset="0"/>
                <a:cs typeface="Times New Roman" pitchFamily="18" charset="0"/>
              </a:rPr>
              <a:t> P =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a x 4</a:t>
            </a:r>
            <a:r>
              <a:rPr lang="vi-V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x 4 = 20dm </a:t>
            </a:r>
          </a:p>
        </p:txBody>
      </p:sp>
      <p:sp>
        <p:nvSpPr>
          <p:cNvPr id="29718" name="Text Box 29717"/>
          <p:cNvSpPr txBox="1"/>
          <p:nvPr/>
        </p:nvSpPr>
        <p:spPr>
          <a:xfrm>
            <a:off x="2343150" y="2571750"/>
            <a:ext cx="337185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100" b="1" dirty="0">
                <a:latin typeface="Times New Roman" pitchFamily="18" charset="0"/>
                <a:cs typeface="Times New Roman" pitchFamily="18" charset="0"/>
              </a:rPr>
              <a:t>Chu vi hình vuông là:</a:t>
            </a:r>
          </a:p>
        </p:txBody>
      </p:sp>
      <p:sp>
        <p:nvSpPr>
          <p:cNvPr id="29719" name="Text Box 29718"/>
          <p:cNvSpPr txBox="1"/>
          <p:nvPr/>
        </p:nvSpPr>
        <p:spPr>
          <a:xfrm>
            <a:off x="1828800" y="3886200"/>
            <a:ext cx="53721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= 8m 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 P </a:t>
            </a:r>
            <a:r>
              <a:rPr sz="21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a x 4</a:t>
            </a:r>
            <a:r>
              <a:rPr lang="vi-V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x 4  = 32m </a:t>
            </a:r>
          </a:p>
        </p:txBody>
      </p:sp>
      <p:sp>
        <p:nvSpPr>
          <p:cNvPr id="29720" name="Rectangle 29719"/>
          <p:cNvSpPr/>
          <p:nvPr/>
        </p:nvSpPr>
        <p:spPr>
          <a:xfrm>
            <a:off x="6286500" y="400050"/>
            <a:ext cx="1485900" cy="1428750"/>
          </a:xfrm>
          <a:prstGeom prst="rect">
            <a:avLst/>
          </a:prstGeom>
          <a:noFill/>
          <a:ln w="381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altLang="zh-CN" sz="1350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29721" name="Text Box 29720"/>
          <p:cNvSpPr txBox="1"/>
          <p:nvPr/>
        </p:nvSpPr>
        <p:spPr>
          <a:xfrm>
            <a:off x="6000750" y="914400"/>
            <a:ext cx="4000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722" name="Text Box 29721"/>
          <p:cNvSpPr txBox="1"/>
          <p:nvPr/>
        </p:nvSpPr>
        <p:spPr>
          <a:xfrm>
            <a:off x="1371600" y="4286250"/>
            <a:ext cx="691515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1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sz="2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Muốn tìm chu vi hình vuông, </a:t>
            </a:r>
            <a:r>
              <a:rPr lang="en-US" sz="2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sz="2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làm thế nào?</a:t>
            </a:r>
          </a:p>
        </p:txBody>
      </p:sp>
      <p:sp>
        <p:nvSpPr>
          <p:cNvPr id="29723" name="Text Box 29722"/>
          <p:cNvSpPr txBox="1"/>
          <p:nvPr/>
        </p:nvSpPr>
        <p:spPr>
          <a:xfrm>
            <a:off x="2057400" y="4629150"/>
            <a:ext cx="4914900" cy="4154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100" b="1" dirty="0">
                <a:latin typeface="Times New Roman" pitchFamily="18" charset="0"/>
                <a:cs typeface="Times New Roman" pitchFamily="18" charset="0"/>
              </a:rPr>
              <a:t>Lấy số đo một cạnh (</a:t>
            </a:r>
            <a:r>
              <a:rPr sz="2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100" b="1" dirty="0">
                <a:latin typeface="Times New Roman" pitchFamily="18" charset="0"/>
                <a:cs typeface="Times New Roman" pitchFamily="18" charset="0"/>
              </a:rPr>
              <a:t>) nhân với 4.</a:t>
            </a:r>
          </a:p>
        </p:txBody>
      </p:sp>
      <p:sp>
        <p:nvSpPr>
          <p:cNvPr id="29724" name="Straight Connector 29723"/>
          <p:cNvSpPr/>
          <p:nvPr/>
        </p:nvSpPr>
        <p:spPr>
          <a:xfrm>
            <a:off x="6286500" y="400050"/>
            <a:ext cx="0" cy="14287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024523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17" grpId="0"/>
      <p:bldP spid="29718" grpId="0"/>
      <p:bldP spid="29719" grpId="0"/>
      <p:bldP spid="29721" grpId="0"/>
      <p:bldP spid="29722" grpId="0"/>
      <p:bldP spid="297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313"/>
          <p:cNvSpPr>
            <a:spLocks noTextEdit="1"/>
          </p:cNvSpPr>
          <p:nvPr/>
        </p:nvSpPr>
        <p:spPr>
          <a:xfrm>
            <a:off x="1616577" y="800146"/>
            <a:ext cx="5812848" cy="1488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27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5340000" scaled="1"/>
                  <a:tileRect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CỦNG CỐ</a:t>
            </a:r>
          </a:p>
        </p:txBody>
      </p:sp>
      <p:pic>
        <p:nvPicPr>
          <p:cNvPr id="11267" name="25_My_Heart_Will_Go_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4850" y="5314950"/>
            <a:ext cx="228600" cy="228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1280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ext Box 37895"/>
          <p:cNvSpPr txBox="1"/>
          <p:nvPr/>
        </p:nvSpPr>
        <p:spPr>
          <a:xfrm>
            <a:off x="3257550" y="1485900"/>
            <a:ext cx="3153883" cy="553998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sz="3000" b="1" dirty="0">
                <a:latin typeface="Arial" panose="020B0604020202020204" pitchFamily="34" charset="0"/>
              </a:rPr>
              <a:t>25 + (</a:t>
            </a:r>
            <a:r>
              <a:rPr sz="3000" b="1" dirty="0">
                <a:solidFill>
                  <a:srgbClr val="CC0000"/>
                </a:solidFill>
                <a:latin typeface="Arial" panose="020B0604020202020204" pitchFamily="34" charset="0"/>
              </a:rPr>
              <a:t>m</a:t>
            </a:r>
            <a:r>
              <a:rPr sz="3000" b="1" dirty="0">
                <a:latin typeface="Arial" panose="020B0604020202020204" pitchFamily="34" charset="0"/>
              </a:rPr>
              <a:t> x 7) = 25</a:t>
            </a:r>
          </a:p>
        </p:txBody>
      </p:sp>
      <p:sp>
        <p:nvSpPr>
          <p:cNvPr id="11267" name="Rectangle 37897"/>
          <p:cNvSpPr>
            <a:spLocks noTextEdit="1"/>
          </p:cNvSpPr>
          <p:nvPr/>
        </p:nvSpPr>
        <p:spPr>
          <a:xfrm>
            <a:off x="2343150" y="628650"/>
            <a:ext cx="4629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27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Nhanh mắt tìm ẩn số</a:t>
            </a:r>
          </a:p>
        </p:txBody>
      </p:sp>
      <p:sp>
        <p:nvSpPr>
          <p:cNvPr id="37909" name="Text Box 37908"/>
          <p:cNvSpPr txBox="1"/>
          <p:nvPr/>
        </p:nvSpPr>
        <p:spPr>
          <a:xfrm>
            <a:off x="3829050" y="2171700"/>
            <a:ext cx="1657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Times New Roman" pitchFamily="18" charset="0"/>
                <a:cs typeface="Times New Roman" pitchFamily="18" charset="0"/>
              </a:rPr>
              <a:t>a.  m = 5</a:t>
            </a:r>
          </a:p>
        </p:txBody>
      </p:sp>
      <p:sp>
        <p:nvSpPr>
          <p:cNvPr id="37910" name="Text Box 37909"/>
          <p:cNvSpPr txBox="1"/>
          <p:nvPr/>
        </p:nvSpPr>
        <p:spPr>
          <a:xfrm>
            <a:off x="3829050" y="2686050"/>
            <a:ext cx="1657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Times New Roman" pitchFamily="18" charset="0"/>
                <a:cs typeface="Times New Roman" pitchFamily="18" charset="0"/>
              </a:rPr>
              <a:t>b.  m = 1</a:t>
            </a:r>
          </a:p>
        </p:txBody>
      </p:sp>
      <p:sp>
        <p:nvSpPr>
          <p:cNvPr id="37911" name="Text Box 37910"/>
          <p:cNvSpPr txBox="1"/>
          <p:nvPr/>
        </p:nvSpPr>
        <p:spPr>
          <a:xfrm>
            <a:off x="3829050" y="3200400"/>
            <a:ext cx="1657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Times New Roman" pitchFamily="18" charset="0"/>
                <a:cs typeface="Times New Roman" pitchFamily="18" charset="0"/>
              </a:rPr>
              <a:t>c.  m = 0</a:t>
            </a:r>
          </a:p>
        </p:txBody>
      </p:sp>
    </p:spTree>
    <p:extLst>
      <p:ext uri="{BB962C8B-B14F-4D97-AF65-F5344CB8AC3E}">
        <p14:creationId xmlns:p14="http://schemas.microsoft.com/office/powerpoint/2010/main" val="361493159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4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bldLvl="0" animBg="1"/>
      <p:bldP spid="37909" grpId="0"/>
      <p:bldP spid="37910" grpId="0"/>
      <p:bldP spid="37911" grpId="0"/>
      <p:bldP spid="37911" grpId="1"/>
      <p:bldP spid="3791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6386"/>
          <p:cNvSpPr txBox="1"/>
          <p:nvPr/>
        </p:nvSpPr>
        <p:spPr>
          <a:xfrm>
            <a:off x="426166" y="1771651"/>
            <a:ext cx="8229600" cy="13075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 ôn lại bài hôm nay.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 số có 6 chữ số trang 8.</a:t>
            </a:r>
          </a:p>
        </p:txBody>
      </p:sp>
      <p:sp>
        <p:nvSpPr>
          <p:cNvPr id="4" name="Rectangle 3"/>
          <p:cNvSpPr>
            <a:spLocks noChangeArrowheads="1" noChangeShapeType="1" noTextEdit="1"/>
          </p:cNvSpPr>
          <p:nvPr/>
        </p:nvSpPr>
        <p:spPr bwMode="auto">
          <a:xfrm rot="21350873">
            <a:off x="3455116" y="649071"/>
            <a:ext cx="2171700" cy="8001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baseline="30000" dirty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34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DẶN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34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DÒ</a:t>
            </a:r>
            <a:endParaRPr lang="en-US" sz="2700" b="1" kern="10" baseline="30000" dirty="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000082"/>
                  </a:gs>
                  <a:gs pos="15000">
                    <a:srgbClr val="66008F"/>
                  </a:gs>
                  <a:gs pos="32499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1">
                    <a:srgbClr val="FF0000"/>
                  </a:gs>
                  <a:gs pos="67501">
                    <a:srgbClr val="BA0066"/>
                  </a:gs>
                  <a:gs pos="85000">
                    <a:srgbClr val="66008F"/>
                  </a:gs>
                  <a:gs pos="100000">
                    <a:srgbClr val="000082"/>
                  </a:gs>
                </a:gsLst>
                <a:lin ang="5340000" scaled="1"/>
              </a:gra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9567564"/>
      </p:ext>
    </p:extLst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0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by Panda\zuize_post_61b57e73ce10529cb023fc5bcfca651a (3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46" y="361950"/>
            <a:ext cx="674686" cy="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46" y="514350"/>
            <a:ext cx="536664" cy="6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6" y="400144"/>
            <a:ext cx="661009" cy="8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46" y="147093"/>
            <a:ext cx="779463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71" y="407987"/>
            <a:ext cx="828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46" y="269330"/>
            <a:ext cx="66516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46" y="415380"/>
            <a:ext cx="6826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46" y="438150"/>
            <a:ext cx="563259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864446"/>
            <a:ext cx="1458011" cy="10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2" y="1910706"/>
            <a:ext cx="1280250" cy="9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3420"/>
            <a:ext cx="1815269" cy="10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3210"/>
            <a:ext cx="1652321" cy="9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185221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24461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185221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47321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20038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34" y="136231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hlinkClick r:id="rId28" action="ppaction://hlinksldjump"/>
          </p:cNvPr>
          <p:cNvSpPr/>
          <p:nvPr/>
        </p:nvSpPr>
        <p:spPr>
          <a:xfrm>
            <a:off x="2185221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Kết quả hình ảnh cho FIREWORK GIF">
            <a:hlinkClick r:id="rId28" action="ppaction://hlinksldjump"/>
          </p:cNvPr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57" y="1450982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28" action="ppaction://hlinksldjump"/>
          </p:cNvPr>
          <p:cNvSpPr/>
          <p:nvPr/>
        </p:nvSpPr>
        <p:spPr>
          <a:xfrm>
            <a:off x="186132" y="0"/>
            <a:ext cx="728268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34" y="2834836"/>
            <a:ext cx="4147331" cy="22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5671" y="3486150"/>
            <a:ext cx="3421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56346 + 2854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8291" y="753130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59200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83995"/>
            <a:ext cx="4191000" cy="22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1" y="3303976"/>
            <a:ext cx="5317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/>
              <a:t>43000 - 21308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8291" y="829330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21692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14" y="3028950"/>
            <a:ext cx="3929586" cy="21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62" y="-590342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242" y="3427206"/>
            <a:ext cx="34211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13065 x 4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1497" y="781415"/>
            <a:ext cx="1180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cs typeface="Arial" panose="020B0604020202020204" pitchFamily="34" charset="0"/>
              </a:rPr>
              <a:t>52 260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90" y="2801853"/>
            <a:ext cx="4350910" cy="23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6121" y="3446443"/>
            <a:ext cx="3445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Kết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quả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của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phép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tính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800" b="1" dirty="0"/>
              <a:t>65040 : 5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8291" y="905530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13008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12" y="3086118"/>
            <a:ext cx="3894887" cy="21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0347" y="550843"/>
            <a:ext cx="3262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a = 9 </a:t>
            </a:r>
            <a:r>
              <a:rPr lang="en-US" sz="2800" dirty="0" err="1">
                <a:cs typeface="Arial" panose="020B0604020202020204" pitchFamily="34" charset="0"/>
              </a:rPr>
              <a:t>thì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smtClean="0">
                <a:cs typeface="Arial" panose="020B0604020202020204" pitchFamily="34" charset="0"/>
              </a:rPr>
              <a:t>189 </a:t>
            </a:r>
            <a:r>
              <a:rPr lang="en-US" sz="2800" dirty="0">
                <a:cs typeface="Arial" panose="020B0604020202020204" pitchFamily="34" charset="0"/>
              </a:rPr>
              <a:t>+ a </a:t>
            </a:r>
          </a:p>
          <a:p>
            <a:pPr algn="ctr"/>
            <a:r>
              <a:rPr lang="en-US" sz="2800" dirty="0">
                <a:cs typeface="Arial" panose="020B0604020202020204" pitchFamily="34" charset="0"/>
              </a:rPr>
              <a:t>= 189 + 9 = 198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2194" y="3559718"/>
            <a:ext cx="341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 +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9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98169"/>
            <a:ext cx="4114800" cy="22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4103" y="3391189"/>
            <a:ext cx="3389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 </a:t>
            </a:r>
          </a:p>
          <a:p>
            <a:pPr algn="ctr"/>
            <a:r>
              <a:rPr lang="en-US" sz="2800" dirty="0"/>
              <a:t>189 + a </a:t>
            </a:r>
            <a:r>
              <a:rPr lang="en-US" sz="2800" dirty="0" err="1"/>
              <a:t>với</a:t>
            </a:r>
            <a:r>
              <a:rPr lang="en-US" sz="2800" dirty="0"/>
              <a:t> a = 15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8974" y="550843"/>
            <a:ext cx="3445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a = 15 </a:t>
            </a:r>
            <a:r>
              <a:rPr lang="en-US" sz="2800" dirty="0" err="1">
                <a:cs typeface="Arial" panose="020B0604020202020204" pitchFamily="34" charset="0"/>
              </a:rPr>
              <a:t>thì</a:t>
            </a:r>
            <a:r>
              <a:rPr lang="en-US" sz="2800" dirty="0">
                <a:cs typeface="Arial" panose="020B0604020202020204" pitchFamily="34" charset="0"/>
              </a:rPr>
              <a:t> 189 + a </a:t>
            </a:r>
          </a:p>
          <a:p>
            <a:pPr algn="ctr"/>
            <a:r>
              <a:rPr lang="en-US" sz="2800" dirty="0">
                <a:cs typeface="Arial" panose="020B0604020202020204" pitchFamily="34" charset="0"/>
              </a:rPr>
              <a:t>= 189 + 15 = 204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98" y="2800350"/>
            <a:ext cx="3935002" cy="21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8345" y="3257550"/>
            <a:ext cx="34884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 </a:t>
            </a:r>
          </a:p>
          <a:p>
            <a:pPr algn="ctr"/>
            <a:r>
              <a:rPr lang="en-US" sz="2800" dirty="0"/>
              <a:t>189 + a </a:t>
            </a:r>
            <a:r>
              <a:rPr lang="en-US" sz="2800" dirty="0" err="1"/>
              <a:t>với</a:t>
            </a:r>
            <a:r>
              <a:rPr lang="en-US" sz="2800" dirty="0"/>
              <a:t> a = 7</a:t>
            </a:r>
            <a:endParaRPr lang="en-US" sz="28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768" y="703243"/>
            <a:ext cx="3262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cs typeface="Arial" panose="020B0604020202020204" pitchFamily="34" charset="0"/>
              </a:rPr>
              <a:t>Nếu</a:t>
            </a:r>
            <a:r>
              <a:rPr lang="en-US" sz="2800" dirty="0">
                <a:cs typeface="Arial" panose="020B0604020202020204" pitchFamily="34" charset="0"/>
              </a:rPr>
              <a:t> a = 7 </a:t>
            </a:r>
            <a:r>
              <a:rPr lang="en-US" sz="2800" dirty="0" err="1">
                <a:cs typeface="Arial" panose="020B0604020202020204" pitchFamily="34" charset="0"/>
              </a:rPr>
              <a:t>thì</a:t>
            </a:r>
            <a:r>
              <a:rPr lang="en-US" sz="2800" dirty="0">
                <a:cs typeface="Arial" panose="020B0604020202020204" pitchFamily="34" charset="0"/>
              </a:rPr>
              <a:t> 189 + a </a:t>
            </a:r>
          </a:p>
          <a:p>
            <a:pPr algn="ctr"/>
            <a:r>
              <a:rPr lang="en-US" sz="2800" dirty="0">
                <a:cs typeface="Arial" panose="020B0604020202020204" pitchFamily="34" charset="0"/>
              </a:rPr>
              <a:t>= 189 + 7 = 196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647</Words>
  <Application>Microsoft Office PowerPoint</Application>
  <PresentationFormat>On-screen Show (16:9)</PresentationFormat>
  <Paragraphs>128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宋体</vt:lpstr>
      <vt:lpstr>Arial</vt:lpstr>
      <vt:lpstr>Calibri</vt:lpstr>
      <vt:lpstr>Cambria Math</vt:lpstr>
      <vt:lpstr>HP001 4 hàng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4: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cuong cuong</cp:lastModifiedBy>
  <cp:revision>57</cp:revision>
  <dcterms:created xsi:type="dcterms:W3CDTF">2018-01-02T14:41:22Z</dcterms:created>
  <dcterms:modified xsi:type="dcterms:W3CDTF">2022-08-31T14:24:52Z</dcterms:modified>
</cp:coreProperties>
</file>