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17"/>
  </p:notesMasterIdLst>
  <p:sldIdLst>
    <p:sldId id="316" r:id="rId3"/>
    <p:sldId id="286" r:id="rId4"/>
    <p:sldId id="288" r:id="rId5"/>
    <p:sldId id="290" r:id="rId6"/>
    <p:sldId id="291" r:id="rId7"/>
    <p:sldId id="292" r:id="rId8"/>
    <p:sldId id="293" r:id="rId9"/>
    <p:sldId id="257" r:id="rId10"/>
    <p:sldId id="315" r:id="rId11"/>
    <p:sldId id="295" r:id="rId12"/>
    <p:sldId id="256" r:id="rId13"/>
    <p:sldId id="281" r:id="rId14"/>
    <p:sldId id="275" r:id="rId15"/>
    <p:sldId id="29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5 hàng" panose="020B0603050302020204" pitchFamily="34" charset="0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64" y="4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7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04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8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36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0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9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0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86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4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3" y="3715796"/>
            <a:ext cx="2693319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openxmlformats.org/officeDocument/2006/relationships/image" Target="../media/image24.gif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11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11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gif"/><Relationship Id="rId11" Type="http://schemas.openxmlformats.org/officeDocument/2006/relationships/image" Target="../media/image21.gif"/><Relationship Id="rId5" Type="http://schemas.openxmlformats.org/officeDocument/2006/relationships/image" Target="../media/image19.gif"/><Relationship Id="rId15" Type="http://schemas.microsoft.com/office/2007/relationships/hdphoto" Target="../media/hdphoto1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505" y="-1382883"/>
            <a:ext cx="3386495" cy="4020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76" y="4956052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7437"/>
            <a:ext cx="5888542" cy="33494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336" y="185347"/>
            <a:ext cx="887992" cy="7840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69" y="468204"/>
            <a:ext cx="1615923" cy="12775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8633" y="1947101"/>
            <a:ext cx="2176288" cy="4286450"/>
          </a:xfrm>
          <a:prstGeom prst="rect">
            <a:avLst/>
          </a:prstGeom>
        </p:spPr>
      </p:pic>
      <p:sp>
        <p:nvSpPr>
          <p:cNvPr id="57" name="矩形: 圆角 56"/>
          <p:cNvSpPr/>
          <p:nvPr/>
        </p:nvSpPr>
        <p:spPr>
          <a:xfrm>
            <a:off x="6333433" y="5883693"/>
            <a:ext cx="2235200" cy="300936"/>
          </a:xfrm>
          <a:prstGeom prst="roundRect">
            <a:avLst>
              <a:gd name="adj" fmla="val 50000"/>
            </a:avLst>
          </a:prstGeom>
          <a:solidFill>
            <a:srgbClr val="A2E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2E3CD"/>
              </a:solidFill>
              <a:cs typeface="+mn-ea"/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985" y="2439211"/>
            <a:ext cx="499868" cy="558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82745-3801-4E55-A35B-7E951836B9BC}"/>
              </a:ext>
            </a:extLst>
          </p:cNvPr>
          <p:cNvSpPr txBox="1"/>
          <p:nvPr/>
        </p:nvSpPr>
        <p:spPr>
          <a:xfrm>
            <a:off x="389155" y="1807818"/>
            <a:ext cx="8925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56E251-F72F-4453-8A4E-11BA96F33A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"/>
            <a:ext cx="1513668" cy="1513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81481E-6 L -4.375E-6 -0.07223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28850" y="0"/>
            <a:ext cx="7734300" cy="7048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Giá trị của biểu thức có chứa một chữ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250" y="971550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Nếu a = 1 thì 3 + a = ... + ... =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48250" y="95250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15000" y="95250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1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86525" y="95250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3025" y="1564987"/>
            <a:ext cx="6962775" cy="584775"/>
            <a:chOff x="1343025" y="1564987"/>
            <a:chExt cx="6962775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2228850" y="1564987"/>
              <a:ext cx="6076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i="1" dirty="0">
                  <a:latin typeface="Times New Roman" pitchFamily="18" charset="0"/>
                  <a:cs typeface="Times New Roman" pitchFamily="18" charset="0"/>
                </a:rPr>
                <a:t>4 là một giá trị của biểu thức 3 + a</a:t>
              </a:r>
              <a:endParaRPr lang="en-US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1343025" y="1752600"/>
              <a:ext cx="590550" cy="24765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43025" y="2605237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Nếu a = 2 thì 3 + a = ... + ... =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95875" y="2621399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38825" y="2621399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00825" y="2637562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43025" y="3209062"/>
            <a:ext cx="6962775" cy="584775"/>
            <a:chOff x="1343025" y="1564987"/>
            <a:chExt cx="6962775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2228850" y="1564987"/>
              <a:ext cx="6076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i="1" dirty="0">
                  <a:latin typeface="Times New Roman" pitchFamily="18" charset="0"/>
                  <a:cs typeface="Times New Roman" pitchFamily="18" charset="0"/>
                </a:rPr>
                <a:t>5 là một giá trị của biểu thức 3 + a</a:t>
              </a:r>
              <a:endParaRPr lang="en-US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1343025" y="1752600"/>
              <a:ext cx="590550" cy="24765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38250" y="4383524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Nếu a = 3 thì 3 + a = ... + ... =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38250" y="5047387"/>
            <a:ext cx="6962775" cy="584775"/>
            <a:chOff x="1343025" y="1564987"/>
            <a:chExt cx="6962775" cy="584775"/>
          </a:xfrm>
        </p:grpSpPr>
        <p:sp>
          <p:nvSpPr>
            <p:cNvPr id="21" name="TextBox 20"/>
            <p:cNvSpPr txBox="1"/>
            <p:nvPr/>
          </p:nvSpPr>
          <p:spPr>
            <a:xfrm>
              <a:off x="2228850" y="1564987"/>
              <a:ext cx="6076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i="1" dirty="0">
                  <a:latin typeface="Times New Roman" pitchFamily="18" charset="0"/>
                  <a:cs typeface="Times New Roman" pitchFamily="18" charset="0"/>
                </a:rPr>
                <a:t>6 là một giá trị của biểu thức 3 + a</a:t>
              </a:r>
              <a:endParaRPr lang="en-US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1343025" y="1752600"/>
              <a:ext cx="590550" cy="24765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5048250" y="4383524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715000" y="4383524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05575" y="4383524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0116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9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9" y="685801"/>
            <a:ext cx="718619" cy="774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3099" y="813724"/>
            <a:ext cx="232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3200" b="1" dirty="0">
                <a:ln w="25400">
                  <a:noFill/>
                </a:ln>
                <a:solidFill>
                  <a:srgbClr val="FE622A"/>
                </a:solidFill>
                <a:latin typeface="+mj-lt"/>
                <a:ea typeface="字魂27号-布丁体" panose="00000500000000000000" pitchFamily="2" charset="-122"/>
              </a:rPr>
              <a:t>Nhận xét </a:t>
            </a:r>
            <a:endParaRPr lang="zh-CN" altLang="en-US" sz="3200" b="1" dirty="0">
              <a:ln w="25400">
                <a:noFill/>
              </a:ln>
              <a:solidFill>
                <a:srgbClr val="FE622A"/>
              </a:solidFill>
              <a:latin typeface="+mj-lt"/>
              <a:ea typeface="字魂27号-布丁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51" y="1106111"/>
            <a:ext cx="6044005" cy="36807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339093">
            <a:off x="5111290" y="1600828"/>
            <a:ext cx="5174747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i="1" dirty="0">
                <a:solidFill>
                  <a:srgbClr val="00B050"/>
                </a:solidFill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Mỗi lần thay chữ a bằng số ta tính được một giá trị của biểu thức 3 + a</a:t>
            </a:r>
            <a:endParaRPr lang="zh-CN" altLang="en-US" sz="3200" b="1" i="1" dirty="0">
              <a:solidFill>
                <a:srgbClr val="00B050"/>
              </a:solidFill>
              <a:latin typeface="Times New Roman" pitchFamily="18" charset="0"/>
              <a:ea typeface="包图简圆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787028" y="2624264"/>
            <a:ext cx="3244200" cy="38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9" y="2180467"/>
            <a:ext cx="6536103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6" y="3759990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4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5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3571110" y="1718802"/>
            <a:ext cx="5049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Thực hành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742950"/>
            <a:ext cx="990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        Tính giá trị của biểu thức (theo mẫu):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vi-VN" sz="3200" dirty="0">
                <a:latin typeface="+mj-lt"/>
              </a:rPr>
              <a:t>6 – b với b = 4</a:t>
            </a:r>
          </a:p>
          <a:p>
            <a:pPr>
              <a:lnSpc>
                <a:spcPct val="150000"/>
              </a:lnSpc>
            </a:pP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Mẫu: Nếu b = 4 thì 6 – b = ... - ... = ...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b) 115 – c với c = 7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Nếu c = 7 thì 115 – c = 115 – 7 = 108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c) a + 80 với a = 15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Nếu a = 15 thì a + 80 = 15 + 80 = 95</a:t>
            </a:r>
            <a:endParaRPr lang="vi-VN" sz="3200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15050" y="233235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15125" y="231030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05700" y="2321100"/>
            <a:ext cx="400050" cy="552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62100" y="699075"/>
            <a:ext cx="838200" cy="800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1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9105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2550" y="514350"/>
            <a:ext cx="605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Viết vào ô trống (theo mẫu): </a:t>
            </a:r>
            <a:endParaRPr lang="en-US" sz="3200" b="1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350" y="299025"/>
            <a:ext cx="838200" cy="800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50" y="1308672"/>
            <a:ext cx="55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a)</a:t>
            </a:r>
            <a:endParaRPr lang="en-US" sz="3200" dirty="0"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091367"/>
              </p:ext>
            </p:extLst>
          </p:nvPr>
        </p:nvGraphicFramePr>
        <p:xfrm>
          <a:off x="1352550" y="1289622"/>
          <a:ext cx="9715500" cy="1453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x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100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 dirty="0">
                          <a:latin typeface="+mj-lt"/>
                        </a:rPr>
                        <a:t>125 + x</a:t>
                      </a: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20899"/>
              </p:ext>
            </p:extLst>
          </p:nvPr>
        </p:nvGraphicFramePr>
        <p:xfrm>
          <a:off x="1352550" y="3244766"/>
          <a:ext cx="9715500" cy="1453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latin typeface="+mj-lt"/>
                        </a:rPr>
                        <a:t>200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960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200" dirty="0">
                          <a:latin typeface="+mj-lt"/>
                        </a:rPr>
                        <a:t>1350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 dirty="0">
                          <a:latin typeface="+mj-lt"/>
                        </a:rPr>
                        <a:t>y - 20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3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6250" y="3136612"/>
            <a:ext cx="55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b)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3674" y="2155802"/>
            <a:ext cx="280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125 + 8  = 133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4474" y="2155801"/>
            <a:ext cx="280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125 + 30 = 155</a:t>
            </a:r>
            <a:endParaRPr lang="en-US" sz="3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350" y="2155800"/>
            <a:ext cx="305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125 + 100 = 225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6998" y="4031065"/>
            <a:ext cx="280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200 – 20 = 180</a:t>
            </a:r>
            <a:endParaRPr lang="en-US" sz="32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4474" y="4031065"/>
            <a:ext cx="280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960 – 20 = 940</a:t>
            </a:r>
            <a:endParaRPr lang="en-US" sz="32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100" y="4006257"/>
            <a:ext cx="324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1350 – 20 = 1330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410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1508" y="2044005"/>
            <a:ext cx="7990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KHỞI ĐỘNG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12442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7" y="0"/>
            <a:ext cx="3611669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9914" y="1843385"/>
            <a:ext cx="46301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947" y="2311963"/>
            <a:ext cx="2719941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46" y="3201544"/>
            <a:ext cx="1981164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66" y="5417844"/>
            <a:ext cx="1134535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1" y="541784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4" y="5417844"/>
            <a:ext cx="1134535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5" y="5417844"/>
            <a:ext cx="1134535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26941" y="3543300"/>
            <a:ext cx="2343150" cy="225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7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33" y="4555482"/>
            <a:ext cx="1666665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8" y="44895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4334" y="3981875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68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1"/>
            <a:ext cx="1414579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71289" y="1411499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4489550"/>
            <a:ext cx="1666665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61" y="4555485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551" y="5377649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66" y="541784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5" y="4489553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06" y="5311717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1" y="5417844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49" y="4527653"/>
            <a:ext cx="1923407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1" y="4527650"/>
            <a:ext cx="1666665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161139" y="5349817"/>
            <a:ext cx="823031" cy="8167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4" y="5417844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4" y="4343308"/>
            <a:ext cx="1470025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5" y="541784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2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 + 2000 – 4000 =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271289" y="1905643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71289" y="2399787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71289" y="2893932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401050" y="3543300"/>
            <a:ext cx="2343150" cy="225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33" y="4555482"/>
            <a:ext cx="1666665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8" y="4489550"/>
            <a:ext cx="1666665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1" y="45276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68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1"/>
            <a:ext cx="1414579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4489550"/>
            <a:ext cx="1666665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61" y="4555485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551" y="5377649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66" y="541784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5" y="4489553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06" y="5311717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1" y="5417844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071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4" y="5417844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5" y="541784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2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– 4000 x 2 =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13" y="5377648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289" y="1411499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289" y="1905643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289" y="2399787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289" y="2893932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01050" y="3543300"/>
            <a:ext cx="2343150" cy="225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1" y="4527650"/>
            <a:ext cx="1666665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4489550"/>
            <a:ext cx="1666665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91" y="4392304"/>
            <a:ext cx="2107708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33" y="4555482"/>
            <a:ext cx="1666665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8" y="4489550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4179" y="3952202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68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1"/>
            <a:ext cx="1414579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61" y="4555485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551" y="5377649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66" y="541784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09" y="4338726"/>
            <a:ext cx="1430861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1" y="5417844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4" y="5417844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5" y="541784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2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49 000 : 7 =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13" y="5377648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081" y="5298271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289" y="1411499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289" y="1905643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71289" y="2399787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289" y="2893932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01050" y="3543300"/>
            <a:ext cx="2343150" cy="225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8" y="4489550"/>
            <a:ext cx="1666665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1" y="4527650"/>
            <a:ext cx="1666665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4489550"/>
            <a:ext cx="1666665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41" y="4428248"/>
            <a:ext cx="2107711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91" y="4392304"/>
            <a:ext cx="2107709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385097"/>
            <a:ext cx="2108660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33" y="4555482"/>
            <a:ext cx="1666665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5" y="2841837"/>
            <a:ext cx="1595860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020962" y="394556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330406"/>
            <a:ext cx="221467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368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11"/>
            <a:ext cx="1414579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92" y="4332087"/>
            <a:ext cx="1430861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7966" y="5417844"/>
            <a:ext cx="1134535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21" y="5417844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554" y="5417844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05" y="541784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2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21 000 x 3 =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7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13" y="5377648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081" y="5298271"/>
            <a:ext cx="823031" cy="816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97921" y="5338300"/>
            <a:ext cx="823031" cy="8167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71289" y="1411499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1289" y="1905643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6300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71289" y="2399787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71289" y="2893932"/>
            <a:ext cx="6995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63000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01050" y="3543300"/>
            <a:ext cx="2343150" cy="225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381095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678425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/>
        </p:blipFill>
        <p:spPr>
          <a:xfrm>
            <a:off x="8339928" y="881456"/>
            <a:ext cx="1049867" cy="9026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2" y="2180467"/>
            <a:ext cx="6536103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" y="2768340"/>
            <a:ext cx="4353355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9" y="4101002"/>
            <a:ext cx="2208059" cy="2576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050" y="1332767"/>
            <a:ext cx="10534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HP001 5 hàng"/>
                <a:cs typeface="Times New Roman" pitchFamily="18" charset="0"/>
              </a:rPr>
              <a:t>Thứ</a:t>
            </a:r>
            <a:r>
              <a:rPr lang="en-US" sz="4400" b="1" dirty="0">
                <a:latin typeface="HP001 5 hàng"/>
                <a:cs typeface="Times New Roman" pitchFamily="18" charset="0"/>
              </a:rPr>
              <a:t> </a:t>
            </a:r>
            <a:r>
              <a:rPr lang="en-US" sz="4400" b="1" dirty="0" err="1">
                <a:latin typeface="HP001 5 hàng"/>
                <a:cs typeface="Times New Roman" pitchFamily="18" charset="0"/>
              </a:rPr>
              <a:t>năm</a:t>
            </a:r>
            <a:r>
              <a:rPr lang="en-US" sz="4400" b="1" dirty="0">
                <a:latin typeface="HP001 5 hàng"/>
                <a:cs typeface="Times New Roman" pitchFamily="18" charset="0"/>
              </a:rPr>
              <a:t> </a:t>
            </a:r>
            <a:r>
              <a:rPr lang="en-US" sz="4400" b="1" dirty="0" err="1">
                <a:latin typeface="HP001 5 hàng"/>
                <a:cs typeface="Times New Roman" pitchFamily="18" charset="0"/>
              </a:rPr>
              <a:t>ngày</a:t>
            </a:r>
            <a:r>
              <a:rPr lang="en-US" sz="4400" b="1" dirty="0">
                <a:latin typeface="HP001 5 hàng"/>
                <a:cs typeface="Times New Roman" pitchFamily="18" charset="0"/>
              </a:rPr>
              <a:t> 8 </a:t>
            </a:r>
            <a:r>
              <a:rPr lang="en-US" sz="4400" b="1" dirty="0" err="1">
                <a:latin typeface="HP001 5 hàng"/>
                <a:cs typeface="Times New Roman" pitchFamily="18" charset="0"/>
              </a:rPr>
              <a:t>tháng</a:t>
            </a:r>
            <a:r>
              <a:rPr lang="en-US" sz="4400" b="1" dirty="0">
                <a:latin typeface="HP001 5 hàng"/>
                <a:cs typeface="Times New Roman" pitchFamily="18" charset="0"/>
              </a:rPr>
              <a:t> 9 </a:t>
            </a:r>
            <a:r>
              <a:rPr lang="en-US" sz="4400" b="1" dirty="0" err="1">
                <a:latin typeface="HP001 5 hàng"/>
                <a:cs typeface="Times New Roman" pitchFamily="18" charset="0"/>
              </a:rPr>
              <a:t>năm</a:t>
            </a:r>
            <a:r>
              <a:rPr lang="en-US" sz="4400" b="1" dirty="0">
                <a:latin typeface="HP001 5 hàng"/>
                <a:cs typeface="Times New Roman" pitchFamily="18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vi-VN" sz="4400" b="1" u="sng" dirty="0">
                <a:solidFill>
                  <a:srgbClr val="FF0000"/>
                </a:solidFill>
                <a:latin typeface="HP001 5 hàng"/>
                <a:cs typeface="Times New Roman" pitchFamily="18" charset="0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HP001 5 hàng"/>
                <a:cs typeface="Times New Roman" pitchFamily="18" charset="0"/>
              </a:rPr>
              <a:t>Biểu thức có chứa một chữ</a:t>
            </a:r>
            <a:r>
              <a:rPr lang="en-US" sz="4400" b="1" dirty="0">
                <a:solidFill>
                  <a:srgbClr val="FF0000"/>
                </a:solidFill>
                <a:latin typeface="HP001 5 hàng"/>
                <a:cs typeface="Times New Roman" pitchFamily="18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4881489" y="620151"/>
            <a:ext cx="2199248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284850" y="1267266"/>
            <a:ext cx="723900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có 3 quyển vở, mẹ cho Lan thêm  … quyển vở. Lan có tất cả … quyển vở.</a:t>
            </a:r>
          </a:p>
        </p:txBody>
      </p:sp>
      <p:graphicFrame>
        <p:nvGraphicFramePr>
          <p:cNvPr id="4162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243404"/>
              </p:ext>
            </p:extLst>
          </p:nvPr>
        </p:nvGraphicFramePr>
        <p:xfrm>
          <a:off x="1981200" y="2597151"/>
          <a:ext cx="4572000" cy="3142933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12684871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45474457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759194365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Thêm</a:t>
                      </a:r>
                      <a:endParaRPr kumimoji="0" lang="en-US" altLang="en-US" sz="1900" b="0" i="0" u="none" strike="noStrike" cap="none" normalizeH="0" baseline="0">
                        <a:ln>
                          <a:noFill/>
                        </a:ln>
                        <a:solidFill>
                          <a:srgbClr val="FF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tất cả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43734"/>
                  </a:ext>
                </a:extLst>
              </a:tr>
              <a:tr h="550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216505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420450"/>
                  </a:ext>
                </a:extLst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37865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976518"/>
                  </a:ext>
                </a:extLst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861512"/>
                  </a:ext>
                </a:extLst>
              </a:tr>
            </a:tbl>
          </a:graphicData>
        </a:graphic>
      </p:graphicFrame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6764338" y="1967133"/>
            <a:ext cx="3124200" cy="3429000"/>
            <a:chOff x="3408" y="1248"/>
            <a:chExt cx="1968" cy="2160"/>
          </a:xfrm>
        </p:grpSpPr>
        <p:sp>
          <p:nvSpPr>
            <p:cNvPr id="4187" name="AutoShape 91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408" y="1248"/>
              <a:ext cx="1968" cy="2160"/>
            </a:xfrm>
            <a:prstGeom prst="cloudCallout">
              <a:avLst>
                <a:gd name="adj1" fmla="val -52389"/>
                <a:gd name="adj2" fmla="val 522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8" name="Text Box 92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52" y="1584"/>
              <a:ext cx="1824" cy="1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D600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a có điểm gì giống và khác các biểu thức trên. Từ đó suy ra 3 + a gọi là gì?</a:t>
              </a:r>
            </a:p>
          </p:txBody>
        </p:sp>
      </p:grpSp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841500" y="5562599"/>
            <a:ext cx="7696200" cy="876303"/>
            <a:chOff x="960" y="3629"/>
            <a:chExt cx="3504" cy="576"/>
          </a:xfrm>
        </p:grpSpPr>
        <p:sp>
          <p:nvSpPr>
            <p:cNvPr id="4193" name="AutoShape 97"/>
            <p:cNvSpPr>
              <a:spLocks noChangeArrowheads="1"/>
            </p:cNvSpPr>
            <p:nvPr/>
          </p:nvSpPr>
          <p:spPr bwMode="auto">
            <a:xfrm>
              <a:off x="960" y="3629"/>
              <a:ext cx="3504" cy="576"/>
            </a:xfrm>
            <a:prstGeom prst="upArrowCallout">
              <a:avLst>
                <a:gd name="adj1" fmla="val 152083"/>
                <a:gd name="adj2" fmla="val 152083"/>
                <a:gd name="adj3" fmla="val 16667"/>
                <a:gd name="adj4" fmla="val 6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FF33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4" name="Text Box 98"/>
            <p:cNvSpPr txBox="1">
              <a:spLocks noChangeArrowheads="1"/>
            </p:cNvSpPr>
            <p:nvPr/>
          </p:nvSpPr>
          <p:spPr bwMode="auto">
            <a:xfrm>
              <a:off x="960" y="3888"/>
              <a:ext cx="3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thức có chứa một chữ bao gồm: …............................</a:t>
              </a:r>
            </a:p>
          </p:txBody>
        </p:sp>
      </p:grpSp>
      <p:sp>
        <p:nvSpPr>
          <p:cNvPr id="4197" name="Text Box 101"/>
          <p:cNvSpPr txBox="1">
            <a:spLocks noChangeArrowheads="1"/>
          </p:cNvSpPr>
          <p:nvPr/>
        </p:nvSpPr>
        <p:spPr bwMode="auto">
          <a:xfrm>
            <a:off x="6057900" y="5965825"/>
            <a:ext cx="3563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số, dấu phép tính và </a:t>
            </a:r>
            <a:r>
              <a:rPr lang="en-US" alt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chữ</a:t>
            </a:r>
          </a:p>
        </p:txBody>
      </p:sp>
      <p:sp>
        <p:nvSpPr>
          <p:cNvPr id="4199" name="AutoShape 10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601200" y="5562600"/>
            <a:ext cx="685800" cy="533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3" name="AutoShape 107"/>
          <p:cNvSpPr>
            <a:spLocks noChangeArrowheads="1"/>
          </p:cNvSpPr>
          <p:nvPr/>
        </p:nvSpPr>
        <p:spPr bwMode="auto">
          <a:xfrm>
            <a:off x="1765300" y="5735593"/>
            <a:ext cx="7772400" cy="914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FF66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4" name="Text Box 108"/>
          <p:cNvSpPr txBox="1">
            <a:spLocks noChangeArrowheads="1"/>
          </p:cNvSpPr>
          <p:nvPr/>
        </p:nvSpPr>
        <p:spPr bwMode="auto">
          <a:xfrm>
            <a:off x="1828801" y="5991226"/>
            <a:ext cx="249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= 1 thì 3 + a =</a:t>
            </a:r>
          </a:p>
        </p:txBody>
      </p:sp>
      <p:sp>
        <p:nvSpPr>
          <p:cNvPr id="4206" name="Text Box 110"/>
          <p:cNvSpPr txBox="1">
            <a:spLocks noChangeArrowheads="1"/>
          </p:cNvSpPr>
          <p:nvPr/>
        </p:nvSpPr>
        <p:spPr bwMode="auto">
          <a:xfrm>
            <a:off x="4170364" y="5991226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07" name="Text Box 111"/>
          <p:cNvSpPr txBox="1">
            <a:spLocks noChangeArrowheads="1"/>
          </p:cNvSpPr>
          <p:nvPr/>
        </p:nvSpPr>
        <p:spPr bwMode="auto">
          <a:xfrm>
            <a:off x="4159251" y="5965825"/>
            <a:ext cx="1196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+ 1 =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08" name="Text Box 112"/>
          <p:cNvSpPr txBox="1">
            <a:spLocks noChangeArrowheads="1"/>
          </p:cNvSpPr>
          <p:nvPr/>
        </p:nvSpPr>
        <p:spPr bwMode="auto">
          <a:xfrm>
            <a:off x="5181600" y="6019801"/>
            <a:ext cx="4356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4 là một </a:t>
            </a:r>
            <a:r>
              <a:rPr lang="en-US" altLang="en-US" sz="2000" b="1" i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a</a:t>
            </a:r>
          </a:p>
        </p:txBody>
      </p:sp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6629400" y="2057400"/>
            <a:ext cx="3429000" cy="2819400"/>
            <a:chOff x="3312" y="1296"/>
            <a:chExt cx="2160" cy="1776"/>
          </a:xfrm>
        </p:grpSpPr>
        <p:sp>
          <p:nvSpPr>
            <p:cNvPr id="4190" name="AutoShape 94"/>
            <p:cNvSpPr>
              <a:spLocks noChangeArrowheads="1"/>
            </p:cNvSpPr>
            <p:nvPr/>
          </p:nvSpPr>
          <p:spPr bwMode="auto">
            <a:xfrm>
              <a:off x="3312" y="1296"/>
              <a:ext cx="2160" cy="1776"/>
            </a:xfrm>
            <a:prstGeom prst="wedgeEllipseCallout">
              <a:avLst>
                <a:gd name="adj1" fmla="val -48519"/>
                <a:gd name="adj2" fmla="val 68356"/>
              </a:avLst>
            </a:prstGeom>
            <a:solidFill>
              <a:srgbClr val="FFFF00"/>
            </a:solidFill>
            <a:ln w="9525">
              <a:solidFill>
                <a:srgbClr val="E9EFA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1" name="Text Box 95"/>
            <p:cNvSpPr txBox="1">
              <a:spLocks noChangeArrowheads="1"/>
            </p:cNvSpPr>
            <p:nvPr/>
          </p:nvSpPr>
          <p:spPr bwMode="auto">
            <a:xfrm>
              <a:off x="3456" y="1643"/>
              <a:ext cx="1920" cy="1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a gọi là biểu thức có chứa một chữ.</a:t>
              </a:r>
            </a:p>
          </p:txBody>
        </p:sp>
      </p:grpSp>
      <p:sp>
        <p:nvSpPr>
          <p:cNvPr id="4209" name="Text Box 113"/>
          <p:cNvSpPr txBox="1">
            <a:spLocks noChangeArrowheads="1"/>
          </p:cNvSpPr>
          <p:nvPr/>
        </p:nvSpPr>
        <p:spPr bwMode="auto">
          <a:xfrm>
            <a:off x="6698275" y="2121436"/>
            <a:ext cx="40635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a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6654018" y="3708011"/>
            <a:ext cx="41359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11" name="WordArt 115"/>
          <p:cNvSpPr>
            <a:spLocks noChangeArrowheads="1" noChangeShapeType="1" noTextEdit="1"/>
          </p:cNvSpPr>
          <p:nvPr/>
        </p:nvSpPr>
        <p:spPr bwMode="auto">
          <a:xfrm>
            <a:off x="7512148" y="1659987"/>
            <a:ext cx="2993903" cy="4652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4212" name="Text Box 116"/>
          <p:cNvSpPr txBox="1">
            <a:spLocks noChangeArrowheads="1"/>
          </p:cNvSpPr>
          <p:nvPr/>
        </p:nvSpPr>
        <p:spPr bwMode="auto">
          <a:xfrm>
            <a:off x="6705600" y="2168818"/>
            <a:ext cx="4253132" cy="170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a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13" name="Text Box 117"/>
          <p:cNvSpPr txBox="1">
            <a:spLocks noChangeArrowheads="1"/>
          </p:cNvSpPr>
          <p:nvPr/>
        </p:nvSpPr>
        <p:spPr bwMode="auto">
          <a:xfrm>
            <a:off x="6657536" y="3758418"/>
            <a:ext cx="4160520" cy="10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2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0631" y="306580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80631" y="359920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42531" y="412242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17133" y="468659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>
                    <a:lumMod val="95000"/>
                    <a:lumOff val="5000"/>
                  </a:schemeClr>
                </a:solidFill>
              </a:rPr>
              <a:t>…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5794" y="3075982"/>
            <a:ext cx="132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3 + 1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62144" y="3575718"/>
            <a:ext cx="132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3 + 2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70875" y="4086257"/>
            <a:ext cx="132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3 + 3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66672" y="465615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10950" y="5154007"/>
            <a:ext cx="132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3 + 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42531" y="523892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>
                    <a:lumMod val="95000"/>
                    <a:lumOff val="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1863529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55" dur="10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7" grpId="0"/>
      <p:bldP spid="4197" grpId="1"/>
      <p:bldP spid="4203" grpId="0" animBg="1"/>
      <p:bldP spid="4204" grpId="0"/>
      <p:bldP spid="4206" grpId="0"/>
      <p:bldP spid="4206" grpId="1"/>
      <p:bldP spid="4207" grpId="0"/>
      <p:bldP spid="4208" grpId="0"/>
      <p:bldP spid="4209" grpId="0"/>
      <p:bldP spid="4209" grpId="1"/>
      <p:bldP spid="4210" grpId="0"/>
      <p:bldP spid="4210" grpId="1"/>
      <p:bldP spid="4212" grpId="0"/>
      <p:bldP spid="42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620</Words>
  <Application>Microsoft Office PowerPoint</Application>
  <PresentationFormat>Widescreen</PresentationFormat>
  <Paragraphs>118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HP001 5 hàng</vt:lpstr>
      <vt:lpstr>等线</vt:lpstr>
      <vt:lpstr>Arial</vt:lpstr>
      <vt:lpstr>Calibri Light</vt:lpstr>
      <vt:lpstr>等线 Light</vt:lpstr>
      <vt:lpstr>Times New Roman</vt:lpstr>
      <vt:lpstr>Calibri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ADMIN</cp:lastModifiedBy>
  <cp:revision>66</cp:revision>
  <dcterms:created xsi:type="dcterms:W3CDTF">2019-12-28T02:24:06Z</dcterms:created>
  <dcterms:modified xsi:type="dcterms:W3CDTF">2022-09-01T15:12:33Z</dcterms:modified>
</cp:coreProperties>
</file>