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84" r:id="rId3"/>
    <p:sldId id="285" r:id="rId4"/>
    <p:sldId id="259" r:id="rId5"/>
    <p:sldId id="286" r:id="rId6"/>
    <p:sldId id="287" r:id="rId7"/>
    <p:sldId id="262" r:id="rId8"/>
    <p:sldId id="257" r:id="rId9"/>
    <p:sldId id="263" r:id="rId10"/>
    <p:sldId id="288" r:id="rId11"/>
    <p:sldId id="289" r:id="rId12"/>
    <p:sldId id="290" r:id="rId13"/>
    <p:sldId id="291" r:id="rId14"/>
    <p:sldId id="299" r:id="rId15"/>
    <p:sldId id="261" r:id="rId16"/>
    <p:sldId id="266" r:id="rId17"/>
    <p:sldId id="292" r:id="rId18"/>
    <p:sldId id="293" r:id="rId19"/>
    <p:sldId id="275" r:id="rId20"/>
    <p:sldId id="258" r:id="rId21"/>
    <p:sldId id="294" r:id="rId22"/>
    <p:sldId id="296" r:id="rId23"/>
    <p:sldId id="295" r:id="rId24"/>
    <p:sldId id="297" r:id="rId25"/>
    <p:sldId id="282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94C3"/>
    <a:srgbClr val="5BBE97"/>
    <a:srgbClr val="5D1E4D"/>
    <a:srgbClr val="DE2539"/>
    <a:srgbClr val="F193A1"/>
    <a:srgbClr val="4D0C2E"/>
    <a:srgbClr val="9BD0FF"/>
    <a:srgbClr val="94E5C4"/>
    <a:srgbClr val="F42C6D"/>
    <a:srgbClr val="F16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D00CD1-0195-4063-A68B-13B07AA458BA}" v="6" dt="2021-09-28T16:57:34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6420" autoAdjust="0"/>
  </p:normalViewPr>
  <p:slideViewPr>
    <p:cSldViewPr snapToGrid="0">
      <p:cViewPr varScale="1">
        <p:scale>
          <a:sx n="51" d="100"/>
          <a:sy n="51" d="100"/>
        </p:scale>
        <p:origin x="3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8" d="100"/>
        <a:sy n="19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" userId="9dbad2cecacf4129" providerId="LiveId" clId="{E9D00CD1-0195-4063-A68B-13B07AA458BA}"/>
    <pc:docChg chg="custSel addSld modSld">
      <pc:chgData name="Hoàng" userId="9dbad2cecacf4129" providerId="LiveId" clId="{E9D00CD1-0195-4063-A68B-13B07AA458BA}" dt="2021-09-28T17:43:49.016" v="46" actId="14100"/>
      <pc:docMkLst>
        <pc:docMk/>
      </pc:docMkLst>
      <pc:sldChg chg="addSp delSp modSp add mod delAnim modAnim">
        <pc:chgData name="Hoàng" userId="9dbad2cecacf4129" providerId="LiveId" clId="{E9D00CD1-0195-4063-A68B-13B07AA458BA}" dt="2021-09-28T17:43:49.016" v="46" actId="14100"/>
        <pc:sldMkLst>
          <pc:docMk/>
          <pc:sldMk cId="2517728111" sldId="299"/>
        </pc:sldMkLst>
        <pc:spChg chg="add mod">
          <ac:chgData name="Hoàng" userId="9dbad2cecacf4129" providerId="LiveId" clId="{E9D00CD1-0195-4063-A68B-13B07AA458BA}" dt="2021-09-28T16:59:38.445" v="22" actId="14100"/>
          <ac:spMkLst>
            <pc:docMk/>
            <pc:sldMk cId="2517728111" sldId="299"/>
            <ac:spMk id="7" creationId="{E460C6BE-2465-4789-BDF0-1FDA3E8CECB9}"/>
          </ac:spMkLst>
        </pc:spChg>
        <pc:spChg chg="add mod">
          <ac:chgData name="Hoàng" userId="9dbad2cecacf4129" providerId="LiveId" clId="{E9D00CD1-0195-4063-A68B-13B07AA458BA}" dt="2021-09-28T16:59:53.069" v="28" actId="120"/>
          <ac:spMkLst>
            <pc:docMk/>
            <pc:sldMk cId="2517728111" sldId="299"/>
            <ac:spMk id="9" creationId="{6F2049CB-29C3-4BB4-84CD-E88F493EB613}"/>
          </ac:spMkLst>
        </pc:spChg>
        <pc:spChg chg="add mod">
          <ac:chgData name="Hoàng" userId="9dbad2cecacf4129" providerId="LiveId" clId="{E9D00CD1-0195-4063-A68B-13B07AA458BA}" dt="2021-09-28T17:00:07.710" v="33" actId="120"/>
          <ac:spMkLst>
            <pc:docMk/>
            <pc:sldMk cId="2517728111" sldId="299"/>
            <ac:spMk id="10" creationId="{3F1CC430-E55F-4FBF-BF8E-111F259BFDA4}"/>
          </ac:spMkLst>
        </pc:spChg>
        <pc:spChg chg="add mod">
          <ac:chgData name="Hoàng" userId="9dbad2cecacf4129" providerId="LiveId" clId="{E9D00CD1-0195-4063-A68B-13B07AA458BA}" dt="2021-09-28T17:43:26.442" v="40" actId="14100"/>
          <ac:spMkLst>
            <pc:docMk/>
            <pc:sldMk cId="2517728111" sldId="299"/>
            <ac:spMk id="11" creationId="{2C142740-FB0A-4808-ABF0-A678A2B52612}"/>
          </ac:spMkLst>
        </pc:spChg>
        <pc:spChg chg="mod topLvl">
          <ac:chgData name="Hoàng" userId="9dbad2cecacf4129" providerId="LiveId" clId="{E9D00CD1-0195-4063-A68B-13B07AA458BA}" dt="2021-09-28T17:43:49.016" v="46" actId="14100"/>
          <ac:spMkLst>
            <pc:docMk/>
            <pc:sldMk cId="2517728111" sldId="299"/>
            <ac:spMk id="14" creationId="{00000000-0000-0000-0000-000000000000}"/>
          </ac:spMkLst>
        </pc:spChg>
        <pc:spChg chg="del topLvl">
          <ac:chgData name="Hoàng" userId="9dbad2cecacf4129" providerId="LiveId" clId="{E9D00CD1-0195-4063-A68B-13B07AA458BA}" dt="2021-09-28T16:47:35.787" v="3" actId="478"/>
          <ac:spMkLst>
            <pc:docMk/>
            <pc:sldMk cId="2517728111" sldId="299"/>
            <ac:spMk id="19" creationId="{00000000-0000-0000-0000-000000000000}"/>
          </ac:spMkLst>
        </pc:spChg>
        <pc:grpChg chg="del">
          <ac:chgData name="Hoàng" userId="9dbad2cecacf4129" providerId="LiveId" clId="{E9D00CD1-0195-4063-A68B-13B07AA458BA}" dt="2021-09-28T16:47:35.787" v="3" actId="478"/>
          <ac:grpSpMkLst>
            <pc:docMk/>
            <pc:sldMk cId="2517728111" sldId="299"/>
            <ac:grpSpMk id="2" creationId="{00000000-0000-0000-0000-000000000000}"/>
          </ac:grpSpMkLst>
        </pc:grpChg>
        <pc:picChg chg="del">
          <ac:chgData name="Hoàng" userId="9dbad2cecacf4129" providerId="LiveId" clId="{E9D00CD1-0195-4063-A68B-13B07AA458BA}" dt="2021-09-28T16:57:34.595" v="11" actId="478"/>
          <ac:picMkLst>
            <pc:docMk/>
            <pc:sldMk cId="2517728111" sldId="299"/>
            <ac:picMk id="3" creationId="{00000000-0000-0000-0000-000000000000}"/>
          </ac:picMkLst>
        </pc:picChg>
        <pc:picChg chg="del mod">
          <ac:chgData name="Hoàng" userId="9dbad2cecacf4129" providerId="LiveId" clId="{E9D00CD1-0195-4063-A68B-13B07AA458BA}" dt="2021-09-28T16:47:32.297" v="2" actId="478"/>
          <ac:picMkLst>
            <pc:docMk/>
            <pc:sldMk cId="2517728111" sldId="299"/>
            <ac:picMk id="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7584C-4094-4EC7-8639-1986E189261D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1478C-ED6A-40B0-AACC-BE1D223FC8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634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16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759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890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706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707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072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147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564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256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87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826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425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8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65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6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11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834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87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968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898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8EA94-1D9A-4DDC-B012-2038576F1CCB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667736"/>
      </p:ext>
    </p:extLst>
  </p:cSld>
  <p:clrMapOvr>
    <a:masterClrMapping/>
  </p:clrMapOvr>
  <p:transition spd="med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8EA94-1D9A-4DDC-B012-2038576F1CCB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32510"/>
      </p:ext>
    </p:extLst>
  </p:cSld>
  <p:clrMapOvr>
    <a:masterClrMapping/>
  </p:clrMapOvr>
  <p:transition spd="med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8EA94-1D9A-4DDC-B012-2038576F1CCB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811378"/>
      </p:ext>
    </p:extLst>
  </p:cSld>
  <p:clrMapOvr>
    <a:masterClrMapping/>
  </p:clrMapOvr>
  <p:transition spd="med" advClick="0" advTm="5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066812"/>
      </p:ext>
    </p:extLst>
  </p:cSld>
  <p:clrMapOvr>
    <a:masterClrMapping/>
  </p:clrMapOvr>
  <p:transition spd="med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8EA94-1D9A-4DDC-B012-2038576F1CCB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147561"/>
      </p:ext>
    </p:extLst>
  </p:cSld>
  <p:clrMapOvr>
    <a:masterClrMapping/>
  </p:clrMapOvr>
  <p:transition spd="med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8EA94-1D9A-4DDC-B012-2038576F1CCB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058267"/>
      </p:ext>
    </p:extLst>
  </p:cSld>
  <p:clrMapOvr>
    <a:masterClrMapping/>
  </p:clrMapOvr>
  <p:transition spd="med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8EA94-1D9A-4DDC-B012-2038576F1CCB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263821"/>
      </p:ext>
    </p:extLst>
  </p:cSld>
  <p:clrMapOvr>
    <a:masterClrMapping/>
  </p:clrMapOvr>
  <p:transition spd="med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8EA94-1D9A-4DDC-B012-2038576F1CCB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57453"/>
      </p:ext>
    </p:extLst>
  </p:cSld>
  <p:clrMapOvr>
    <a:masterClrMapping/>
  </p:clrMapOvr>
  <p:transition spd="med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8EA94-1D9A-4DDC-B012-2038576F1CCB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503467"/>
      </p:ext>
    </p:extLst>
  </p:cSld>
  <p:clrMapOvr>
    <a:masterClrMapping/>
  </p:clrMapOvr>
  <p:transition spd="med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8EA94-1D9A-4DDC-B012-2038576F1CCB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614996"/>
      </p:ext>
    </p:extLst>
  </p:cSld>
  <p:clrMapOvr>
    <a:masterClrMapping/>
  </p:clrMapOvr>
  <p:transition spd="med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05340"/>
      </p:ext>
    </p:extLst>
  </p:cSld>
  <p:clrMapOvr>
    <a:masterClrMapping/>
  </p:clrMapOvr>
  <p:transition spd="med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8EA94-1D9A-4DDC-B012-2038576F1CCB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95EC3-F212-458C-9085-4D88B88FEF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55593"/>
      </p:ext>
    </p:extLst>
  </p:cSld>
  <p:clrMapOvr>
    <a:masterClrMapping/>
  </p:clrMapOvr>
  <p:transition spd="med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635DEA-E8B2-4775-85C4-D380C2FB4F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140" y="5770452"/>
            <a:ext cx="1385282" cy="1196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99242F-19A3-4520-95EA-F8836803D274}"/>
              </a:ext>
            </a:extLst>
          </p:cNvPr>
          <p:cNvSpPr txBox="1"/>
          <p:nvPr userDrawn="1"/>
        </p:nvSpPr>
        <p:spPr>
          <a:xfrm>
            <a:off x="11410568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9628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Click="0" advTm="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66795"/>
            <a:ext cx="10058400" cy="3891205"/>
          </a:xfrm>
          <a:prstGeom prst="rect">
            <a:avLst/>
          </a:prstGeom>
        </p:spPr>
      </p:pic>
      <p:pic>
        <p:nvPicPr>
          <p:cNvPr id="2" name="纯音乐 - 儿童音乐 - 纯音乐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00107" y="3389882"/>
            <a:ext cx="609600" cy="609600"/>
          </a:xfrm>
          <a:prstGeom prst="rect">
            <a:avLst/>
          </a:prstGeom>
        </p:spPr>
      </p:pic>
      <p:sp>
        <p:nvSpPr>
          <p:cNvPr id="18" name="矩形: 一个圆顶角，剪去另一个顶角 17">
            <a:extLst>
              <a:ext uri="{FF2B5EF4-FFF2-40B4-BE49-F238E27FC236}">
                <a16:creationId xmlns:a16="http://schemas.microsoft.com/office/drawing/2014/main" id="{E042DD80-0AB9-4C36-B011-9179551187A1}"/>
              </a:ext>
            </a:extLst>
          </p:cNvPr>
          <p:cNvSpPr/>
          <p:nvPr/>
        </p:nvSpPr>
        <p:spPr>
          <a:xfrm>
            <a:off x="1454967" y="1775766"/>
            <a:ext cx="9747682" cy="2689933"/>
          </a:xfrm>
          <a:prstGeom prst="snipRoundRect">
            <a:avLst/>
          </a:prstGeom>
          <a:solidFill>
            <a:schemeClr val="bg1">
              <a:alpha val="16000"/>
            </a:schemeClr>
          </a:solidFill>
          <a:ln w="76200">
            <a:solidFill>
              <a:srgbClr val="5BBE97"/>
            </a:solidFill>
          </a:ln>
          <a:effectLst>
            <a:outerShdw blurRad="279400" dist="101600" dir="7200000" sx="101000" sy="101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1A3D55C-11BA-4E08-9882-A06EBCB18D1C}"/>
              </a:ext>
            </a:extLst>
          </p:cNvPr>
          <p:cNvSpPr txBox="1"/>
          <p:nvPr/>
        </p:nvSpPr>
        <p:spPr>
          <a:xfrm>
            <a:off x="2347556" y="2552932"/>
            <a:ext cx="80986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F193A1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C</a:t>
            </a:r>
            <a:r>
              <a:rPr lang="en-US" altLang="zh-CN" sz="8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Ố</a:t>
            </a:r>
            <a:r>
              <a:rPr lang="en-US" altLang="zh-CN" sz="8800" b="1" dirty="0">
                <a:solidFill>
                  <a:srgbClr val="FFC000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T</a:t>
            </a:r>
            <a:r>
              <a:rPr lang="en-US" altLang="zh-CN" sz="8800" b="1" dirty="0">
                <a:solidFill>
                  <a:srgbClr val="B8D557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 </a:t>
            </a:r>
            <a:r>
              <a:rPr lang="en-US" altLang="zh-CN" sz="8800" b="1" dirty="0">
                <a:solidFill>
                  <a:srgbClr val="5BBE97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T</a:t>
            </a:r>
            <a:r>
              <a:rPr lang="en-US" altLang="zh-CN" sz="8800" b="1" dirty="0">
                <a:solidFill>
                  <a:srgbClr val="7030A0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R</a:t>
            </a:r>
            <a:r>
              <a:rPr lang="en-US" altLang="zh-CN" sz="8800" b="1" dirty="0">
                <a:solidFill>
                  <a:srgbClr val="F42C6D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U</a:t>
            </a:r>
            <a:r>
              <a:rPr lang="en-US" altLang="zh-CN" sz="8800" b="1" dirty="0">
                <a:solidFill>
                  <a:srgbClr val="0070C0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Y</a:t>
            </a:r>
            <a:r>
              <a:rPr lang="en-US" altLang="zh-CN" sz="8800" b="1" dirty="0">
                <a:solidFill>
                  <a:srgbClr val="FFC000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Ệ</a:t>
            </a:r>
            <a:r>
              <a:rPr lang="en-US" altLang="zh-CN" sz="8800" b="1" dirty="0">
                <a:solidFill>
                  <a:srgbClr val="94E5C4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N</a:t>
            </a:r>
            <a:r>
              <a:rPr lang="en-US" altLang="zh-CN" sz="8800" b="1" dirty="0">
                <a:solidFill>
                  <a:srgbClr val="B8D557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 </a:t>
            </a:r>
            <a:endParaRPr lang="zh-CN" altLang="en-US" sz="8800" b="1" dirty="0">
              <a:solidFill>
                <a:srgbClr val="EC5B2D"/>
              </a:solidFill>
              <a:effectLst>
                <a:glow rad="1905000">
                  <a:schemeClr val="bg1"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Guanine" panose="02040603050506020204" pitchFamily="18" charset="0"/>
              <a:ea typeface="幼圆" panose="02010509060101010101" pitchFamily="49" charset="-122"/>
            </a:endParaRPr>
          </a:p>
        </p:txBody>
      </p:sp>
      <p:sp>
        <p:nvSpPr>
          <p:cNvPr id="8" name="TextBox 43"/>
          <p:cNvSpPr txBox="1"/>
          <p:nvPr/>
        </p:nvSpPr>
        <p:spPr>
          <a:xfrm>
            <a:off x="3595085" y="2014520"/>
            <a:ext cx="4048996" cy="713521"/>
          </a:xfrm>
          <a:prstGeom prst="rect">
            <a:avLst/>
          </a:prstGeom>
          <a:noFill/>
        </p:spPr>
        <p:txBody>
          <a:bodyPr wrap="square" lIns="97021" tIns="48510" rIns="97021" bIns="48510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1494C3"/>
                </a:solidFill>
                <a:latin typeface="UTM Arruba KT" panose="02040603050506020204" pitchFamily="18" charset="0"/>
                <a:ea typeface="方正清刻本悦宋简体" panose="02000000000000000000" pitchFamily="2" charset="-122"/>
              </a:rPr>
              <a:t>TẬP LÀM VĂN</a:t>
            </a:r>
            <a:endParaRPr lang="zh-CN" altLang="en-US" sz="4000" dirty="0">
              <a:solidFill>
                <a:srgbClr val="1494C3"/>
              </a:solidFill>
              <a:latin typeface="UTM Arruba KT" panose="0204060305050602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486">
            <a:off x="-1391972" y="1426805"/>
            <a:ext cx="1394378" cy="126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22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3.75E-6 0.00023 C 0.00416 -0.00208 0.0082 -0.0044 0.0125 -0.00625 C 0.02708 -0.0125 0.0526 -0.00671 0.06172 -0.00625 C 0.06328 -0.00555 0.06497 -0.00463 0.06666 -0.00417 C 0.07734 -0.00162 0.09088 -0.00116 0.1013 -1.48148E-6 C 0.10625 0.00046 0.11119 0.00139 0.11601 0.00208 C 0.12044 0.00371 0.12252 0.00486 0.12721 0.00602 C 0.13125 0.00718 0.13919 0.00857 0.14323 0.01019 C 0.14466 0.01065 0.1457 0.01181 0.147 0.01227 C 0.14908 0.01296 0.15117 0.01343 0.15312 0.01435 C 0.15442 0.01482 0.1556 0.01574 0.1569 0.01644 C 0.15898 0.01713 0.16106 0.01759 0.16302 0.01829 C 0.16432 0.01898 0.16562 0.01991 0.16679 0.02037 C 0.18359 0.02593 0.17734 0.02292 0.19023 0.02662 C 0.19961 0.02917 0.19362 0.02847 0.2039 0.03079 C 0.22656 0.03565 0.2052 0.03009 0.22252 0.03472 C 0.23489 0.04167 0.22096 0.03449 0.25208 0.04097 C 0.2677 0.04421 0.25859 0.04259 0.27929 0.04514 C 0.28945 0.04931 0.28125 0.0463 0.29908 0.04908 C 0.30286 0.04977 0.30651 0.05023 0.31028 0.05116 C 0.31237 0.05162 0.31432 0.05278 0.3164 0.05324 C 0.32252 0.05417 0.32877 0.05463 0.33502 0.05533 C 0.35117 0.05903 0.35013 0.05949 0.37461 0.05949 C 0.40338 0.05949 0.43216 0.0581 0.46106 0.05741 C 0.46315 0.05671 0.4651 0.05579 0.46718 0.05533 C 0.47174 0.05417 0.48411 0.05185 0.48828 0.05116 C 0.49153 0.04977 0.49622 0.04769 0.49948 0.04699 C 0.5039 0.04607 0.50859 0.0456 0.51302 0.04514 C 0.525 0.04005 0.51953 0.04213 0.52903 0.03889 C 0.54895 0.0257 0.52031 0.04398 0.5427 0.03264 C 0.5444 0.03195 0.54596 0.02963 0.54765 0.02871 C 0.54974 0.02755 0.55182 0.02732 0.5539 0.02662 C 0.55716 0.02523 0.56028 0.02338 0.56367 0.02246 C 0.56614 0.02176 0.56875 0.0213 0.57122 0.02037 C 0.57291 0.01991 0.57448 0.01921 0.57604 0.01829 C 0.57734 0.01783 0.57864 0.0169 0.57981 0.01644 C 0.58229 0.01551 0.58476 0.01505 0.58724 0.01435 C 0.58893 0.01366 0.59049 0.0125 0.59218 0.01227 C 0.59713 0.01111 0.60208 0.01088 0.60703 0.01019 C 0.61849 0.00533 0.60468 0.01065 0.62565 0.00602 C 0.62734 0.00579 0.62877 0.00463 0.63047 0.00394 C 0.6345 0.00255 0.6388 0.00139 0.64297 -1.48148E-6 C 0.64492 -0.00069 0.647 -0.00185 0.64908 -0.00208 C 0.68333 -0.00856 0.64049 -0.00046 0.66888 -0.00625 C 0.67252 -0.00694 0.6763 -0.00764 0.67994 -0.00833 C 0.68268 -0.00879 0.69869 -0.01227 0.70104 -0.01227 C 0.71471 -0.01296 0.72812 -0.01227 0.74192 -0.01227 " pathEditMode="relative" rAng="0" ptsTypes="AAAAAAAAAAAAAAAAAAAAAAAAAAAAAAAAAAAAAAAAAAAAAA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96" y="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0" grpId="0"/>
      <p:bldP spid="20" grpId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6395" y="3835065"/>
            <a:ext cx="1220951" cy="122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2165373" y="4567245"/>
            <a:ext cx="9970849" cy="1661993"/>
            <a:chOff x="1522498" y="2726891"/>
            <a:chExt cx="2700073" cy="1661993"/>
          </a:xfrm>
        </p:grpSpPr>
        <p:sp>
          <p:nvSpPr>
            <p:cNvPr id="14" name="TextBox 5"/>
            <p:cNvSpPr txBox="1"/>
            <p:nvPr/>
          </p:nvSpPr>
          <p:spPr>
            <a:xfrm>
              <a:off x="1522498" y="3311666"/>
              <a:ext cx="27000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Dế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gạn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bọn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nhện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ức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hiếp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đòi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thịt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761333" y="2726891"/>
              <a:ext cx="17464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02/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Nhà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Trò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kể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gì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với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Dế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Mèn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? </a:t>
              </a:r>
            </a:p>
          </p:txBody>
        </p:sp>
      </p:grpSp>
      <p:pic>
        <p:nvPicPr>
          <p:cNvPr id="7" name="Picture 9" descr="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134" t="2145" r="1134" b="2145"/>
          <a:stretch>
            <a:fillRect/>
          </a:stretch>
        </p:blipFill>
        <p:spPr>
          <a:xfrm>
            <a:off x="3047345" y="245218"/>
            <a:ext cx="6911502" cy="4150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73429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6395" y="3835065"/>
            <a:ext cx="1220951" cy="122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2165373" y="4567245"/>
            <a:ext cx="9970849" cy="1661993"/>
            <a:chOff x="1522498" y="2726891"/>
            <a:chExt cx="2700073" cy="1661993"/>
          </a:xfrm>
        </p:grpSpPr>
        <p:sp>
          <p:nvSpPr>
            <p:cNvPr id="14" name="TextBox 5"/>
            <p:cNvSpPr txBox="1"/>
            <p:nvPr/>
          </p:nvSpPr>
          <p:spPr>
            <a:xfrm>
              <a:off x="1522498" y="3311666"/>
              <a:ext cx="27000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Dế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phẫn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phục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bọn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nhện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761333" y="2726891"/>
              <a:ext cx="19326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03/ </a:t>
              </a:r>
              <a:r>
                <a:rPr lang="en-US" sz="3200" b="1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Dế</a:t>
              </a:r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M</a:t>
              </a:r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èn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cùng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Nhà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Trò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đi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đâu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? </a:t>
              </a:r>
            </a:p>
          </p:txBody>
        </p:sp>
      </p:grpSp>
      <p:pic>
        <p:nvPicPr>
          <p:cNvPr id="8" name="Picture 11" descr="4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 l="2400" t="3596" r="2400" b="3596"/>
          <a:stretch>
            <a:fillRect/>
          </a:stretch>
        </p:blipFill>
        <p:spPr>
          <a:xfrm>
            <a:off x="3449911" y="248163"/>
            <a:ext cx="6190200" cy="412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63765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7757" y="3893431"/>
            <a:ext cx="1220951" cy="122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2811440" y="4625611"/>
            <a:ext cx="9511704" cy="2154435"/>
            <a:chOff x="1710622" y="2726891"/>
            <a:chExt cx="2575738" cy="2154435"/>
          </a:xfrm>
        </p:grpSpPr>
        <p:sp>
          <p:nvSpPr>
            <p:cNvPr id="14" name="TextBox 5"/>
            <p:cNvSpPr txBox="1"/>
            <p:nvPr/>
          </p:nvSpPr>
          <p:spPr>
            <a:xfrm>
              <a:off x="1710622" y="3311666"/>
              <a:ext cx="25757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bọn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nhện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Dế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oai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nhẫn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vây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hãm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761333" y="2726891"/>
              <a:ext cx="20980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04/ </a:t>
              </a:r>
              <a:r>
                <a:rPr lang="en-US" sz="3200" b="1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Dế</a:t>
              </a:r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M</a:t>
              </a:r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èn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đã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làm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gì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với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bọn</a:t>
              </a:r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N</a:t>
              </a:r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hện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? </a:t>
              </a:r>
            </a:p>
          </p:txBody>
        </p:sp>
      </p:grpSp>
      <p:pic>
        <p:nvPicPr>
          <p:cNvPr id="7" name="Picture 8" descr="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150" t="4465" r="2150" b="4465"/>
          <a:stretch>
            <a:fillRect/>
          </a:stretch>
        </p:blipFill>
        <p:spPr>
          <a:xfrm>
            <a:off x="3307404" y="382622"/>
            <a:ext cx="6449439" cy="4030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9666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2173" y="3951797"/>
            <a:ext cx="1220951" cy="122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1678681" y="4683977"/>
            <a:ext cx="10690747" cy="1169550"/>
            <a:chOff x="1327553" y="2726891"/>
            <a:chExt cx="2895019" cy="1169550"/>
          </a:xfrm>
        </p:grpSpPr>
        <p:sp>
          <p:nvSpPr>
            <p:cNvPr id="14" name="TextBox 5"/>
            <p:cNvSpPr txBox="1"/>
            <p:nvPr/>
          </p:nvSpPr>
          <p:spPr>
            <a:xfrm>
              <a:off x="1327553" y="3311666"/>
              <a:ext cx="28950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3200" b="1">
                  <a:solidFill>
                    <a:srgbClr val="00B050"/>
                  </a:solidFill>
                  <a:cs typeface="Arial" panose="020B0604020202020204" pitchFamily="34" charset="0"/>
                </a:rPr>
                <a:t>Bọn </a:t>
              </a:r>
              <a:r>
                <a:rPr lang="en-US" sz="3200" b="1">
                  <a:solidFill>
                    <a:srgbClr val="00B050"/>
                  </a:solidFill>
                  <a:cs typeface="Arial" panose="020B0604020202020204" pitchFamily="34" charset="0"/>
                </a:rPr>
                <a:t>n</a:t>
              </a:r>
              <a:r>
                <a:rPr lang="vi-VN" sz="3200" b="1">
                  <a:solidFill>
                    <a:srgbClr val="00B050"/>
                  </a:solidFill>
                  <a:cs typeface="Arial" panose="020B0604020202020204" pitchFamily="34" charset="0"/>
                </a:rPr>
                <a:t>hện </a:t>
              </a:r>
              <a:r>
                <a:rPr lang="vi-VN" sz="3200" b="1" dirty="0">
                  <a:solidFill>
                    <a:srgbClr val="00B050"/>
                  </a:solidFill>
                  <a:cs typeface="Arial" panose="020B0604020202020204" pitchFamily="34" charset="0"/>
                </a:rPr>
                <a:t>sợ hãi phải nghe theo. Nhà Trò được tự do.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761333" y="2726891"/>
              <a:ext cx="12593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05/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Kết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quả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thế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nào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? </a:t>
              </a:r>
            </a:p>
          </p:txBody>
        </p:sp>
      </p:grpSp>
      <p:pic>
        <p:nvPicPr>
          <p:cNvPr id="8" name="Picture 12" descr="5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 l="2415" t="3500" r="2415" b="3500"/>
          <a:stretch>
            <a:fillRect/>
          </a:stretch>
        </p:blipFill>
        <p:spPr bwMode="auto">
          <a:xfrm>
            <a:off x="3212716" y="301557"/>
            <a:ext cx="6685283" cy="4182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8034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5"/>
          <p:cNvSpPr txBox="1"/>
          <p:nvPr/>
        </p:nvSpPr>
        <p:spPr>
          <a:xfrm>
            <a:off x="695737" y="5127999"/>
            <a:ext cx="1107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cs typeface="Arial" panose="020B0604020202020204" pitchFamily="34" charset="0"/>
              </a:rPr>
              <a:t>5. </a:t>
            </a:r>
            <a:r>
              <a:rPr lang="vi-VN" sz="3200" b="1" dirty="0">
                <a:cs typeface="Arial" panose="020B0604020202020204" pitchFamily="34" charset="0"/>
              </a:rPr>
              <a:t>Bọn </a:t>
            </a:r>
            <a:r>
              <a:rPr lang="en-US" sz="3200" b="1" dirty="0">
                <a:cs typeface="Arial" panose="020B0604020202020204" pitchFamily="34" charset="0"/>
              </a:rPr>
              <a:t>n</a:t>
            </a:r>
            <a:r>
              <a:rPr lang="vi-VN" sz="3200" b="1" dirty="0">
                <a:cs typeface="Arial" panose="020B0604020202020204" pitchFamily="34" charset="0"/>
              </a:rPr>
              <a:t>hện sợ hãi phải nghe theo. Nhà Trò được tự do.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460C6BE-2465-4789-BDF0-1FDA3E8CECB9}"/>
              </a:ext>
            </a:extLst>
          </p:cNvPr>
          <p:cNvSpPr txBox="1"/>
          <p:nvPr/>
        </p:nvSpPr>
        <p:spPr>
          <a:xfrm>
            <a:off x="695739" y="500507"/>
            <a:ext cx="1148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gục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tảng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F2049CB-29C3-4BB4-84CD-E88F493EB613}"/>
              </a:ext>
            </a:extLst>
          </p:cNvPr>
          <p:cNvSpPr txBox="1"/>
          <p:nvPr/>
        </p:nvSpPr>
        <p:spPr>
          <a:xfrm>
            <a:off x="695739" y="1321453"/>
            <a:ext cx="109537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hiếp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F1CC430-E55F-4FBF-BF8E-111F259BFDA4}"/>
              </a:ext>
            </a:extLst>
          </p:cNvPr>
          <p:cNvSpPr txBox="1"/>
          <p:nvPr/>
        </p:nvSpPr>
        <p:spPr>
          <a:xfrm>
            <a:off x="695740" y="2494675"/>
            <a:ext cx="11361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phẫn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nộ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2C142740-FB0A-4808-ABF0-A678A2B52612}"/>
              </a:ext>
            </a:extLst>
          </p:cNvPr>
          <p:cNvSpPr txBox="1"/>
          <p:nvPr/>
        </p:nvSpPr>
        <p:spPr>
          <a:xfrm>
            <a:off x="695737" y="3718606"/>
            <a:ext cx="1148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oai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nhẫn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7728111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23655" y="1254869"/>
            <a:ext cx="6834305" cy="4805464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5230919" y="1528815"/>
            <a:ext cx="59825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	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Chuỗi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việc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bài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1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như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trên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được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gọi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cốt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truyện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truyện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Dế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Mèn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bênh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vực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kẻ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yếu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cốt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?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429712" y="4187481"/>
            <a:ext cx="5783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	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Cốt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chuỗi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nòng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cốt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14" y="1979327"/>
            <a:ext cx="2482188" cy="4583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10844" y="925700"/>
            <a:ext cx="2804245" cy="3792202"/>
            <a:chOff x="1710844" y="925700"/>
            <a:chExt cx="2804245" cy="379220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44" y="925700"/>
              <a:ext cx="2804245" cy="379220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410" y="1894304"/>
              <a:ext cx="2173621" cy="2084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485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5206F1A-7482-4DB0-A4CC-A5CA67495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2" y="1139248"/>
            <a:ext cx="3872076" cy="3423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66795"/>
            <a:ext cx="10058400" cy="3891205"/>
          </a:xfrm>
          <a:prstGeom prst="rect">
            <a:avLst/>
          </a:prstGeom>
        </p:spPr>
      </p:pic>
      <p:pic>
        <p:nvPicPr>
          <p:cNvPr id="7" name="Picture 10" descr="1"/>
          <p:cNvPicPr>
            <a:picLocks noChangeAspect="1" noChangeArrowheads="1"/>
          </p:cNvPicPr>
          <p:nvPr/>
        </p:nvPicPr>
        <p:blipFill>
          <a:blip r:embed="rId5">
            <a:lum bright="-10000" contrast="30000"/>
          </a:blip>
          <a:srcRect l="1208" t="1694" r="1208" b="1694"/>
          <a:stretch>
            <a:fillRect/>
          </a:stretch>
        </p:blipFill>
        <p:spPr>
          <a:xfrm>
            <a:off x="927946" y="2042808"/>
            <a:ext cx="2929648" cy="1821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4647576" y="1556426"/>
            <a:ext cx="6834305" cy="265565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5"/>
          <p:cNvSpPr txBox="1"/>
          <p:nvPr/>
        </p:nvSpPr>
        <p:spPr>
          <a:xfrm>
            <a:off x="5065600" y="2008133"/>
            <a:ext cx="6996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việc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1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em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biết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điều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gì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?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065600" y="2633713"/>
            <a:ext cx="5998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Dế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Mèn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bênh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vực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42734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5206F1A-7482-4DB0-A4CC-A5CA67495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872">
            <a:off x="795113" y="443127"/>
            <a:ext cx="3872076" cy="3423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66795"/>
            <a:ext cx="10058400" cy="389120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95474" y="4209716"/>
            <a:ext cx="9824204" cy="221519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5"/>
          <p:cNvSpPr txBox="1"/>
          <p:nvPr/>
        </p:nvSpPr>
        <p:spPr>
          <a:xfrm>
            <a:off x="2223861" y="4406270"/>
            <a:ext cx="7767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việc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2, 3, 4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kể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những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chuyện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gì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?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424870" y="5060856"/>
            <a:ext cx="9017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2, 3, 4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Dế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Mèn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bênh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vực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trừng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bọn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nhện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.</a:t>
            </a:r>
          </a:p>
        </p:txBody>
      </p:sp>
      <p:pic>
        <p:nvPicPr>
          <p:cNvPr id="11" name="图片 16">
            <a:extLst>
              <a:ext uri="{FF2B5EF4-FFF2-40B4-BE49-F238E27FC236}">
                <a16:creationId xmlns:a16="http://schemas.microsoft.com/office/drawing/2014/main" id="{35206F1A-7482-4DB0-A4CC-A5CA67495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899">
            <a:off x="4410988" y="358440"/>
            <a:ext cx="3872076" cy="3423025"/>
          </a:xfrm>
          <a:prstGeom prst="rect">
            <a:avLst/>
          </a:prstGeom>
        </p:spPr>
      </p:pic>
      <p:pic>
        <p:nvPicPr>
          <p:cNvPr id="15" name="Picture 9" descr="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134" t="2145" r="1134" b="2145"/>
          <a:stretch>
            <a:fillRect/>
          </a:stretch>
        </p:blipFill>
        <p:spPr>
          <a:xfrm rot="863292">
            <a:off x="1206178" y="1303096"/>
            <a:ext cx="3004320" cy="1804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1" descr="4"/>
          <p:cNvPicPr>
            <a:picLocks noChangeAspect="1" noChangeArrowheads="1"/>
          </p:cNvPicPr>
          <p:nvPr/>
        </p:nvPicPr>
        <p:blipFill>
          <a:blip r:embed="rId7">
            <a:lum bright="-10000" contrast="30000"/>
          </a:blip>
          <a:srcRect l="2400" t="3596" r="2400" b="3596"/>
          <a:stretch>
            <a:fillRect/>
          </a:stretch>
        </p:blipFill>
        <p:spPr>
          <a:xfrm rot="20888041">
            <a:off x="4923207" y="1306901"/>
            <a:ext cx="2901695" cy="1806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35206F1A-7482-4DB0-A4CC-A5CA67495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724">
            <a:off x="7920031" y="684021"/>
            <a:ext cx="3872076" cy="3423025"/>
          </a:xfrm>
          <a:prstGeom prst="rect">
            <a:avLst/>
          </a:prstGeom>
        </p:spPr>
      </p:pic>
      <p:pic>
        <p:nvPicPr>
          <p:cNvPr id="18" name="Picture 8" descr="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150" t="4465" r="2150" b="4465"/>
          <a:stretch>
            <a:fillRect/>
          </a:stretch>
        </p:blipFill>
        <p:spPr>
          <a:xfrm rot="1006070">
            <a:off x="8313909" y="1600440"/>
            <a:ext cx="2960392" cy="1792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161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5206F1A-7482-4DB0-A4CC-A5CA67495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2" y="1139248"/>
            <a:ext cx="3872076" cy="3423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66795"/>
            <a:ext cx="10058400" cy="389120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47576" y="1556426"/>
            <a:ext cx="6834305" cy="265565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5"/>
          <p:cNvSpPr txBox="1"/>
          <p:nvPr/>
        </p:nvSpPr>
        <p:spPr>
          <a:xfrm>
            <a:off x="5650734" y="1762377"/>
            <a:ext cx="5294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việc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5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nói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điều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gì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?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103109" y="2364408"/>
            <a:ext cx="5998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5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Arial" charset="0"/>
              </a:rPr>
              <a:t>bọn</a:t>
            </a:r>
            <a:r>
              <a:rPr lang="en-US" sz="3200" b="1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en-US" sz="3200" b="1">
                <a:solidFill>
                  <a:srgbClr val="FF0000"/>
                </a:solidFill>
                <a:latin typeface="Arial" charset="0"/>
              </a:rPr>
              <a:t>hện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Dế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Mèn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thả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. </a:t>
            </a:r>
          </a:p>
        </p:txBody>
      </p:sp>
      <p:pic>
        <p:nvPicPr>
          <p:cNvPr id="11" name="Picture 12" descr="5"/>
          <p:cNvPicPr>
            <a:picLocks noChangeAspect="1" noChangeArrowheads="1"/>
          </p:cNvPicPr>
          <p:nvPr/>
        </p:nvPicPr>
        <p:blipFill>
          <a:blip r:embed="rId5">
            <a:lum bright="-10000" contrast="30000"/>
          </a:blip>
          <a:srcRect l="2415" t="3500" r="2415" b="3500"/>
          <a:stretch>
            <a:fillRect/>
          </a:stretch>
        </p:blipFill>
        <p:spPr bwMode="auto">
          <a:xfrm>
            <a:off x="863985" y="2046902"/>
            <a:ext cx="2969509" cy="1863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38707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8912" y="245382"/>
            <a:ext cx="12072025" cy="8736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9"/>
          <p:cNvSpPr txBox="1"/>
          <p:nvPr/>
        </p:nvSpPr>
        <p:spPr>
          <a:xfrm>
            <a:off x="155643" y="380258"/>
            <a:ext cx="11838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Cốt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truyện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gồm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những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phần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nào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?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Tác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dụng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từng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phần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02" y="3224789"/>
            <a:ext cx="3799603" cy="34577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0" y="1299563"/>
            <a:ext cx="1113508" cy="11135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91" y="2680011"/>
            <a:ext cx="1199549" cy="11995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90" y="4681309"/>
            <a:ext cx="1199548" cy="119954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565908" y="1392069"/>
            <a:ext cx="7611950" cy="1013138"/>
            <a:chOff x="2884195" y="1817369"/>
            <a:chExt cx="7611950" cy="1013138"/>
          </a:xfrm>
        </p:grpSpPr>
        <p:sp>
          <p:nvSpPr>
            <p:cNvPr id="8" name="文本框 7"/>
            <p:cNvSpPr txBox="1"/>
            <p:nvPr/>
          </p:nvSpPr>
          <p:spPr>
            <a:xfrm>
              <a:off x="2895625" y="1817369"/>
              <a:ext cx="17956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FF0000"/>
                  </a:solidFill>
                  <a:latin typeface="Arial" charset="0"/>
                </a:rPr>
                <a:t>Mở</a:t>
              </a:r>
              <a:r>
                <a:rPr lang="en-US" sz="32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latin typeface="Arial" charset="0"/>
                </a:rPr>
                <a:t>: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2884195" y="2307287"/>
              <a:ext cx="761195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Sự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việc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khởi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nguồn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sự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việc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khác</a:t>
              </a:r>
              <a:endParaRPr lang="en-US" sz="2800" b="1" dirty="0">
                <a:solidFill>
                  <a:srgbClr val="002060"/>
                </a:solidFill>
                <a:latin typeface="Arial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337440" y="2615025"/>
            <a:ext cx="5857162" cy="1902440"/>
            <a:chOff x="2765457" y="3421310"/>
            <a:chExt cx="5857162" cy="1902440"/>
          </a:xfrm>
        </p:grpSpPr>
        <p:sp>
          <p:nvSpPr>
            <p:cNvPr id="10" name="文本框 9"/>
            <p:cNvSpPr txBox="1"/>
            <p:nvPr/>
          </p:nvSpPr>
          <p:spPr>
            <a:xfrm>
              <a:off x="2775861" y="3421310"/>
              <a:ext cx="21643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2765457" y="3938755"/>
              <a:ext cx="585716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ý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014349" y="4848757"/>
            <a:ext cx="5188681" cy="1502527"/>
            <a:chOff x="3002007" y="4968682"/>
            <a:chExt cx="5188681" cy="1502527"/>
          </a:xfrm>
        </p:grpSpPr>
        <p:sp>
          <p:nvSpPr>
            <p:cNvPr id="12" name="文本框 11"/>
            <p:cNvSpPr txBox="1"/>
            <p:nvPr/>
          </p:nvSpPr>
          <p:spPr>
            <a:xfrm>
              <a:off x="3002007" y="4968682"/>
              <a:ext cx="19591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Arial" charset="0"/>
                </a:rPr>
                <a:t>Kết</a:t>
              </a:r>
              <a:r>
                <a:rPr lang="en-US" sz="32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charset="0"/>
                </a:rPr>
                <a:t>thúc</a:t>
              </a:r>
              <a:r>
                <a:rPr lang="en-US" sz="3200" b="1" dirty="0">
                  <a:solidFill>
                    <a:srgbClr val="FF0000"/>
                  </a:solidFill>
                  <a:latin typeface="Arial" charset="0"/>
                </a:rPr>
                <a:t>:</a:t>
              </a:r>
              <a:endParaRPr lang="zh-CN" altLang="en-US" sz="3200" b="1" dirty="0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002007" y="5517102"/>
              <a:ext cx="518868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thúc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sự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việc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ở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phần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mở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đầu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phần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charset="0"/>
                </a:rPr>
                <a:t>chính</a:t>
              </a:r>
              <a:r>
                <a:rPr lang="en-US" sz="2800" b="1" dirty="0">
                  <a:solidFill>
                    <a:srgbClr val="002060"/>
                  </a:solidFill>
                  <a:latin typeface="Arial" charset="0"/>
                </a:rPr>
                <a:t>.</a:t>
              </a:r>
              <a:endParaRPr lang="zh-CN" altLang="en-US" sz="28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45205" y="229852"/>
            <a:ext cx="12072025" cy="8736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9"/>
          <p:cNvSpPr txBox="1"/>
          <p:nvPr/>
        </p:nvSpPr>
        <p:spPr>
          <a:xfrm>
            <a:off x="161936" y="364728"/>
            <a:ext cx="11838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Cốt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1066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1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17" y="1741288"/>
            <a:ext cx="4896804" cy="52139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64596" y="471826"/>
            <a:ext cx="5512339" cy="3146864"/>
            <a:chOff x="826851" y="179996"/>
            <a:chExt cx="5512339" cy="3146864"/>
          </a:xfrm>
        </p:grpSpPr>
        <p:sp>
          <p:nvSpPr>
            <p:cNvPr id="6" name="Oval Callout 5"/>
            <p:cNvSpPr/>
            <p:nvPr/>
          </p:nvSpPr>
          <p:spPr>
            <a:xfrm>
              <a:off x="826851" y="321013"/>
              <a:ext cx="5457217" cy="3005847"/>
            </a:xfrm>
            <a:prstGeom prst="wedgeEllipseCallout">
              <a:avLst>
                <a:gd name="adj1" fmla="val 65637"/>
                <a:gd name="adj2" fmla="val 48215"/>
              </a:avLst>
            </a:prstGeom>
            <a:solidFill>
              <a:srgbClr val="F193A1"/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Callout 6"/>
            <p:cNvSpPr/>
            <p:nvPr/>
          </p:nvSpPr>
          <p:spPr>
            <a:xfrm>
              <a:off x="881973" y="179996"/>
              <a:ext cx="5457217" cy="3005847"/>
            </a:xfrm>
            <a:prstGeom prst="wedgeEllipseCallout">
              <a:avLst>
                <a:gd name="adj1" fmla="val 64211"/>
                <a:gd name="adj2" fmla="val 48862"/>
              </a:avLst>
            </a:prstGeom>
            <a:solidFill>
              <a:schemeClr val="bg1"/>
            </a:solidFill>
            <a:ln w="28575">
              <a:solidFill>
                <a:srgbClr val="4D0C2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01910" y="924287"/>
            <a:ext cx="44928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algn="ctr"/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 CHUYỆN EM NGHE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9471" y="933241"/>
            <a:ext cx="4492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NGƯỜI KỂ CHUYỆN.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10013" y="853778"/>
            <a:ext cx="44928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800" b="1" dirty="0">
              <a:solidFill>
                <a:srgbClr val="5D1E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2337" y="1741288"/>
            <a:ext cx="4492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b="1" dirty="0">
              <a:solidFill>
                <a:srgbClr val="5D1E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3616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71" y="460619"/>
            <a:ext cx="4307711" cy="36900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081081" cy="205047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05982" y="1173314"/>
            <a:ext cx="1907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5BBE97"/>
                </a:solidFill>
                <a:latin typeface="UTM Loko" panose="02040603050506020204" pitchFamily="18" charset="0"/>
                <a:ea typeface="Heiti SC" panose="03000509000000000000" pitchFamily="65" charset="-122"/>
              </a:rPr>
              <a:t>GHI NHỚ</a:t>
            </a:r>
            <a:endParaRPr lang="zh-CN" altLang="en-US" sz="5400" b="1" dirty="0">
              <a:solidFill>
                <a:srgbClr val="5BBE97"/>
              </a:solidFill>
              <a:latin typeface="UTM Loko" panose="02040603050506020204" pitchFamily="18" charset="0"/>
              <a:ea typeface="Heiti SC" panose="03000509000000000000" pitchFamily="65" charset="-122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685453" y="1394475"/>
            <a:ext cx="7137698" cy="4665858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文本框 5"/>
          <p:cNvSpPr txBox="1"/>
          <p:nvPr/>
        </p:nvSpPr>
        <p:spPr>
          <a:xfrm>
            <a:off x="4873108" y="1792796"/>
            <a:ext cx="67623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rgbClr val="FF0000"/>
                </a:solidFill>
                <a:latin typeface="Arial" charset="0"/>
              </a:rPr>
              <a:t>1. Cốt truyện 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là một chuỗi sự việc làm nòng cốt cho diễn biến của truyện.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rgbClr val="FF0000"/>
                </a:solidFill>
                <a:latin typeface="Arial" charset="0"/>
              </a:rPr>
              <a:t>2. Cốt truyện thường gồm 3 phần: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		- Mở đầu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		- Diễn biến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		- Kết thúc</a:t>
            </a:r>
          </a:p>
        </p:txBody>
      </p:sp>
      <p:pic>
        <p:nvPicPr>
          <p:cNvPr id="24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553" y="4253840"/>
            <a:ext cx="2759802" cy="275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695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17" y="1741288"/>
            <a:ext cx="4896804" cy="52139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64596" y="471826"/>
            <a:ext cx="5512339" cy="3146864"/>
            <a:chOff x="826851" y="179996"/>
            <a:chExt cx="5512339" cy="3146864"/>
          </a:xfrm>
        </p:grpSpPr>
        <p:sp>
          <p:nvSpPr>
            <p:cNvPr id="6" name="Oval Callout 5"/>
            <p:cNvSpPr/>
            <p:nvPr/>
          </p:nvSpPr>
          <p:spPr>
            <a:xfrm>
              <a:off x="826851" y="321013"/>
              <a:ext cx="5457217" cy="3005847"/>
            </a:xfrm>
            <a:prstGeom prst="wedgeEllipseCallout">
              <a:avLst>
                <a:gd name="adj1" fmla="val 65637"/>
                <a:gd name="adj2" fmla="val 48215"/>
              </a:avLst>
            </a:prstGeom>
            <a:solidFill>
              <a:srgbClr val="F193A1"/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Callout 6"/>
            <p:cNvSpPr/>
            <p:nvPr/>
          </p:nvSpPr>
          <p:spPr>
            <a:xfrm>
              <a:off x="881973" y="179996"/>
              <a:ext cx="5457217" cy="3005847"/>
            </a:xfrm>
            <a:prstGeom prst="wedgeEllipseCallout">
              <a:avLst>
                <a:gd name="adj1" fmla="val 64211"/>
                <a:gd name="adj2" fmla="val 48862"/>
              </a:avLst>
            </a:prstGeom>
            <a:solidFill>
              <a:schemeClr val="bg1"/>
            </a:solidFill>
            <a:ln w="28575">
              <a:solidFill>
                <a:srgbClr val="4D0C2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01969" y="992381"/>
            <a:ext cx="46927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giãn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11024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flipH="1">
            <a:off x="2524327" y="651754"/>
            <a:ext cx="4007794" cy="3132306"/>
            <a:chOff x="826851" y="179996"/>
            <a:chExt cx="5512339" cy="3146864"/>
          </a:xfrm>
        </p:grpSpPr>
        <p:sp>
          <p:nvSpPr>
            <p:cNvPr id="12" name="Oval Callout 11"/>
            <p:cNvSpPr/>
            <p:nvPr/>
          </p:nvSpPr>
          <p:spPr>
            <a:xfrm>
              <a:off x="826851" y="321013"/>
              <a:ext cx="5457217" cy="3005847"/>
            </a:xfrm>
            <a:prstGeom prst="wedgeEllipseCallout">
              <a:avLst>
                <a:gd name="adj1" fmla="val 52888"/>
                <a:gd name="adj2" fmla="val 41062"/>
              </a:avLst>
            </a:prstGeom>
            <a:solidFill>
              <a:srgbClr val="F193A1"/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Callout 12"/>
            <p:cNvSpPr/>
            <p:nvPr/>
          </p:nvSpPr>
          <p:spPr>
            <a:xfrm>
              <a:off x="881973" y="179996"/>
              <a:ext cx="5457217" cy="3005847"/>
            </a:xfrm>
            <a:prstGeom prst="wedgeEllipseCallout">
              <a:avLst>
                <a:gd name="adj1" fmla="val 51707"/>
                <a:gd name="adj2" fmla="val 41709"/>
              </a:avLst>
            </a:prstGeom>
            <a:solidFill>
              <a:schemeClr val="bg1"/>
            </a:solidFill>
            <a:ln w="28575">
              <a:solidFill>
                <a:srgbClr val="4D0C2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447293" y="1169485"/>
            <a:ext cx="40447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ĂN KHẾ TRẢ VÀNG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thậy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7370" y="1130320"/>
            <a:ext cx="40447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62944" y="1164704"/>
            <a:ext cx="3690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005846" y="97277"/>
            <a:ext cx="9007813" cy="6546714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Chim chở người em bay ra đảo lấy vàng, nhờ thế người em trở nên giàu có.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Cha mẹ chết, người anh chia gia tài, người em chỉ được cây khế.</a:t>
            </a:r>
          </a:p>
          <a:p>
            <a:pPr algn="just"/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Người anh biết chuyện, đổi gia tài của mình lấy cây khế, người em bằng lòng.</a:t>
            </a:r>
          </a:p>
          <a:p>
            <a:pPr algn="just"/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Cây khế có quả, chim đến ăn, người em phàn nàn và chim hẹn trả ơn bằng vàng.</a:t>
            </a:r>
          </a:p>
          <a:p>
            <a:pPr algn="just"/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Chim lại đến ăn, mọi chuyện diễn ra như cũ, nhưng người anh may túi quá to và lấy quá nhiều vàng.</a:t>
            </a:r>
          </a:p>
          <a:p>
            <a:pPr algn="just"/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 Người anh bị rơi xuống biển và chết.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341" y="2723873"/>
            <a:ext cx="3894854" cy="4147138"/>
          </a:xfrm>
          <a:prstGeom prst="rect">
            <a:avLst/>
          </a:prstGeom>
        </p:spPr>
      </p:pic>
      <p:pic>
        <p:nvPicPr>
          <p:cNvPr id="19" name="图片 1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501" y="5440834"/>
            <a:ext cx="823594" cy="13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2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5" grpId="0"/>
      <p:bldP spid="15" grpId="1"/>
      <p:bldP spid="16" grpId="0"/>
      <p:bldP spid="16" grpId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966936" y="97276"/>
            <a:ext cx="9017540" cy="6663447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b/ Cha mẹ chết, người anh chia gia tài, người em chỉ được cây khế.</a:t>
            </a:r>
            <a:b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d/ Cây khế có quả, chim đến ăn, người em phàn nàn và chim hẹn trả ơn bằng vàng.</a:t>
            </a:r>
            <a:b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a/ Chim chở người em bay ra đảo lấy vàng, nhờ thế người em trở nên giàu có.</a:t>
            </a:r>
            <a:b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c/ Người anh biết chuyện, đổi gia tài của mình lấy cây khế, người em bằng lòng.</a:t>
            </a:r>
            <a:b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e/ Chim lại đến ăn, mọi chuyện diễn ra như cũ, nhưng người anh may túi quá to và lấy quá nhiều vàng.</a:t>
            </a:r>
            <a:b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g/ Người anh bị rơi xuống biển và chết.</a:t>
            </a:r>
            <a:br>
              <a:rPr lang="vi-VN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endParaRPr lang="vi-VN" sz="24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341" y="3122579"/>
            <a:ext cx="3520403" cy="3748432"/>
          </a:xfrm>
          <a:prstGeom prst="rect">
            <a:avLst/>
          </a:prstGeom>
        </p:spPr>
      </p:pic>
      <p:pic>
        <p:nvPicPr>
          <p:cNvPr id="18" name="图片 1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501" y="5440834"/>
            <a:ext cx="823594" cy="131666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flipH="1">
            <a:off x="2193587" y="787941"/>
            <a:ext cx="4007794" cy="3132306"/>
            <a:chOff x="826851" y="179996"/>
            <a:chExt cx="5512339" cy="3146864"/>
          </a:xfrm>
        </p:grpSpPr>
        <p:sp>
          <p:nvSpPr>
            <p:cNvPr id="20" name="Oval Callout 19"/>
            <p:cNvSpPr/>
            <p:nvPr/>
          </p:nvSpPr>
          <p:spPr>
            <a:xfrm>
              <a:off x="826851" y="321013"/>
              <a:ext cx="5457217" cy="3005847"/>
            </a:xfrm>
            <a:prstGeom prst="wedgeEllipseCallout">
              <a:avLst>
                <a:gd name="adj1" fmla="val 52888"/>
                <a:gd name="adj2" fmla="val 41062"/>
              </a:avLst>
            </a:prstGeom>
            <a:solidFill>
              <a:srgbClr val="F193A1"/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Callout 20"/>
            <p:cNvSpPr/>
            <p:nvPr/>
          </p:nvSpPr>
          <p:spPr>
            <a:xfrm>
              <a:off x="881973" y="179996"/>
              <a:ext cx="5457217" cy="3005847"/>
            </a:xfrm>
            <a:prstGeom prst="wedgeEllipseCallout">
              <a:avLst>
                <a:gd name="adj1" fmla="val 51707"/>
                <a:gd name="adj2" fmla="val 41709"/>
              </a:avLst>
            </a:prstGeom>
            <a:solidFill>
              <a:schemeClr val="bg1"/>
            </a:solidFill>
            <a:ln w="28575">
              <a:solidFill>
                <a:srgbClr val="4D0C2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332204" y="1745302"/>
            <a:ext cx="36904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80320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/>
      <p:bldP spid="2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17" y="1741288"/>
            <a:ext cx="4896804" cy="52139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64596" y="471826"/>
            <a:ext cx="5512339" cy="3146864"/>
            <a:chOff x="826851" y="179996"/>
            <a:chExt cx="5512339" cy="3146864"/>
          </a:xfrm>
        </p:grpSpPr>
        <p:sp>
          <p:nvSpPr>
            <p:cNvPr id="6" name="Oval Callout 5"/>
            <p:cNvSpPr/>
            <p:nvPr/>
          </p:nvSpPr>
          <p:spPr>
            <a:xfrm>
              <a:off x="826851" y="321013"/>
              <a:ext cx="5457217" cy="3005847"/>
            </a:xfrm>
            <a:prstGeom prst="wedgeEllipseCallout">
              <a:avLst>
                <a:gd name="adj1" fmla="val 65637"/>
                <a:gd name="adj2" fmla="val 48215"/>
              </a:avLst>
            </a:prstGeom>
            <a:solidFill>
              <a:srgbClr val="F193A1"/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Callout 6"/>
            <p:cNvSpPr/>
            <p:nvPr/>
          </p:nvSpPr>
          <p:spPr>
            <a:xfrm>
              <a:off x="881973" y="179996"/>
              <a:ext cx="5457217" cy="3005847"/>
            </a:xfrm>
            <a:prstGeom prst="wedgeEllipseCallout">
              <a:avLst>
                <a:gd name="adj1" fmla="val 64211"/>
                <a:gd name="adj2" fmla="val 48862"/>
              </a:avLst>
            </a:prstGeom>
            <a:solidFill>
              <a:schemeClr val="bg1"/>
            </a:solidFill>
            <a:ln w="28575">
              <a:solidFill>
                <a:srgbClr val="4D0C2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98327" y="1282251"/>
            <a:ext cx="42999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câu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ĂN KHẾ TRẢ VÀNG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3205" y="851363"/>
            <a:ext cx="42999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552322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66795"/>
            <a:ext cx="10058400" cy="3891205"/>
          </a:xfrm>
          <a:prstGeom prst="rect">
            <a:avLst/>
          </a:prstGeom>
        </p:spPr>
      </p:pic>
      <p:sp>
        <p:nvSpPr>
          <p:cNvPr id="9" name="矩形: 一个圆顶角，剪去另一个顶角 8">
            <a:extLst>
              <a:ext uri="{FF2B5EF4-FFF2-40B4-BE49-F238E27FC236}">
                <a16:creationId xmlns:a16="http://schemas.microsoft.com/office/drawing/2014/main" id="{F46735CD-E9B0-4C59-942F-AF2537A219B6}"/>
              </a:ext>
            </a:extLst>
          </p:cNvPr>
          <p:cNvSpPr/>
          <p:nvPr/>
        </p:nvSpPr>
        <p:spPr>
          <a:xfrm>
            <a:off x="1454967" y="1775766"/>
            <a:ext cx="9747682" cy="2689933"/>
          </a:xfrm>
          <a:prstGeom prst="snipRoundRect">
            <a:avLst/>
          </a:prstGeom>
          <a:solidFill>
            <a:schemeClr val="bg1">
              <a:alpha val="16000"/>
            </a:schemeClr>
          </a:solidFill>
          <a:ln w="76200">
            <a:solidFill>
              <a:srgbClr val="5BBE97"/>
            </a:solidFill>
          </a:ln>
          <a:effectLst>
            <a:outerShdw blurRad="279400" dist="101600" dir="7200000" sx="101000" sy="101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283" y="1884424"/>
            <a:ext cx="7639050" cy="2581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486">
            <a:off x="-1556639" y="903018"/>
            <a:ext cx="1394378" cy="126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04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900000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1.48148E-6 L 3.75E-6 0.00023 C 0.00416 -0.00208 0.0082 -0.0044 0.0125 -0.00625 C 0.02708 -0.0125 0.0526 -0.00671 0.06172 -0.00625 C 0.06328 -0.00555 0.06497 -0.00463 0.06666 -0.00417 C 0.07734 -0.00162 0.09088 -0.00116 0.1013 -1.48148E-6 C 0.10625 0.00046 0.11119 0.00139 0.11601 0.00208 C 0.12044 0.00371 0.12252 0.00486 0.12721 0.00602 C 0.13125 0.00718 0.13919 0.00857 0.14323 0.01019 C 0.14466 0.01065 0.1457 0.01181 0.147 0.01227 C 0.14908 0.01296 0.15117 0.01343 0.15312 0.01435 C 0.15442 0.01482 0.1556 0.01574 0.1569 0.01644 C 0.15898 0.01713 0.16106 0.01759 0.16302 0.01829 C 0.16432 0.01898 0.16562 0.01991 0.16679 0.02037 C 0.18359 0.02593 0.17734 0.02292 0.19023 0.02662 C 0.19961 0.02917 0.19362 0.02847 0.2039 0.03079 C 0.22656 0.03565 0.2052 0.03009 0.22252 0.03472 C 0.23489 0.04167 0.22096 0.03449 0.25208 0.04097 C 0.2677 0.04421 0.25859 0.04259 0.27929 0.04514 C 0.28945 0.04931 0.28125 0.0463 0.29908 0.04908 C 0.30286 0.04977 0.30651 0.05023 0.31028 0.05116 C 0.31237 0.05162 0.31432 0.05278 0.3164 0.05324 C 0.32252 0.05417 0.32877 0.05463 0.33502 0.05533 C 0.35117 0.05903 0.35013 0.05949 0.37461 0.05949 C 0.40338 0.05949 0.43216 0.0581 0.46106 0.05741 C 0.46315 0.05671 0.4651 0.05579 0.46718 0.05533 C 0.47174 0.05417 0.48411 0.05185 0.48828 0.05116 C 0.49153 0.04977 0.49622 0.04769 0.49948 0.04699 C 0.5039 0.04607 0.50859 0.0456 0.51302 0.04514 C 0.525 0.04005 0.51953 0.04213 0.52903 0.03889 C 0.54895 0.0257 0.52031 0.04398 0.5427 0.03264 C 0.5444 0.03195 0.54596 0.02963 0.54765 0.02871 C 0.54974 0.02755 0.55182 0.02732 0.5539 0.02662 C 0.55716 0.02523 0.56028 0.02338 0.56367 0.02246 C 0.56614 0.02176 0.56875 0.0213 0.57122 0.02037 C 0.57291 0.01991 0.57448 0.01921 0.57604 0.01829 C 0.57734 0.01783 0.57864 0.0169 0.57981 0.01644 C 0.58229 0.01551 0.58476 0.01505 0.58724 0.01435 C 0.58893 0.01366 0.59049 0.0125 0.59218 0.01227 C 0.59713 0.01111 0.60208 0.01088 0.60703 0.01019 C 0.61849 0.00533 0.60468 0.01065 0.62565 0.00602 C 0.62734 0.00579 0.62877 0.00463 0.63047 0.00394 C 0.6345 0.00255 0.6388 0.00139 0.64297 -1.48148E-6 C 0.64492 -0.00069 0.647 -0.00185 0.64908 -0.00208 C 0.68333 -0.00856 0.64049 -0.00046 0.66888 -0.00625 C 0.67252 -0.00694 0.6763 -0.00764 0.67994 -0.00833 C 0.68268 -0.00879 0.69869 -0.01227 0.70104 -0.01227 C 0.71471 -0.01296 0.72812 -0.01227 0.74192 -0.01227 " pathEditMode="relative" rAng="0" ptsTypes="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96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17" y="1741288"/>
            <a:ext cx="4896804" cy="52139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64596" y="471826"/>
            <a:ext cx="5512339" cy="3146864"/>
            <a:chOff x="826851" y="179996"/>
            <a:chExt cx="5512339" cy="3146864"/>
          </a:xfrm>
        </p:grpSpPr>
        <p:sp>
          <p:nvSpPr>
            <p:cNvPr id="6" name="Oval Callout 5"/>
            <p:cNvSpPr/>
            <p:nvPr/>
          </p:nvSpPr>
          <p:spPr>
            <a:xfrm>
              <a:off x="826851" y="321013"/>
              <a:ext cx="5457217" cy="3005847"/>
            </a:xfrm>
            <a:prstGeom prst="wedgeEllipseCallout">
              <a:avLst>
                <a:gd name="adj1" fmla="val 65637"/>
                <a:gd name="adj2" fmla="val 48215"/>
              </a:avLst>
            </a:prstGeom>
            <a:solidFill>
              <a:srgbClr val="F193A1"/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Callout 6"/>
            <p:cNvSpPr/>
            <p:nvPr/>
          </p:nvSpPr>
          <p:spPr>
            <a:xfrm>
              <a:off x="881973" y="179996"/>
              <a:ext cx="5457217" cy="3005847"/>
            </a:xfrm>
            <a:prstGeom prst="wedgeEllipseCallout">
              <a:avLst>
                <a:gd name="adj1" fmla="val 64211"/>
                <a:gd name="adj2" fmla="val 48862"/>
              </a:avLst>
            </a:prstGeom>
            <a:solidFill>
              <a:schemeClr val="bg1"/>
            </a:solidFill>
            <a:ln w="28575">
              <a:solidFill>
                <a:srgbClr val="4D0C2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01910" y="924287"/>
            <a:ext cx="44928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9471" y="1436140"/>
            <a:ext cx="449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9323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9"/>
          <a:stretch/>
        </p:blipFill>
        <p:spPr>
          <a:xfrm>
            <a:off x="3402106" y="3098833"/>
            <a:ext cx="9394121" cy="3759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2270" y="1000534"/>
            <a:ext cx="10952283" cy="255454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CN" sz="4000" dirty="0">
                <a:solidFill>
                  <a:srgbClr val="5BBE97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	</a:t>
            </a:r>
            <a:r>
              <a:rPr lang="en-US" altLang="zh-CN" sz="4000" b="1" dirty="0" err="1">
                <a:solidFill>
                  <a:srgbClr val="FFC00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Sự</a:t>
            </a:r>
            <a:r>
              <a:rPr lang="en-US" altLang="zh-CN" sz="4000" b="1" dirty="0">
                <a:solidFill>
                  <a:srgbClr val="FFC00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C00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4000" b="1" dirty="0">
                <a:solidFill>
                  <a:srgbClr val="FFC00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C00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chính</a:t>
            </a:r>
            <a:r>
              <a:rPr lang="en-US" altLang="zh-CN" sz="4000" b="1" dirty="0">
                <a:solidFill>
                  <a:srgbClr val="FFC00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là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sự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quan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trọng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quyết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định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diễn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biến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các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câu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chuyện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mà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khi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thiếu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nó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câu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chuyện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khong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còn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đúng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nội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dung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hấp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dẫn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nữa</a:t>
            </a: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00819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4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17" y="1741288"/>
            <a:ext cx="4896804" cy="52139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64596" y="471826"/>
            <a:ext cx="5512339" cy="3146864"/>
            <a:chOff x="826851" y="179996"/>
            <a:chExt cx="5512339" cy="3146864"/>
          </a:xfrm>
        </p:grpSpPr>
        <p:sp>
          <p:nvSpPr>
            <p:cNvPr id="6" name="Oval Callout 5"/>
            <p:cNvSpPr/>
            <p:nvPr/>
          </p:nvSpPr>
          <p:spPr>
            <a:xfrm>
              <a:off x="826851" y="321013"/>
              <a:ext cx="5457217" cy="3005847"/>
            </a:xfrm>
            <a:prstGeom prst="wedgeEllipseCallout">
              <a:avLst>
                <a:gd name="adj1" fmla="val 65637"/>
                <a:gd name="adj2" fmla="val 48215"/>
              </a:avLst>
            </a:prstGeom>
            <a:solidFill>
              <a:srgbClr val="F193A1"/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Callout 6"/>
            <p:cNvSpPr/>
            <p:nvPr/>
          </p:nvSpPr>
          <p:spPr>
            <a:xfrm>
              <a:off x="881973" y="179996"/>
              <a:ext cx="5457217" cy="3005847"/>
            </a:xfrm>
            <a:prstGeom prst="wedgeEllipseCallout">
              <a:avLst>
                <a:gd name="adj1" fmla="val 64211"/>
                <a:gd name="adj2" fmla="val 48862"/>
              </a:avLst>
            </a:prstGeom>
            <a:solidFill>
              <a:schemeClr val="bg1"/>
            </a:solidFill>
            <a:ln w="28575">
              <a:solidFill>
                <a:srgbClr val="4D0C2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61104" y="1334709"/>
            <a:ext cx="5174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chuỗi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9005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66795"/>
            <a:ext cx="10058400" cy="3891205"/>
          </a:xfrm>
          <a:prstGeom prst="rect">
            <a:avLst/>
          </a:prstGeom>
        </p:spPr>
      </p:pic>
      <p:sp>
        <p:nvSpPr>
          <p:cNvPr id="18" name="矩形: 一个圆顶角，剪去另一个顶角 17">
            <a:extLst>
              <a:ext uri="{FF2B5EF4-FFF2-40B4-BE49-F238E27FC236}">
                <a16:creationId xmlns:a16="http://schemas.microsoft.com/office/drawing/2014/main" id="{E042DD80-0AB9-4C36-B011-9179551187A1}"/>
              </a:ext>
            </a:extLst>
          </p:cNvPr>
          <p:cNvSpPr/>
          <p:nvPr/>
        </p:nvSpPr>
        <p:spPr>
          <a:xfrm>
            <a:off x="1454967" y="1775766"/>
            <a:ext cx="9747682" cy="2689933"/>
          </a:xfrm>
          <a:prstGeom prst="snipRoundRect">
            <a:avLst/>
          </a:prstGeom>
          <a:solidFill>
            <a:schemeClr val="bg1">
              <a:alpha val="16000"/>
            </a:schemeClr>
          </a:solidFill>
          <a:ln w="76200">
            <a:solidFill>
              <a:srgbClr val="5BBE97"/>
            </a:solidFill>
          </a:ln>
          <a:effectLst>
            <a:outerShdw blurRad="279400" dist="101600" dir="7200000" sx="101000" sy="101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1A3D55C-11BA-4E08-9882-A06EBCB18D1C}"/>
              </a:ext>
            </a:extLst>
          </p:cNvPr>
          <p:cNvSpPr txBox="1"/>
          <p:nvPr/>
        </p:nvSpPr>
        <p:spPr>
          <a:xfrm>
            <a:off x="2347556" y="2552932"/>
            <a:ext cx="80986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F193A1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C</a:t>
            </a:r>
            <a:r>
              <a:rPr lang="en-US" altLang="zh-CN" sz="8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Ố</a:t>
            </a:r>
            <a:r>
              <a:rPr lang="en-US" altLang="zh-CN" sz="8800" b="1" dirty="0">
                <a:solidFill>
                  <a:srgbClr val="FFC000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T</a:t>
            </a:r>
            <a:r>
              <a:rPr lang="en-US" altLang="zh-CN" sz="8800" b="1" dirty="0">
                <a:solidFill>
                  <a:srgbClr val="B8D557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 </a:t>
            </a:r>
            <a:r>
              <a:rPr lang="en-US" altLang="zh-CN" sz="8800" b="1" dirty="0">
                <a:solidFill>
                  <a:srgbClr val="5BBE97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T</a:t>
            </a:r>
            <a:r>
              <a:rPr lang="en-US" altLang="zh-CN" sz="8800" b="1" dirty="0">
                <a:solidFill>
                  <a:srgbClr val="7030A0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R</a:t>
            </a:r>
            <a:r>
              <a:rPr lang="en-US" altLang="zh-CN" sz="8800" b="1" dirty="0">
                <a:solidFill>
                  <a:srgbClr val="F42C6D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U</a:t>
            </a:r>
            <a:r>
              <a:rPr lang="en-US" altLang="zh-CN" sz="8800" b="1" dirty="0">
                <a:solidFill>
                  <a:srgbClr val="0070C0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Y</a:t>
            </a:r>
            <a:r>
              <a:rPr lang="en-US" altLang="zh-CN" sz="8800" b="1" dirty="0">
                <a:solidFill>
                  <a:srgbClr val="FFC000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Ệ</a:t>
            </a:r>
            <a:r>
              <a:rPr lang="en-US" altLang="zh-CN" sz="8800" b="1" dirty="0">
                <a:solidFill>
                  <a:srgbClr val="94E5C4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N</a:t>
            </a:r>
            <a:r>
              <a:rPr lang="en-US" altLang="zh-CN" sz="8800" b="1" dirty="0">
                <a:solidFill>
                  <a:srgbClr val="B8D557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 </a:t>
            </a:r>
            <a:endParaRPr lang="zh-CN" altLang="en-US" sz="8800" b="1" dirty="0">
              <a:solidFill>
                <a:srgbClr val="EC5B2D"/>
              </a:solidFill>
              <a:effectLst>
                <a:glow rad="1905000">
                  <a:schemeClr val="bg1"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Guanine" panose="02040603050506020204" pitchFamily="18" charset="0"/>
              <a:ea typeface="幼圆" panose="02010509060101010101" pitchFamily="49" charset="-122"/>
            </a:endParaRPr>
          </a:p>
        </p:txBody>
      </p:sp>
      <p:sp>
        <p:nvSpPr>
          <p:cNvPr id="8" name="TextBox 43"/>
          <p:cNvSpPr txBox="1"/>
          <p:nvPr/>
        </p:nvSpPr>
        <p:spPr>
          <a:xfrm>
            <a:off x="3595085" y="2014520"/>
            <a:ext cx="4048996" cy="713521"/>
          </a:xfrm>
          <a:prstGeom prst="rect">
            <a:avLst/>
          </a:prstGeom>
          <a:noFill/>
        </p:spPr>
        <p:txBody>
          <a:bodyPr wrap="square" lIns="97021" tIns="48510" rIns="97021" bIns="48510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1494C3"/>
                </a:solidFill>
                <a:latin typeface="UTM Arruba KT" panose="02040603050506020204" pitchFamily="18" charset="0"/>
                <a:ea typeface="方正清刻本悦宋简体" panose="02000000000000000000" pitchFamily="2" charset="-122"/>
              </a:rPr>
              <a:t>TẬP LÀM VĂN</a:t>
            </a:r>
            <a:endParaRPr lang="zh-CN" altLang="en-US" sz="4000" dirty="0">
              <a:solidFill>
                <a:srgbClr val="1494C3"/>
              </a:solidFill>
              <a:latin typeface="UTM Arruba KT" panose="0204060305050602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486">
            <a:off x="-1391972" y="1426805"/>
            <a:ext cx="1394378" cy="126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700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3.75E-6 0.00023 C 0.00416 -0.00208 0.0082 -0.0044 0.0125 -0.00625 C 0.02708 -0.0125 0.0526 -0.00671 0.06172 -0.00625 C 0.06328 -0.00555 0.06497 -0.00463 0.06666 -0.00417 C 0.07734 -0.00162 0.09088 -0.00116 0.1013 -1.48148E-6 C 0.10625 0.00046 0.11119 0.00139 0.11601 0.00208 C 0.12044 0.00371 0.12252 0.00486 0.12721 0.00602 C 0.13125 0.00718 0.13919 0.00857 0.14323 0.01019 C 0.14466 0.01065 0.1457 0.01181 0.147 0.01227 C 0.14908 0.01296 0.15117 0.01343 0.15312 0.01435 C 0.15442 0.01482 0.1556 0.01574 0.1569 0.01644 C 0.15898 0.01713 0.16106 0.01759 0.16302 0.01829 C 0.16432 0.01898 0.16562 0.01991 0.16679 0.02037 C 0.18359 0.02593 0.17734 0.02292 0.19023 0.02662 C 0.19961 0.02917 0.19362 0.02847 0.2039 0.03079 C 0.22656 0.03565 0.2052 0.03009 0.22252 0.03472 C 0.23489 0.04167 0.22096 0.03449 0.25208 0.04097 C 0.2677 0.04421 0.25859 0.04259 0.27929 0.04514 C 0.28945 0.04931 0.28125 0.0463 0.29908 0.04908 C 0.30286 0.04977 0.30651 0.05023 0.31028 0.05116 C 0.31237 0.05162 0.31432 0.05278 0.3164 0.05324 C 0.32252 0.05417 0.32877 0.05463 0.33502 0.05533 C 0.35117 0.05903 0.35013 0.05949 0.37461 0.05949 C 0.40338 0.05949 0.43216 0.0581 0.46106 0.05741 C 0.46315 0.05671 0.4651 0.05579 0.46718 0.05533 C 0.47174 0.05417 0.48411 0.05185 0.48828 0.05116 C 0.49153 0.04977 0.49622 0.04769 0.49948 0.04699 C 0.5039 0.04607 0.50859 0.0456 0.51302 0.04514 C 0.525 0.04005 0.51953 0.04213 0.52903 0.03889 C 0.54895 0.0257 0.52031 0.04398 0.5427 0.03264 C 0.5444 0.03195 0.54596 0.02963 0.54765 0.02871 C 0.54974 0.02755 0.55182 0.02732 0.5539 0.02662 C 0.55716 0.02523 0.56028 0.02338 0.56367 0.02246 C 0.56614 0.02176 0.56875 0.0213 0.57122 0.02037 C 0.57291 0.01991 0.57448 0.01921 0.57604 0.01829 C 0.57734 0.01783 0.57864 0.0169 0.57981 0.01644 C 0.58229 0.01551 0.58476 0.01505 0.58724 0.01435 C 0.58893 0.01366 0.59049 0.0125 0.59218 0.01227 C 0.59713 0.01111 0.60208 0.01088 0.60703 0.01019 C 0.61849 0.00533 0.60468 0.01065 0.62565 0.00602 C 0.62734 0.00579 0.62877 0.00463 0.63047 0.00394 C 0.6345 0.00255 0.6388 0.00139 0.64297 -1.48148E-6 C 0.64492 -0.00069 0.647 -0.00185 0.64908 -0.00208 C 0.68333 -0.00856 0.64049 -0.00046 0.66888 -0.00625 C 0.67252 -0.00694 0.6763 -0.00764 0.67994 -0.00833 C 0.68268 -0.00879 0.69869 -0.01227 0.70104 -0.01227 C 0.71471 -0.01296 0.72812 -0.01227 0.74192 -0.01227 " pathEditMode="relative" rAng="0" ptsTypes="AAAAAAAAAAAAAAAAAAAAAAAAAAAAAAAAAAAAAAAAAAAAAA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96" y="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0" grpId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789905" y="-272374"/>
            <a:ext cx="4902742" cy="7889131"/>
            <a:chOff x="6789905" y="-243191"/>
            <a:chExt cx="4902742" cy="788913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60822AD-2810-4D2D-93CA-9AAF113A8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905" y="-243191"/>
              <a:ext cx="4902742" cy="788913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5473" y="1750978"/>
              <a:ext cx="3891064" cy="438717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852" y="3125445"/>
            <a:ext cx="3651663" cy="388819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2524327" y="651754"/>
            <a:ext cx="4007794" cy="3132306"/>
            <a:chOff x="826851" y="179996"/>
            <a:chExt cx="5512339" cy="3146864"/>
          </a:xfrm>
        </p:grpSpPr>
        <p:sp>
          <p:nvSpPr>
            <p:cNvPr id="12" name="Oval Callout 11"/>
            <p:cNvSpPr/>
            <p:nvPr/>
          </p:nvSpPr>
          <p:spPr>
            <a:xfrm>
              <a:off x="826851" y="321013"/>
              <a:ext cx="5457217" cy="3005847"/>
            </a:xfrm>
            <a:prstGeom prst="wedgeEllipseCallout">
              <a:avLst>
                <a:gd name="adj1" fmla="val 52888"/>
                <a:gd name="adj2" fmla="val 41062"/>
              </a:avLst>
            </a:prstGeom>
            <a:solidFill>
              <a:srgbClr val="F193A1"/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Callout 12"/>
            <p:cNvSpPr/>
            <p:nvPr/>
          </p:nvSpPr>
          <p:spPr>
            <a:xfrm>
              <a:off x="881973" y="179996"/>
              <a:ext cx="5457217" cy="3005847"/>
            </a:xfrm>
            <a:prstGeom prst="wedgeEllipseCallout">
              <a:avLst>
                <a:gd name="adj1" fmla="val 51707"/>
                <a:gd name="adj2" fmla="val 41709"/>
              </a:avLst>
            </a:prstGeom>
            <a:solidFill>
              <a:schemeClr val="bg1"/>
            </a:solidFill>
            <a:ln w="28575">
              <a:solidFill>
                <a:srgbClr val="4D0C2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487370" y="1485603"/>
            <a:ext cx="4044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5D1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94110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56" y="4765832"/>
            <a:ext cx="1888644" cy="22558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3" y="204314"/>
            <a:ext cx="9787790" cy="68173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60" y="108713"/>
            <a:ext cx="1905000" cy="190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20451" y="2137356"/>
            <a:ext cx="50223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DẾ MÈN BÊNH VỰC KẺ YẾU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3177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6395" y="3835065"/>
            <a:ext cx="1220951" cy="122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1826396" y="4567245"/>
            <a:ext cx="10497532" cy="1169550"/>
            <a:chOff x="1430704" y="2726891"/>
            <a:chExt cx="2842697" cy="1169550"/>
          </a:xfrm>
        </p:grpSpPr>
        <p:sp>
          <p:nvSpPr>
            <p:cNvPr id="14" name="TextBox 5"/>
            <p:cNvSpPr txBox="1"/>
            <p:nvPr/>
          </p:nvSpPr>
          <p:spPr>
            <a:xfrm>
              <a:off x="1430704" y="3311666"/>
              <a:ext cx="28426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Dế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gục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khóc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tảng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761333" y="2726891"/>
              <a:ext cx="13140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01/ </a:t>
              </a:r>
              <a:r>
                <a:rPr lang="en-US" sz="3200" b="1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Dế</a:t>
              </a:r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M</a:t>
              </a:r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èn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đã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gặp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ai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UTM Loko" panose="02040603050506020204" pitchFamily="18" charset="0"/>
                </a:rPr>
                <a:t>?</a:t>
              </a:r>
            </a:p>
          </p:txBody>
        </p:sp>
      </p:grpSp>
      <p:pic>
        <p:nvPicPr>
          <p:cNvPr id="23" name="Picture 10" descr="1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 l="1208" t="1694" r="1208" b="1694"/>
          <a:stretch>
            <a:fillRect/>
          </a:stretch>
        </p:blipFill>
        <p:spPr>
          <a:xfrm>
            <a:off x="3380359" y="236982"/>
            <a:ext cx="6444577" cy="4113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0543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期末家长会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1106</Words>
  <Application>Microsoft Office PowerPoint</Application>
  <PresentationFormat>Widescreen</PresentationFormat>
  <Paragraphs>97</Paragraphs>
  <Slides>25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Calibri</vt:lpstr>
      <vt:lpstr>Arial</vt:lpstr>
      <vt:lpstr>Calibri Light</vt:lpstr>
      <vt:lpstr>UTM Loko</vt:lpstr>
      <vt:lpstr>方正清刻本悦宋简体</vt:lpstr>
      <vt:lpstr>UTM Guanine</vt:lpstr>
      <vt:lpstr>UTM Arruba KT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期末家长会PPT模板</dc:title>
  <dc:creator>KTUTS</dc:creator>
  <cp:keywords>Bao Bao</cp:keywords>
  <cp:lastModifiedBy>ADMIN</cp:lastModifiedBy>
  <cp:revision>183</cp:revision>
  <dcterms:created xsi:type="dcterms:W3CDTF">2016-08-31T01:52:19Z</dcterms:created>
  <dcterms:modified xsi:type="dcterms:W3CDTF">2022-09-23T08:34:55Z</dcterms:modified>
</cp:coreProperties>
</file>