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32" r:id="rId2"/>
    <p:sldId id="259" r:id="rId3"/>
    <p:sldId id="257" r:id="rId4"/>
    <p:sldId id="291" r:id="rId5"/>
    <p:sldId id="333" r:id="rId6"/>
    <p:sldId id="258" r:id="rId7"/>
    <p:sldId id="324" r:id="rId8"/>
    <p:sldId id="325" r:id="rId9"/>
    <p:sldId id="334" r:id="rId10"/>
    <p:sldId id="310" r:id="rId11"/>
    <p:sldId id="326" r:id="rId12"/>
    <p:sldId id="313" r:id="rId13"/>
    <p:sldId id="312" r:id="rId14"/>
    <p:sldId id="335" r:id="rId15"/>
    <p:sldId id="275" r:id="rId16"/>
    <p:sldId id="331" r:id="rId17"/>
  </p:sldIdLst>
  <p:sldSz cx="12192000" cy="6858000"/>
  <p:notesSz cx="6858000" cy="9144000"/>
  <p:custDataLst>
    <p:tags r:id="rId1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6600"/>
    <a:srgbClr val="FF3300"/>
    <a:srgbClr val="CC33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6" autoAdjust="0"/>
    <p:restoredTop sz="94660"/>
  </p:normalViewPr>
  <p:slideViewPr>
    <p:cSldViewPr>
      <p:cViewPr varScale="1">
        <p:scale>
          <a:sx n="61" d="100"/>
          <a:sy n="61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962C592-2137-4F11-BE6B-2B331567BB9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52713C-0FB0-43B7-B0EE-48EE5462F92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57941A9-2988-4688-BB73-E01A3ADCE6E2}" type="datetimeFigureOut">
              <a:rPr lang="en-US"/>
              <a:pPr>
                <a:defRPr/>
              </a:pPr>
              <a:t>9/23/2022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DAA969B-7E95-48F6-B15D-549611BB31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44A3BDA-0EC9-40E8-BC71-34A2A840C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3F6C9-1856-4BB5-81DB-19DDE4C0402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0BA30F-BCF8-4BAA-A1BE-64337E9689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331948-454C-41D3-93B8-DA75076D833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84993">
            <a:extLst>
              <a:ext uri="{FF2B5EF4-FFF2-40B4-BE49-F238E27FC236}">
                <a16:creationId xmlns:a16="http://schemas.microsoft.com/office/drawing/2014/main" id="{FC2EF747-10E3-4ADB-AAA9-1D75B0EC09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文本占位符 84994">
            <a:extLst>
              <a:ext uri="{FF2B5EF4-FFF2-40B4-BE49-F238E27FC236}">
                <a16:creationId xmlns:a16="http://schemas.microsoft.com/office/drawing/2014/main" id="{1AB9464E-50DB-415B-895C-077DA7BE08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8196" name="灯片编号占位符 1">
            <a:extLst>
              <a:ext uri="{FF2B5EF4-FFF2-40B4-BE49-F238E27FC236}">
                <a16:creationId xmlns:a16="http://schemas.microsoft.com/office/drawing/2014/main" id="{499A2340-CAC0-4470-A49A-86A737767B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9F32F7E-E82B-49D8-ACF6-BC6F9D743A66}" type="slidenum">
              <a:rPr lang="en-US" altLang="zh-CN" smtClean="0">
                <a:solidFill>
                  <a:srgbClr val="000000"/>
                </a:solidFill>
              </a:rPr>
              <a:pPr/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7B5030-5579-4088-B11E-57D0EC3EAD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B4EF77-99C2-4917-8B87-BE245B371BF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272954B-2531-4877-A49C-32136EC7D0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B22D48-DD5D-4835-AEDC-785E29950EA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77579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711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357314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0996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78134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25137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63585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35719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87938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10575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152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820137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5793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42572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94828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9629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36140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214659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0697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8BBF1A9-FC4B-4967-B585-340413F788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962BBFE-4F7C-4C6C-BAFB-DDEE2C5AD9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3DF993-3F7D-430D-BD0E-92E939F795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BB79F-C676-416D-8775-F949F3CCACB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785373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F9CC4C2-B3E8-427C-A2FB-7A6867BE2C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6FEE6C-8CB3-46AA-B706-B522BC5A5B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087DF5-7466-47EB-9C28-5581F4E9BE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66B6F-94B5-4B33-A531-3DC1072975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714900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AC53E08-80EA-4CB9-9D07-730A36761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B9EE9E-437E-4D19-B729-D49BE8BC83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8F35BB-8008-4E03-9D1B-B66DCA81CC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8B657-C76A-40BC-8902-61368037CA7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2128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880153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F03B4F-B1F2-4628-92D5-89DE3F9035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EE1484-00EC-445E-ACDD-85FF82FC1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FD77CD6-EC1F-464D-A319-320847ECF2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9BF9D-1265-433F-BBAE-823EDF5BAEE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964791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00CCC09-E05B-45B5-B373-C294C3756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BB6357E-DBB2-488C-BC19-99533CB5BD6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0E2D9E-2E47-4E6C-A3DE-A392DDB11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7E644C-D8D0-4A3E-8BEA-0E805D3361A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63839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4CD2BED-37C3-45FA-AB80-38056C64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B366E08-06D5-4B54-8526-639FA356BC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144F7C-B893-4E10-8D14-71FFF52E1B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880056-654A-4429-807A-9C69F24A357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304110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6FE619-6558-443B-A1E7-7830A37E50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7B719B3-1CBA-431D-BF30-FAB995BE78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4EC1D3-A81B-4D5C-926F-3BC9DF501E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F8F4A-9EE5-4A6E-8E80-ECFD7184A81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53103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F18974-1C41-452A-BD84-460CE80716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C573EA-38D3-44DA-B19D-CDE7C5F6A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AA2A2A-755A-4F84-A4FC-A9A4607429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DD7820-FE72-48D5-8B76-6FA8B3F310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81026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A8DD2F-A666-4797-97CB-78D2D3BAD5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7F53F87-4CD5-4527-9A05-5F2891E166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39E436-7A0F-4D3B-A74E-16E12E44DF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99359-DB92-40F6-9F5B-87327770B95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08510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3065F14-3035-47AB-B632-2C9AC9A71E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F41E39-5001-4986-AE55-C8D043D80C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7BD7B9-153B-4A2F-A19D-C274323322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47D75-E98D-4D05-B301-5C771DD1184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33657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04AE391-F6BC-43EC-8778-4D54D2A539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F501A4C-3863-4896-993C-ACA5E8EE47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19283DC-5748-47A8-B651-0633A9779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CECAB-BDED-4D9E-BAC4-7BEE4593080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1540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81AD69-7F66-4961-A64E-C49688614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58E2BC-B037-45F8-9D81-7D12BFFFF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0CA03E-D02D-4182-BB13-4C9AF0E6C0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5CF94-C595-4B7E-93B2-41F17681773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142875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B0E03F-C8FD-4591-8710-293C85F936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CFB425-DE93-44B1-BA9C-60DD4CE769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813D517-CC96-4E8A-AEFD-D87ACA097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B712F-5257-4A96-BABA-537A6CEBFBCB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33031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580100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820D46-B314-4CC7-A40D-FD3CFE86AA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26703F-4ACE-423A-9166-2DBD0A6B12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6474146-75B2-4830-B7F9-6549E3C49C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8376C-FC58-4743-AA24-17B7FA9E09B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96029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5AD3C6-F0B4-4143-8FE9-6CFEF5E1C6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63E9E5-9B5F-4370-9C3E-12A504FB64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0D3327F-DEAC-48BC-A648-02E076CFAF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4C2E48-4EA9-4A67-B535-0B2B77C7EE2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928524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337F436-52F3-4C68-AEF8-B2C2C51394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9D87D88-EA77-4D83-9658-3D8D78C351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71B0E5-3EA3-4FB4-A3C8-98E523FEB85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D742F2-977A-4EC0-B60F-FD17231D550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89791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EF71E6-B861-46CC-89C4-10609CAF1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2D6BC1-E260-4544-94D7-B08A4EFC99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B82242-14A4-4DE6-B689-5F800EA637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B2726-6B8A-4C26-A202-EA9B2DCC01C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92158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917850-7F22-40CE-A556-9B60D98F4C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ECEA8E-9AB7-4BC9-A2CB-158878F8FE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00F4472-D136-4C26-8BCB-97FEB2A2D3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566E-CFE8-47D1-BD2D-CEB658D65B6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83634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ECC756-09B2-4043-ACFF-C3BCE6321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8647F28-AD79-466E-AA3C-BC64F1F588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F557C8-32CF-460D-905B-6CC14C2FDF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15C11-105B-4D03-8DA2-81E1E1F84B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622708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1FD340-B807-48F7-9878-9E0DD9A670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B43014-1A81-414C-BDF4-1E416E5B98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20489F4-696D-48D3-AE0A-33EB2829E9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FFC1-70A1-40DD-A7D6-1023C864A2F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56163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715CFC-329C-43B8-BB8A-8550FE940B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00FA99-D611-445E-AFBA-44CB567F9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512028-6255-4C2D-BF86-DA293E6DA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05289-9144-4ACE-B416-0FBD4C7F5AA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25141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E27E62-30BB-4D58-971E-8C4DF2768E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EC98F1-A55E-49DE-BF45-4FE5CCB899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4586BF-07B6-4A5E-A572-1BAB9A345F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254D6F-AD25-40EB-B917-FCFBABE8D6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56198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BFA53E-6023-4369-BF74-5FACC11A76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B92A5A5-9379-473A-AB2B-8DBB181220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36D00CA-1FDC-4D0B-A7D7-83E05D939E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272F6F-89EB-480E-A701-D9C509DF575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0958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4735289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0FC877D-519E-49AF-A6EF-99ABFA14AC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5C8BDF3-FEA9-4E9E-ABE1-D22360F818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BDB55D4-ECA6-4892-A539-AABBE32B5D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E49F8-F8F4-4F4B-9036-841FD1E3DDC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4323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3879C1-FBC5-4404-AF8E-34F0951772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1E47EF-F1D4-4379-9804-E06E36DC0E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3877A4-2634-4D95-ACA8-EF825EC80CC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5ECB55-17E8-4753-97A0-99154237D3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986264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18969C-C336-4774-8A2C-10766F2014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00A0CA-A354-47C4-869C-6ADAB17CC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66A096-4E6A-4458-B2EC-E69C9C5617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0A999-ABF1-4D36-990D-ECD285D4F5E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737693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D01B6E-2651-45B0-8E0B-FA6087949B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F45873-B308-4194-8035-46303DCF5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36C5B6-FCEE-4778-9175-A4E9C1BB9C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B6051-1208-4418-B25F-8DC27440B98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6575464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10E710-0A0E-4F95-B686-27FAF3065B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DAF7A1-30E2-417A-86E2-D0CF073CAD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752474-617B-473F-B68C-5EC7DBEAC3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0EA2-662F-4CC5-9150-4BB473DD8AB7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49878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28300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59169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853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629BE03-69E8-42D9-874B-21C5E84A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CE85CF0-715B-4BDA-B788-E719D79069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E15C6E-DB3B-4E2F-A0CD-FBE39BD262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07932-EAC0-4A1F-B34D-F8F1C3F90E3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83137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81A0658-9201-4ED3-B1D9-327A395CF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08E8741-0D7F-4E43-9389-B7E3C3AE4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97780FF-17DE-47B5-BC84-023AD2D9641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E6C900D-6D5A-403C-B3DF-13C25247509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759C735-AE87-4983-9773-E2C0801E21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60B25B3D-4D2A-40A1-95CD-9CB66B01B19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02" r:id="rId3"/>
    <p:sldLayoutId id="2147483701" r:id="rId4"/>
    <p:sldLayoutId id="2147483700" r:id="rId5"/>
    <p:sldLayoutId id="2147483699" r:id="rId6"/>
    <p:sldLayoutId id="2147483698" r:id="rId7"/>
    <p:sldLayoutId id="2147483697" r:id="rId8"/>
    <p:sldLayoutId id="2147483696" r:id="rId9"/>
    <p:sldLayoutId id="2147483695" r:id="rId10"/>
    <p:sldLayoutId id="2147483694" r:id="rId11"/>
    <p:sldLayoutId id="2147483693" r:id="rId12"/>
    <p:sldLayoutId id="2147483692" r:id="rId13"/>
    <p:sldLayoutId id="2147483691" r:id="rId14"/>
    <p:sldLayoutId id="2147483690" r:id="rId15"/>
    <p:sldLayoutId id="2147483689" r:id="rId16"/>
    <p:sldLayoutId id="2147483688" r:id="rId17"/>
    <p:sldLayoutId id="2147483687" r:id="rId18"/>
    <p:sldLayoutId id="2147483686" r:id="rId19"/>
    <p:sldLayoutId id="2147483685" r:id="rId20"/>
    <p:sldLayoutId id="2147483684" r:id="rId21"/>
    <p:sldLayoutId id="2147483683" r:id="rId22"/>
    <p:sldLayoutId id="2147483682" r:id="rId23"/>
    <p:sldLayoutId id="2147483681" r:id="rId24"/>
    <p:sldLayoutId id="2147483680" r:id="rId25"/>
    <p:sldLayoutId id="2147483679" r:id="rId26"/>
    <p:sldLayoutId id="2147483651" r:id="rId27"/>
    <p:sldLayoutId id="2147483652" r:id="rId28"/>
    <p:sldLayoutId id="2147483653" r:id="rId29"/>
    <p:sldLayoutId id="2147483654" r:id="rId30"/>
    <p:sldLayoutId id="2147483655" r:id="rId31"/>
    <p:sldLayoutId id="2147483656" r:id="rId32"/>
    <p:sldLayoutId id="2147483657" r:id="rId33"/>
    <p:sldLayoutId id="2147483658" r:id="rId34"/>
    <p:sldLayoutId id="2147483659" r:id="rId35"/>
    <p:sldLayoutId id="2147483660" r:id="rId36"/>
    <p:sldLayoutId id="2147483661" r:id="rId37"/>
    <p:sldLayoutId id="2147483662" r:id="rId38"/>
    <p:sldLayoutId id="2147483663" r:id="rId39"/>
    <p:sldLayoutId id="2147483664" r:id="rId40"/>
    <p:sldLayoutId id="2147483665" r:id="rId41"/>
    <p:sldLayoutId id="2147483666" r:id="rId42"/>
    <p:sldLayoutId id="2147483667" r:id="rId43"/>
    <p:sldLayoutId id="2147483668" r:id="rId44"/>
    <p:sldLayoutId id="2147483669" r:id="rId45"/>
    <p:sldLayoutId id="2147483670" r:id="rId46"/>
    <p:sldLayoutId id="2147483671" r:id="rId47"/>
    <p:sldLayoutId id="2147483672" r:id="rId48"/>
    <p:sldLayoutId id="2147483673" r:id="rId49"/>
    <p:sldLayoutId id="2147483674" r:id="rId50"/>
    <p:sldLayoutId id="2147483675" r:id="rId51"/>
    <p:sldLayoutId id="2147483676" r:id="rId52"/>
    <p:sldLayoutId id="2147483677" r:id="rId53"/>
    <p:sldLayoutId id="2147483678" r:id="rId5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A57E6B3-0C3B-494B-AB02-26E513D124A9}"/>
              </a:ext>
            </a:extLst>
          </p:cNvPr>
          <p:cNvSpPr/>
          <p:nvPr/>
        </p:nvSpPr>
        <p:spPr>
          <a:xfrm>
            <a:off x="3527028" y="2505670"/>
            <a:ext cx="513794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KHỞI ĐỘNG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>
            <a:extLst>
              <a:ext uri="{FF2B5EF4-FFF2-40B4-BE49-F238E27FC236}">
                <a16:creationId xmlns:a16="http://schemas.microsoft.com/office/drawing/2014/main" id="{D785969E-989E-4D34-BAC0-6550F1F42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609600"/>
            <a:ext cx="11264900" cy="48323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US" sz="2800" dirty="0">
                <a:latin typeface="Times New Roman" pitchFamily="18" charset="0"/>
              </a:rPr>
              <a:t>	</a:t>
            </a:r>
            <a:r>
              <a:rPr lang="en-US" sz="2800" dirty="0" err="1">
                <a:latin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xếp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phức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</a:rPr>
              <a:t> in </a:t>
            </a:r>
            <a:r>
              <a:rPr lang="en-US" sz="2800" dirty="0" err="1">
                <a:latin typeface="Times New Roman" pitchFamily="18" charset="0"/>
              </a:rPr>
              <a:t>nghiêng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câu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dưới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đây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hai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loại</a:t>
            </a:r>
            <a:r>
              <a:rPr lang="en-US" sz="2800" dirty="0">
                <a:latin typeface="Times New Roman" pitchFamily="18" charset="0"/>
              </a:rPr>
              <a:t>: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ghép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láy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rằng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in </a:t>
            </a:r>
            <a:r>
              <a:rPr lang="en-US" sz="2800" dirty="0" err="1">
                <a:latin typeface="Times New Roman" pitchFamily="18" charset="0"/>
              </a:rPr>
              <a:t>đậm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tiếng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nghĩa</a:t>
            </a:r>
            <a:r>
              <a:rPr lang="en-US" sz="2800" dirty="0"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đền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thờ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bờ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bãi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nô</a:t>
            </a:r>
            <a:r>
              <a:rPr lang="en-US" sz="2800" b="1" i="1" dirty="0">
                <a:latin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</a:rPr>
              <a:t>nức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tưởng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mộc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mạc</a:t>
            </a:r>
            <a:r>
              <a:rPr lang="en-US" sz="2800" b="1" dirty="0">
                <a:latin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nhũn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nhặn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cứng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cáp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dẻo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dai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vững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thanh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</a:rPr>
              <a:t>                                                                                               THÉP MỚI</a:t>
            </a:r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id="{F02FC6E0-C269-4517-81E7-27320559A6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400" y="3167063"/>
            <a:ext cx="34782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HOÀNG LÊ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6B8175E-1249-4E03-9F74-F41612B2178E}"/>
              </a:ext>
            </a:extLst>
          </p:cNvPr>
          <p:cNvSpPr/>
          <p:nvPr/>
        </p:nvSpPr>
        <p:spPr>
          <a:xfrm>
            <a:off x="762000" y="381000"/>
            <a:ext cx="762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7" name="Text Box 5">
            <a:extLst>
              <a:ext uri="{FF2B5EF4-FFF2-40B4-BE49-F238E27FC236}">
                <a16:creationId xmlns:a16="http://schemas.microsoft.com/office/drawing/2014/main" id="{722DF7EA-CE37-4C0E-9A2B-F43AF2B6A4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7263"/>
            <a:ext cx="7048500" cy="5386387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dân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ghi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Chử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Tử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lập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đền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thờ</a:t>
            </a:r>
            <a:r>
              <a:rPr lang="en-US" sz="2800" dirty="0">
                <a:latin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bên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hằng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năm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suốt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mấy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tháng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mùa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xuân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vùng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bờ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bãi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sông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Hồng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</a:rPr>
              <a:t>      </a:t>
            </a:r>
            <a:r>
              <a:rPr lang="en-US" sz="2800" i="1" dirty="0" err="1">
                <a:solidFill>
                  <a:srgbClr val="FF0000"/>
                </a:solidFill>
                <a:latin typeface="Times New Roman" pitchFamily="18" charset="0"/>
              </a:rPr>
              <a:t>nô</a:t>
            </a:r>
            <a:r>
              <a:rPr lang="en-US" sz="28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nức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lễ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mở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hội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để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tưởng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</a:rPr>
              <a:t>nhớ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AutoNum type="alphaLcParenR"/>
              <a:defRPr/>
            </a:pPr>
            <a:r>
              <a:rPr lang="en-US" sz="2800" dirty="0" err="1">
                <a:latin typeface="Times New Roman" pitchFamily="18" charset="0"/>
              </a:rPr>
              <a:t>Dáng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vươn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mộc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mạc</a:t>
            </a:r>
            <a:r>
              <a:rPr lang="en-US" sz="2800" b="1" dirty="0">
                <a:latin typeface="Times New Roman" pitchFamily="18" charset="0"/>
              </a:rPr>
              <a:t>,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nhũn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nhặn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Rồi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lớn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lên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cứng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i="1" dirty="0" err="1">
                <a:solidFill>
                  <a:srgbClr val="CC3300"/>
                </a:solidFill>
                <a:latin typeface="Times New Roman" pitchFamily="18" charset="0"/>
              </a:rPr>
              <a:t>cáp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dẻo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dai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vững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</a:rPr>
              <a:t>Tre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trông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thanh</a:t>
            </a:r>
            <a:r>
              <a:rPr lang="en-US" sz="2800" b="1" i="1" dirty="0">
                <a:solidFill>
                  <a:srgbClr val="CC33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C3300"/>
                </a:solidFill>
                <a:latin typeface="Times New Roman" pitchFamily="18" charset="0"/>
              </a:rPr>
              <a:t>cao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giản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dị</a:t>
            </a:r>
            <a:r>
              <a:rPr lang="en-US" sz="2800" dirty="0">
                <a:latin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</a:rPr>
              <a:t>chí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khí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như</a:t>
            </a:r>
            <a:r>
              <a:rPr lang="en-US" sz="2800" dirty="0">
                <a:latin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US" sz="2400" b="1" dirty="0">
                <a:latin typeface="Times New Roman" pitchFamily="18" charset="0"/>
              </a:rPr>
              <a:t>                                                                                              </a:t>
            </a:r>
            <a:endParaRPr lang="en-US" b="1" dirty="0">
              <a:latin typeface="Times New Roman" pitchFamily="18" charset="0"/>
            </a:endParaRPr>
          </a:p>
        </p:txBody>
      </p:sp>
      <p:sp>
        <p:nvSpPr>
          <p:cNvPr id="74761" name="Text Box 9">
            <a:extLst>
              <a:ext uri="{FF2B5EF4-FFF2-40B4-BE49-F238E27FC236}">
                <a16:creationId xmlns:a16="http://schemas.microsoft.com/office/drawing/2014/main" id="{F4F0DF15-DDC3-4DEB-8F7E-597774F90E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3381375"/>
            <a:ext cx="30861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HOÀNG LÊ</a:t>
            </a: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3920E177-4692-44C3-A6C6-601A28143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150" y="5732463"/>
            <a:ext cx="2409825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600" b="1">
                <a:latin typeface="Times New Roman" panose="02020603050405020304" pitchFamily="18" charset="0"/>
                <a:cs typeface="Times New Roman" panose="02020603050405020304" pitchFamily="18" charset="0"/>
              </a:rPr>
              <a:t>THÉP MỚI</a:t>
            </a:r>
          </a:p>
        </p:txBody>
      </p:sp>
      <p:grpSp>
        <p:nvGrpSpPr>
          <p:cNvPr id="12" name="Group 16">
            <a:extLst>
              <a:ext uri="{FF2B5EF4-FFF2-40B4-BE49-F238E27FC236}">
                <a16:creationId xmlns:a16="http://schemas.microsoft.com/office/drawing/2014/main" id="{DB5CB5E6-7556-44D1-B85E-E0D32A5EB52D}"/>
              </a:ext>
            </a:extLst>
          </p:cNvPr>
          <p:cNvGrpSpPr>
            <a:grpSpLocks/>
          </p:cNvGrpSpPr>
          <p:nvPr/>
        </p:nvGrpSpPr>
        <p:grpSpPr bwMode="auto">
          <a:xfrm>
            <a:off x="7038975" y="957263"/>
            <a:ext cx="4924425" cy="5386387"/>
            <a:chOff x="-102" y="1584"/>
            <a:chExt cx="5862" cy="2736"/>
          </a:xfrm>
        </p:grpSpPr>
        <p:sp>
          <p:nvSpPr>
            <p:cNvPr id="15375" name="Rectangle 11">
              <a:extLst>
                <a:ext uri="{FF2B5EF4-FFF2-40B4-BE49-F238E27FC236}">
                  <a16:creationId xmlns:a16="http://schemas.microsoft.com/office/drawing/2014/main" id="{F34534C7-8E6D-442E-9526-2C00CFB3A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584"/>
              <a:ext cx="5760" cy="2736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5376" name="Line 12">
              <a:extLst>
                <a:ext uri="{FF2B5EF4-FFF2-40B4-BE49-F238E27FC236}">
                  <a16:creationId xmlns:a16="http://schemas.microsoft.com/office/drawing/2014/main" id="{070DD3A8-F0B7-4494-922E-F1172C40FF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01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Line 13">
              <a:extLst>
                <a:ext uri="{FF2B5EF4-FFF2-40B4-BE49-F238E27FC236}">
                  <a16:creationId xmlns:a16="http://schemas.microsoft.com/office/drawing/2014/main" id="{4D397853-02CE-4B3A-AF2C-0BE9B7652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-102" y="3065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Line 14">
              <a:extLst>
                <a:ext uri="{FF2B5EF4-FFF2-40B4-BE49-F238E27FC236}">
                  <a16:creationId xmlns:a16="http://schemas.microsoft.com/office/drawing/2014/main" id="{F0771D18-2141-4D63-91D2-0F52901CB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48" y="158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Line 15">
              <a:extLst>
                <a:ext uri="{FF2B5EF4-FFF2-40B4-BE49-F238E27FC236}">
                  <a16:creationId xmlns:a16="http://schemas.microsoft.com/office/drawing/2014/main" id="{A9716BE6-3EFC-426F-9471-E91AF4E0DD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584"/>
              <a:ext cx="0" cy="27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19">
            <a:extLst>
              <a:ext uri="{FF2B5EF4-FFF2-40B4-BE49-F238E27FC236}">
                <a16:creationId xmlns:a16="http://schemas.microsoft.com/office/drawing/2014/main" id="{A72E8511-AF0F-4D2C-9D01-79E451A67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3450" y="1157288"/>
            <a:ext cx="1828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Từ ghép</a:t>
            </a:r>
          </a:p>
        </p:txBody>
      </p:sp>
      <p:sp>
        <p:nvSpPr>
          <p:cNvPr id="19" name="Text Box 20">
            <a:extLst>
              <a:ext uri="{FF2B5EF4-FFF2-40B4-BE49-F238E27FC236}">
                <a16:creationId xmlns:a16="http://schemas.microsoft.com/office/drawing/2014/main" id="{31B389B5-A2E7-4004-93C3-2FCD99323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33063" y="1200150"/>
            <a:ext cx="1304925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Từ láy</a:t>
            </a:r>
          </a:p>
        </p:txBody>
      </p:sp>
      <p:sp>
        <p:nvSpPr>
          <p:cNvPr id="20" name="Text Box 17">
            <a:extLst>
              <a:ext uri="{FF2B5EF4-FFF2-40B4-BE49-F238E27FC236}">
                <a16:creationId xmlns:a16="http://schemas.microsoft.com/office/drawing/2014/main" id="{DC00C694-C1D3-4F92-AB1B-B36784807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5175" y="2654300"/>
            <a:ext cx="962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1" name="Text Box 21">
            <a:extLst>
              <a:ext uri="{FF2B5EF4-FFF2-40B4-BE49-F238E27FC236}">
                <a16:creationId xmlns:a16="http://schemas.microsoft.com/office/drawing/2014/main" id="{E3FC0D64-F03D-4BE2-B6D1-89FAD84F58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8325" y="2227263"/>
            <a:ext cx="2163763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ghi nhớ, đền thờ, bờ bãi , tưởng nhớ</a:t>
            </a:r>
          </a:p>
        </p:txBody>
      </p:sp>
      <p:sp>
        <p:nvSpPr>
          <p:cNvPr id="22" name="Text Box 22">
            <a:extLst>
              <a:ext uri="{FF2B5EF4-FFF2-40B4-BE49-F238E27FC236}">
                <a16:creationId xmlns:a16="http://schemas.microsoft.com/office/drawing/2014/main" id="{8FDAED9C-286C-4391-A74A-A6D2BE1906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3213" y="2555875"/>
            <a:ext cx="1611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nô nức</a:t>
            </a:r>
          </a:p>
        </p:txBody>
      </p:sp>
      <p:sp>
        <p:nvSpPr>
          <p:cNvPr id="23" name="Text Box 17">
            <a:extLst>
              <a:ext uri="{FF2B5EF4-FFF2-40B4-BE49-F238E27FC236}">
                <a16:creationId xmlns:a16="http://schemas.microsoft.com/office/drawing/2014/main" id="{EA6D46F0-16E4-4FAA-824D-FD0A65BF4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2325" y="4970463"/>
            <a:ext cx="9620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solidFill>
                  <a:srgbClr val="CC3300"/>
                </a:solidFill>
                <a:latin typeface="Times New Roman" panose="02020603050405020304" pitchFamily="18" charset="0"/>
              </a:rPr>
              <a:t>b</a:t>
            </a:r>
          </a:p>
        </p:txBody>
      </p:sp>
      <p:sp>
        <p:nvSpPr>
          <p:cNvPr id="24" name="Text Box 23">
            <a:extLst>
              <a:ext uri="{FF2B5EF4-FFF2-40B4-BE49-F238E27FC236}">
                <a16:creationId xmlns:a16="http://schemas.microsoft.com/office/drawing/2014/main" id="{8A378CBC-7D6A-4523-864E-0EC342E48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5813" y="4567238"/>
            <a:ext cx="1906587" cy="1385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 dẻo dai, vững chắc, thanh cao</a:t>
            </a:r>
          </a:p>
        </p:txBody>
      </p:sp>
      <p:sp>
        <p:nvSpPr>
          <p:cNvPr id="25" name="Text Box 24">
            <a:extLst>
              <a:ext uri="{FF2B5EF4-FFF2-40B4-BE49-F238E27FC236}">
                <a16:creationId xmlns:a16="http://schemas.microsoft.com/office/drawing/2014/main" id="{305541EB-EF65-468D-B9CD-F41224731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8275" y="4548188"/>
            <a:ext cx="1931988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>
                <a:latin typeface="Times New Roman" panose="02020603050405020304" pitchFamily="18" charset="0"/>
              </a:rPr>
              <a:t>mộc mạc, nhũn nhặn, cứng cáp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733E5AE-FA8F-4359-8172-727C306BA9E5}"/>
              </a:ext>
            </a:extLst>
          </p:cNvPr>
          <p:cNvSpPr/>
          <p:nvPr/>
        </p:nvSpPr>
        <p:spPr>
          <a:xfrm>
            <a:off x="609600" y="133350"/>
            <a:ext cx="762000" cy="7620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7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5">
            <a:extLst>
              <a:ext uri="{FF2B5EF4-FFF2-40B4-BE49-F238E27FC236}">
                <a16:creationId xmlns:a16="http://schemas.microsoft.com/office/drawing/2014/main" id="{C6B78A3C-8CFB-4BC1-8139-DA261AD7C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676400"/>
            <a:ext cx="82296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latin typeface="Times New Roman" panose="02020603050405020304" pitchFamily="18" charset="0"/>
              </a:rPr>
              <a:t>	</a:t>
            </a:r>
            <a:r>
              <a:rPr lang="en-US" altLang="vi-VN" dirty="0" err="1">
                <a:latin typeface="Times New Roman" panose="02020603050405020304" pitchFamily="18" charset="0"/>
              </a:rPr>
              <a:t>Tìm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ghép</a:t>
            </a:r>
            <a:r>
              <a:rPr lang="en-US" altLang="vi-VN" dirty="0">
                <a:latin typeface="Times New Roman" panose="02020603050405020304" pitchFamily="18" charset="0"/>
              </a:rPr>
              <a:t>, </a:t>
            </a:r>
            <a:r>
              <a:rPr lang="en-US" altLang="vi-VN" dirty="0" err="1">
                <a:latin typeface="Times New Roman" panose="02020603050405020304" pitchFamily="18" charset="0"/>
              </a:rPr>
              <a:t>từ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láy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chứa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từng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tiếng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sau</a:t>
            </a: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đây</a:t>
            </a:r>
            <a:r>
              <a:rPr lang="en-US" altLang="vi-VN" dirty="0"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Ngay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Thẳng</a:t>
            </a:r>
            <a:endParaRPr lang="en-US" altLang="vi-VN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AutoNum type="alphaLcParenR"/>
            </a:pPr>
            <a:r>
              <a:rPr lang="en-US" altLang="vi-VN" dirty="0">
                <a:latin typeface="Times New Roman" panose="02020603050405020304" pitchFamily="18" charset="0"/>
              </a:rPr>
              <a:t> </a:t>
            </a:r>
            <a:r>
              <a:rPr lang="en-US" altLang="vi-VN" dirty="0" err="1">
                <a:latin typeface="Times New Roman" panose="02020603050405020304" pitchFamily="18" charset="0"/>
              </a:rPr>
              <a:t>Thật</a:t>
            </a:r>
            <a:endParaRPr lang="en-US" altLang="vi-VN" dirty="0">
              <a:latin typeface="Times New Roman" panose="02020603050405020304" pitchFamily="18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C2C256B-ADAB-41AA-A575-5C8AF58CE6BB}"/>
              </a:ext>
            </a:extLst>
          </p:cNvPr>
          <p:cNvSpPr/>
          <p:nvPr/>
        </p:nvSpPr>
        <p:spPr>
          <a:xfrm>
            <a:off x="1600200" y="16652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4">
            <a:extLst>
              <a:ext uri="{FF2B5EF4-FFF2-40B4-BE49-F238E27FC236}">
                <a16:creationId xmlns:a16="http://schemas.microsoft.com/office/drawing/2014/main" id="{23031374-AD58-4948-B123-3ECE0E32E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6925" y="1111250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CC3300"/>
                </a:solidFill>
                <a:latin typeface="Times New Roman" panose="02020603050405020304" pitchFamily="18" charset="0"/>
              </a:rPr>
              <a:t>Từ láy</a:t>
            </a:r>
          </a:p>
        </p:txBody>
      </p:sp>
      <p:sp>
        <p:nvSpPr>
          <p:cNvPr id="76815" name="Text Box 15">
            <a:extLst>
              <a:ext uri="{FF2B5EF4-FFF2-40B4-BE49-F238E27FC236}">
                <a16:creationId xmlns:a16="http://schemas.microsoft.com/office/drawing/2014/main" id="{C755403B-61BF-4162-9577-CB613C558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1803400"/>
            <a:ext cx="3962400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thật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0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0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lưng</a:t>
            </a:r>
            <a:endParaRPr lang="en-US" altLang="vi-VN" sz="3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7412" name="Group 23">
            <a:extLst>
              <a:ext uri="{FF2B5EF4-FFF2-40B4-BE49-F238E27FC236}">
                <a16:creationId xmlns:a16="http://schemas.microsoft.com/office/drawing/2014/main" id="{584B0817-F971-4FCB-8A1A-F021BFDC8607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143000"/>
            <a:ext cx="9144000" cy="5029200"/>
            <a:chOff x="0" y="1152"/>
            <a:chExt cx="5760" cy="3168"/>
          </a:xfrm>
        </p:grpSpPr>
        <p:sp>
          <p:nvSpPr>
            <p:cNvPr id="17418" name="Rectangle 6">
              <a:extLst>
                <a:ext uri="{FF2B5EF4-FFF2-40B4-BE49-F238E27FC236}">
                  <a16:creationId xmlns:a16="http://schemas.microsoft.com/office/drawing/2014/main" id="{E25A7166-BB06-4515-A688-FCBBE4916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1152"/>
              <a:ext cx="5760" cy="3168"/>
            </a:xfrm>
            <a:prstGeom prst="rect">
              <a:avLst/>
            </a:prstGeom>
            <a:noFill/>
            <a:ln w="28575">
              <a:solidFill>
                <a:srgbClr val="CC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17419" name="Line 7">
              <a:extLst>
                <a:ext uri="{FF2B5EF4-FFF2-40B4-BE49-F238E27FC236}">
                  <a16:creationId xmlns:a16="http://schemas.microsoft.com/office/drawing/2014/main" id="{ADCD28C5-01A2-4558-B4A0-8613C702902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158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8">
              <a:extLst>
                <a:ext uri="{FF2B5EF4-FFF2-40B4-BE49-F238E27FC236}">
                  <a16:creationId xmlns:a16="http://schemas.microsoft.com/office/drawing/2014/main" id="{ACA87FAD-A35E-4542-BE40-13B6BE6EF7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2160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9">
              <a:extLst>
                <a:ext uri="{FF2B5EF4-FFF2-40B4-BE49-F238E27FC236}">
                  <a16:creationId xmlns:a16="http://schemas.microsoft.com/office/drawing/2014/main" id="{C9B35F85-7175-4A78-BAAC-79E7A1007B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0" y="115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0">
              <a:extLst>
                <a:ext uri="{FF2B5EF4-FFF2-40B4-BE49-F238E27FC236}">
                  <a16:creationId xmlns:a16="http://schemas.microsoft.com/office/drawing/2014/main" id="{FAC60500-95CC-4155-A5BB-493B425FA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1152"/>
              <a:ext cx="0" cy="31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Text Box 11">
              <a:extLst>
                <a:ext uri="{FF2B5EF4-FFF2-40B4-BE49-F238E27FC236}">
                  <a16:creationId xmlns:a16="http://schemas.microsoft.com/office/drawing/2014/main" id="{DE75D8A5-5121-4295-B271-FF816EE3EC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1728"/>
              <a:ext cx="76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Ngay </a:t>
              </a:r>
            </a:p>
          </p:txBody>
        </p:sp>
        <p:sp>
          <p:nvSpPr>
            <p:cNvPr id="17424" name="Text Box 13">
              <a:extLst>
                <a:ext uri="{FF2B5EF4-FFF2-40B4-BE49-F238E27FC236}">
                  <a16:creationId xmlns:a16="http://schemas.microsoft.com/office/drawing/2014/main" id="{54721756-C933-4B92-BB0D-44F4DF93D2F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152"/>
              <a:ext cx="115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Từ ghép</a:t>
              </a:r>
            </a:p>
          </p:txBody>
        </p:sp>
        <p:sp>
          <p:nvSpPr>
            <p:cNvPr id="17425" name="Line 20">
              <a:extLst>
                <a:ext uri="{FF2B5EF4-FFF2-40B4-BE49-F238E27FC236}">
                  <a16:creationId xmlns:a16="http://schemas.microsoft.com/office/drawing/2014/main" id="{D0A8FE13-5661-4E0B-BE59-7B85588DDD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0" y="3456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Text Box 21">
              <a:extLst>
                <a:ext uri="{FF2B5EF4-FFF2-40B4-BE49-F238E27FC236}">
                  <a16:creationId xmlns:a16="http://schemas.microsoft.com/office/drawing/2014/main" id="{5A4E5053-D16A-4A3D-9F38-923624F118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" y="2592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Thẳng</a:t>
              </a:r>
            </a:p>
          </p:txBody>
        </p:sp>
        <p:sp>
          <p:nvSpPr>
            <p:cNvPr id="17427" name="Text Box 22">
              <a:extLst>
                <a:ext uri="{FF2B5EF4-FFF2-40B4-BE49-F238E27FC236}">
                  <a16:creationId xmlns:a16="http://schemas.microsoft.com/office/drawing/2014/main" id="{CE337C72-9ADE-41D4-96CD-2BE282B0E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9" y="3705"/>
              <a:ext cx="110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>
                  <a:solidFill>
                    <a:srgbClr val="CC3300"/>
                  </a:solidFill>
                  <a:latin typeface="Times New Roman" panose="02020603050405020304" pitchFamily="18" charset="0"/>
                </a:rPr>
                <a:t>Thật</a:t>
              </a:r>
            </a:p>
          </p:txBody>
        </p:sp>
      </p:grpSp>
      <p:sp>
        <p:nvSpPr>
          <p:cNvPr id="76824" name="Text Box 24">
            <a:extLst>
              <a:ext uri="{FF2B5EF4-FFF2-40B4-BE49-F238E27FC236}">
                <a16:creationId xmlns:a16="http://schemas.microsoft.com/office/drawing/2014/main" id="{1389C082-1ADF-4E6C-9AAC-4A24F04426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07325" y="1995488"/>
            <a:ext cx="2514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ngay ngắn</a:t>
            </a:r>
            <a:endParaRPr lang="en-US" altLang="vi-VN" sz="24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5" name="Text Box 25">
            <a:extLst>
              <a:ext uri="{FF2B5EF4-FFF2-40B4-BE49-F238E27FC236}">
                <a16:creationId xmlns:a16="http://schemas.microsoft.com/office/drawing/2014/main" id="{922BC1B4-352B-4534-9849-E063C2B7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0063" y="2849563"/>
            <a:ext cx="4800600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băng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đuột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đứng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tay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tắp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tuột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r>
              <a:rPr lang="en-US" altLang="vi-VN" sz="2800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tính</a:t>
            </a:r>
            <a:endParaRPr lang="en-US" altLang="vi-VN" sz="2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6" name="Text Box 26">
            <a:extLst>
              <a:ext uri="{FF2B5EF4-FFF2-40B4-BE49-F238E27FC236}">
                <a16:creationId xmlns:a16="http://schemas.microsoft.com/office/drawing/2014/main" id="{FFD6706D-5C10-4F4A-9310-6BC7FFBD89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3525" y="3290888"/>
            <a:ext cx="2667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thẳng thắn, thẳng thớm</a:t>
            </a:r>
            <a:endParaRPr lang="en-US" altLang="vi-VN" sz="20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6827" name="Text Box 27">
            <a:extLst>
              <a:ext uri="{FF2B5EF4-FFF2-40B4-BE49-F238E27FC236}">
                <a16:creationId xmlns:a16="http://schemas.microsoft.com/office/drawing/2014/main" id="{2D886D7C-96D4-4078-B0F9-EE8668F8D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4770438"/>
            <a:ext cx="44958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000">
                <a:solidFill>
                  <a:srgbClr val="002060"/>
                </a:solidFill>
                <a:latin typeface="Times New Roman" panose="02020603050405020304" pitchFamily="18" charset="0"/>
              </a:rPr>
              <a:t> chân thật, thành thật, thật lòng, thật lực, thật tình, thật tâm</a:t>
            </a:r>
          </a:p>
        </p:txBody>
      </p:sp>
      <p:sp>
        <p:nvSpPr>
          <p:cNvPr id="76828" name="Text Box 28">
            <a:extLst>
              <a:ext uri="{FF2B5EF4-FFF2-40B4-BE49-F238E27FC236}">
                <a16:creationId xmlns:a16="http://schemas.microsoft.com/office/drawing/2014/main" id="{B9526153-238A-4D0C-BC94-48D01B9AA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9725" y="5119688"/>
            <a:ext cx="27432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>
                <a:solidFill>
                  <a:srgbClr val="002060"/>
                </a:solidFill>
                <a:latin typeface="Times New Roman" panose="02020603050405020304" pitchFamily="18" charset="0"/>
              </a:rPr>
              <a:t> thật thà</a:t>
            </a:r>
            <a:endParaRPr lang="en-US" altLang="vi-VN" sz="200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68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68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8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06237E-3CA7-4E8F-B065-D6320885B123}"/>
              </a:ext>
            </a:extLst>
          </p:cNvPr>
          <p:cNvSpPr/>
          <p:nvPr/>
        </p:nvSpPr>
        <p:spPr>
          <a:xfrm>
            <a:off x="3886200" y="3048000"/>
            <a:ext cx="565571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58220414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>
            <a:extLst>
              <a:ext uri="{FF2B5EF4-FFF2-40B4-BE49-F238E27FC236}">
                <a16:creationId xmlns:a16="http://schemas.microsoft.com/office/drawing/2014/main" id="{E2762572-C430-4EAA-8B42-7C9A90DA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066800"/>
            <a:ext cx="449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latin typeface="Times New Roman" panose="02020603050405020304" pitchFamily="18" charset="0"/>
              </a:rPr>
              <a:t>Chọn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đáp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án</a:t>
            </a:r>
            <a:r>
              <a:rPr lang="en-US" altLang="vi-VN" sz="3600" b="1" dirty="0"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</a:rPr>
              <a:t>đúng</a:t>
            </a:r>
            <a:endParaRPr lang="en-US" altLang="vi-VN" sz="3600" b="1" dirty="0">
              <a:latin typeface="Times New Roman" panose="02020603050405020304" pitchFamily="18" charset="0"/>
            </a:endParaRPr>
          </a:p>
        </p:txBody>
      </p:sp>
      <p:sp>
        <p:nvSpPr>
          <p:cNvPr id="6" name="Text Box 3">
            <a:extLst>
              <a:ext uri="{FF2B5EF4-FFF2-40B4-BE49-F238E27FC236}">
                <a16:creationId xmlns:a16="http://schemas.microsoft.com/office/drawing/2014/main" id="{A19FA123-050E-4ED8-8C89-41BEA0B23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717" y="2274887"/>
            <a:ext cx="7848600" cy="230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ghép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Nhà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ruộng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vườn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ngay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thẳng</a:t>
            </a:r>
            <a:endParaRPr lang="en-US" altLang="vi-VN" sz="36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lẳng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lặng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vi-VN" sz="36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D0CDD5D-6B59-46AF-BFDB-1C5CFDFF03EF}"/>
              </a:ext>
            </a:extLst>
          </p:cNvPr>
          <p:cNvSpPr/>
          <p:nvPr/>
        </p:nvSpPr>
        <p:spPr>
          <a:xfrm>
            <a:off x="1613210" y="2863056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Box 1">
            <a:extLst>
              <a:ext uri="{FF2B5EF4-FFF2-40B4-BE49-F238E27FC236}">
                <a16:creationId xmlns:a16="http://schemas.microsoft.com/office/drawing/2014/main" id="{3DB7D764-9D1E-49CC-8D9F-D9C2F4AAB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644775"/>
            <a:ext cx="8313738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">
            <a:extLst>
              <a:ext uri="{FF2B5EF4-FFF2-40B4-BE49-F238E27FC236}">
                <a16:creationId xmlns:a16="http://schemas.microsoft.com/office/drawing/2014/main" id="{BDC96B13-B275-4E99-98A4-82418DC8C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514600"/>
            <a:ext cx="8686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10">
            <a:extLst>
              <a:ext uri="{FF2B5EF4-FFF2-40B4-BE49-F238E27FC236}">
                <a16:creationId xmlns:a16="http://schemas.microsoft.com/office/drawing/2014/main" id="{842146CC-99F8-46CC-A175-4DDCBD2D1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9300" y="914400"/>
            <a:ext cx="8877300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Thứ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ba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ngày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27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tháng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9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năm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2022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Luyện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8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câu</a:t>
            </a:r>
            <a:endParaRPr lang="en-US" altLang="vi-VN" sz="3800" b="1" dirty="0">
              <a:solidFill>
                <a:srgbClr val="00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vi-VN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3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ghép</a:t>
            </a:r>
            <a:r>
              <a:rPr lang="en-US" altLang="vi-VN" sz="3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US" altLang="vi-VN" sz="3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từ</a:t>
            </a:r>
            <a:r>
              <a:rPr lang="en-US" altLang="vi-VN" sz="3800" b="1" dirty="0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altLang="vi-VN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láy</a:t>
            </a:r>
            <a:endParaRPr lang="en-US" altLang="vi-VN" sz="3800" b="1" dirty="0">
              <a:solidFill>
                <a:srgbClr val="FF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id="{6BDDC432-0745-4C5A-87B0-29AE5E377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1">
            <a:extLst>
              <a:ext uri="{FF2B5EF4-FFF2-40B4-BE49-F238E27FC236}">
                <a16:creationId xmlns:a16="http://schemas.microsoft.com/office/drawing/2014/main" id="{AE532B21-BFE7-46F5-AF30-29249FC166D2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172" name="TextBox 5">
            <a:extLst>
              <a:ext uri="{FF2B5EF4-FFF2-40B4-BE49-F238E27FC236}">
                <a16:creationId xmlns:a16="http://schemas.microsoft.com/office/drawing/2014/main" id="{85B5F2D4-8444-41E1-9A33-04D26B259C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151063"/>
            <a:ext cx="769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Nắm được hai cách chính cấu tạo từ phức của Tiếng Việt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Phân biệt từ láy với từ ghép. Tìm được các từ ghép và từ láy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vi-V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được câu với từ ghép, từ láy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6C7E8C-9048-4261-8FEF-5A56FD18E62D}"/>
              </a:ext>
            </a:extLst>
          </p:cNvPr>
          <p:cNvSpPr/>
          <p:nvPr/>
        </p:nvSpPr>
        <p:spPr>
          <a:xfrm>
            <a:off x="3515809" y="2505670"/>
            <a:ext cx="5160387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KHÁM PHÁ</a:t>
            </a:r>
          </a:p>
        </p:txBody>
      </p:sp>
    </p:spTree>
  </p:cSld>
  <p:clrMapOvr>
    <a:masterClrMapping/>
  </p:clrMapOvr>
  <p:transition spd="slow">
    <p:wheel spokes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>
            <a:extLst>
              <a:ext uri="{FF2B5EF4-FFF2-40B4-BE49-F238E27FC236}">
                <a16:creationId xmlns:a16="http://schemas.microsoft.com/office/drawing/2014/main" id="{DBEF1DBB-BDAA-4E5C-84A1-72F68D839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800" b="1"/>
          </a:p>
        </p:txBody>
      </p:sp>
      <p:sp>
        <p:nvSpPr>
          <p:cNvPr id="4111" name="Text Box 15">
            <a:extLst>
              <a:ext uri="{FF2B5EF4-FFF2-40B4-BE49-F238E27FC236}">
                <a16:creationId xmlns:a16="http://schemas.microsoft.com/office/drawing/2014/main" id="{73A21988-5AD9-43B8-B9A7-017987293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939800"/>
            <a:ext cx="10439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Char char="v"/>
            </a:pPr>
            <a:r>
              <a:rPr lang="en-US" altLang="en-US">
                <a:latin typeface="Times New Roman" panose="02020603050405020304" pitchFamily="18" charset="0"/>
              </a:rPr>
              <a:t> </a:t>
            </a:r>
            <a:r>
              <a:rPr lang="en-US" altLang="en-US" u="sng">
                <a:latin typeface="Times New Roman" panose="02020603050405020304" pitchFamily="18" charset="0"/>
              </a:rPr>
              <a:t>Cấu tạo</a:t>
            </a:r>
            <a:r>
              <a:rPr lang="en-US" altLang="en-US">
                <a:latin typeface="Times New Roman" panose="02020603050405020304" pitchFamily="18" charset="0"/>
              </a:rPr>
              <a:t> của những từ phức được </a:t>
            </a:r>
            <a:r>
              <a:rPr lang="en-US" altLang="en-US" b="1" u="sng">
                <a:latin typeface="Times New Roman" panose="02020603050405020304" pitchFamily="18" charset="0"/>
              </a:rPr>
              <a:t>in đậm</a:t>
            </a:r>
            <a:r>
              <a:rPr lang="en-US" altLang="en-US">
                <a:latin typeface="Times New Roman" panose="02020603050405020304" pitchFamily="18" charset="0"/>
              </a:rPr>
              <a:t> trong các câu thơ sau có gì khác nhau ?</a:t>
            </a:r>
          </a:p>
        </p:txBody>
      </p:sp>
      <p:sp>
        <p:nvSpPr>
          <p:cNvPr id="4112" name="Text Box 16">
            <a:extLst>
              <a:ext uri="{FF2B5EF4-FFF2-40B4-BE49-F238E27FC236}">
                <a16:creationId xmlns:a16="http://schemas.microsoft.com/office/drawing/2014/main" id="{46BCC5AE-338F-4BA7-9FD2-336CB1655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36538"/>
            <a:ext cx="2133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99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1/ Nhận xét :</a:t>
            </a:r>
          </a:p>
        </p:txBody>
      </p:sp>
      <p:sp>
        <p:nvSpPr>
          <p:cNvPr id="4115" name="Text Box 19">
            <a:extLst>
              <a:ext uri="{FF2B5EF4-FFF2-40B4-BE49-F238E27FC236}">
                <a16:creationId xmlns:a16="http://schemas.microsoft.com/office/drawing/2014/main" id="{0C50A6D6-5D6F-48FA-8CFE-2917D663B6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86000"/>
            <a:ext cx="8382000" cy="1352550"/>
          </a:xfrm>
          <a:prstGeom prst="rect">
            <a:avLst/>
          </a:prstGeom>
          <a:solidFill>
            <a:schemeClr val="accent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1/  Tôi nghe </a:t>
            </a:r>
            <a:r>
              <a:rPr lang="en-US" altLang="en-US" sz="2800" b="1">
                <a:latin typeface="Times New Roman" panose="02020603050405020304" pitchFamily="18" charset="0"/>
              </a:rPr>
              <a:t>truyện cổ thầm thì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Lời </a:t>
            </a:r>
            <a:r>
              <a:rPr lang="en-US" altLang="en-US" sz="2800" b="1">
                <a:latin typeface="Times New Roman" panose="02020603050405020304" pitchFamily="18" charset="0"/>
              </a:rPr>
              <a:t>ông cha</a:t>
            </a:r>
            <a:r>
              <a:rPr lang="en-US" altLang="en-US" sz="2800">
                <a:latin typeface="Times New Roman" panose="02020603050405020304" pitchFamily="18" charset="0"/>
              </a:rPr>
              <a:t> dạy cũng vì đời sau .</a:t>
            </a:r>
            <a:r>
              <a:rPr lang="en-US" altLang="en-US" sz="3600">
                <a:latin typeface="Times New Roman" panose="02020603050405020304" pitchFamily="18" charset="0"/>
              </a:rPr>
              <a:t> </a:t>
            </a:r>
            <a:endParaRPr lang="en-US" altLang="en-US" sz="2400"/>
          </a:p>
        </p:txBody>
      </p:sp>
      <p:sp>
        <p:nvSpPr>
          <p:cNvPr id="4117" name="Text Box 21">
            <a:extLst>
              <a:ext uri="{FF2B5EF4-FFF2-40B4-BE49-F238E27FC236}">
                <a16:creationId xmlns:a16="http://schemas.microsoft.com/office/drawing/2014/main" id="{EC621680-90CB-417C-81A2-A7FB4C516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3962400"/>
            <a:ext cx="8382000" cy="2513013"/>
          </a:xfrm>
          <a:prstGeom prst="rect">
            <a:avLst/>
          </a:prstGeom>
          <a:solidFill>
            <a:srgbClr val="FFFFCC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        </a:t>
            </a:r>
            <a:r>
              <a:rPr lang="en-US" altLang="en-US" sz="2800">
                <a:latin typeface="Times New Roman" panose="02020603050405020304" pitchFamily="18" charset="0"/>
              </a:rPr>
              <a:t>2/ Thuyền ta </a:t>
            </a:r>
            <a:r>
              <a:rPr lang="en-US" altLang="en-US" sz="2800" b="1">
                <a:latin typeface="Times New Roman" panose="02020603050405020304" pitchFamily="18" charset="0"/>
              </a:rPr>
              <a:t>chầm chậm</a:t>
            </a:r>
            <a:r>
              <a:rPr lang="en-US" altLang="en-US" sz="2800">
                <a:latin typeface="Times New Roman" panose="02020603050405020304" pitchFamily="18" charset="0"/>
              </a:rPr>
              <a:t> vào Ba Bể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Núi dựng </a:t>
            </a:r>
            <a:r>
              <a:rPr lang="en-US" altLang="en-US" sz="2800" b="1">
                <a:latin typeface="Times New Roman" panose="02020603050405020304" pitchFamily="18" charset="0"/>
              </a:rPr>
              <a:t>cheo leo</a:t>
            </a:r>
            <a:r>
              <a:rPr lang="en-US" altLang="en-US" sz="2800">
                <a:latin typeface="Times New Roman" panose="02020603050405020304" pitchFamily="18" charset="0"/>
              </a:rPr>
              <a:t>, hồ </a:t>
            </a:r>
            <a:r>
              <a:rPr lang="en-US" altLang="en-US" sz="2800" b="1">
                <a:latin typeface="Times New Roman" panose="02020603050405020304" pitchFamily="18" charset="0"/>
              </a:rPr>
              <a:t>lặng im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Lá rừng với gió ngân </a:t>
            </a:r>
            <a:r>
              <a:rPr lang="en-US" altLang="en-US" sz="2800" b="1">
                <a:latin typeface="Times New Roman" panose="02020603050405020304" pitchFamily="18" charset="0"/>
              </a:rPr>
              <a:t>se sẽ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</a:rPr>
              <a:t>              Hoạ tiếng lòng ta với tiếng chim 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1" grpId="0"/>
      <p:bldP spid="4112" grpId="0"/>
      <p:bldP spid="4115" grpId="0" animBg="1"/>
      <p:bldP spid="41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Text Box 6">
            <a:extLst>
              <a:ext uri="{FF2B5EF4-FFF2-40B4-BE49-F238E27FC236}">
                <a16:creationId xmlns:a16="http://schemas.microsoft.com/office/drawing/2014/main" id="{5DF642FB-55F6-44A6-9536-8B46FC3D5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988" y="1325563"/>
            <a:ext cx="1048385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các từ phức vừa tìm được vào 2 cột sau cho phù hợp:</a:t>
            </a:r>
          </a:p>
        </p:txBody>
      </p:sp>
      <p:sp>
        <p:nvSpPr>
          <p:cNvPr id="11267" name="Text Box 8">
            <a:extLst>
              <a:ext uri="{FF2B5EF4-FFF2-40B4-BE49-F238E27FC236}">
                <a16:creationId xmlns:a16="http://schemas.microsoft.com/office/drawing/2014/main" id="{8016F7AD-C68D-49D5-9457-FDB9CB54AD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39713"/>
            <a:ext cx="11125200" cy="107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Các từ phức có trong các câu thơ: </a:t>
            </a:r>
            <a:r>
              <a:rPr lang="en-US" altLang="vi-VN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 cổ, thầm thì, ông cha, chầm chậm, cheo leo, lặng im, se sẽ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DABD746-5299-4D26-B71E-6314B2345BDF}"/>
              </a:ext>
            </a:extLst>
          </p:cNvPr>
          <p:cNvGraphicFramePr>
            <a:graphicFrameLocks noGrp="1"/>
          </p:cNvGraphicFramePr>
          <p:nvPr/>
        </p:nvGraphicFramePr>
        <p:xfrm>
          <a:off x="481013" y="2578100"/>
          <a:ext cx="11353800" cy="2289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22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3932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phức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tiếng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nghĩa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endParaRPr lang="vi-VN" sz="27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Từ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dirty="0" err="1">
                          <a:solidFill>
                            <a:schemeClr val="tx1"/>
                          </a:solidFill>
                        </a:rPr>
                        <a:t>phức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do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những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tiếng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có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âm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đầu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vần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lặp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lại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nhau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27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700" baseline="0" dirty="0" err="1">
                          <a:solidFill>
                            <a:schemeClr val="tx1"/>
                          </a:solidFill>
                        </a:rPr>
                        <a:t>thành</a:t>
                      </a:r>
                      <a:endParaRPr lang="vi-VN" sz="2700" dirty="0">
                        <a:solidFill>
                          <a:schemeClr val="tx1"/>
                        </a:solidFill>
                      </a:endParaRPr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243"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2" marB="45702"/>
                </a:tc>
                <a:tc>
                  <a:txBody>
                    <a:bodyPr/>
                    <a:lstStyle/>
                    <a:p>
                      <a:endParaRPr lang="vi-VN" sz="1800" dirty="0"/>
                    </a:p>
                  </a:txBody>
                  <a:tcPr marT="45702" marB="45702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B89B467-5F5F-4F35-8973-1F324C5B5B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288" y="3751263"/>
            <a:ext cx="5172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endParaRPr lang="vi-VN" alt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3DAC2C-7FAC-4833-9902-8C88A0D9B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3751263"/>
            <a:ext cx="56229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cheo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leo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</a:t>
            </a:r>
            <a:r>
              <a:rPr lang="en-US" altLang="vi-VN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altLang="vi-VN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3EFE3F4B-1F5A-4321-A9B8-82712E985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195888"/>
            <a:ext cx="8915400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Có mấy cách chính để tạo từ phức?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8">
            <a:extLst>
              <a:ext uri="{FF2B5EF4-FFF2-40B4-BE49-F238E27FC236}">
                <a16:creationId xmlns:a16="http://schemas.microsoft.com/office/drawing/2014/main" id="{713C37B8-5ED3-42F6-8DC8-2F5E3E068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" y="1808163"/>
            <a:ext cx="7910513" cy="584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1.Ghép những tiếng có nghĩa lại với nhau.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1EE92-DA98-4891-AC1B-27C8FAB946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527300"/>
            <a:ext cx="548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: tình thương, thương mến,…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ight Arrow 4">
            <a:extLst>
              <a:ext uri="{FF2B5EF4-FFF2-40B4-BE49-F238E27FC236}">
                <a16:creationId xmlns:a16="http://schemas.microsoft.com/office/drawing/2014/main" id="{949941DB-745B-401F-94B5-6DC2696BE2FB}"/>
              </a:ext>
            </a:extLst>
          </p:cNvPr>
          <p:cNvSpPr/>
          <p:nvPr/>
        </p:nvSpPr>
        <p:spPr>
          <a:xfrm>
            <a:off x="8550275" y="1985963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1C42EDCB-6E77-4A46-9B0E-3AE4B358AB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1625600"/>
            <a:ext cx="2024062" cy="10779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các từ ghép.</a:t>
            </a:r>
          </a:p>
        </p:txBody>
      </p:sp>
      <p:sp>
        <p:nvSpPr>
          <p:cNvPr id="13" name="Right Arrow 12">
            <a:extLst>
              <a:ext uri="{FF2B5EF4-FFF2-40B4-BE49-F238E27FC236}">
                <a16:creationId xmlns:a16="http://schemas.microsoft.com/office/drawing/2014/main" id="{11D9BBA5-0B45-4A27-A244-375903E49D31}"/>
              </a:ext>
            </a:extLst>
          </p:cNvPr>
          <p:cNvSpPr/>
          <p:nvPr/>
        </p:nvSpPr>
        <p:spPr>
          <a:xfrm>
            <a:off x="8550275" y="3860800"/>
            <a:ext cx="533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506EA479-E6BF-40AF-B31F-52524D4A6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77338" y="3424238"/>
            <a:ext cx="2024062" cy="10779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các từ láy.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89BBBF-140E-4067-B74F-7407B89DF0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10125"/>
            <a:ext cx="608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vi-VN">
                <a:latin typeface="Times New Roman" panose="02020603050405020304" pitchFamily="18" charset="0"/>
                <a:cs typeface="Times New Roman" panose="02020603050405020304" pitchFamily="18" charset="0"/>
              </a:rPr>
              <a:t>: săn sóc, khéo léo, luôn luôn,…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C8A10F03-2BC8-4C9C-B270-CD952AD5A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513" y="3281363"/>
            <a:ext cx="7910512" cy="1322387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Phối hợp những tiếng có âm đầu hay vần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hoặc cả âm đầu và vần) giống nhau.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CEB19070-F2F9-46F8-868C-22FB84619D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965200"/>
            <a:ext cx="6888163" cy="5842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Có hai cách chính để tạo từ phức là: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ACC920-B5BA-4E01-9BDA-A746D8AB1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534025"/>
            <a:ext cx="11061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vi-VN" b="1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từ láy và từ ghép trong các từ sau</a:t>
            </a:r>
            <a:r>
              <a:rPr lang="en-US" altLang="vi-VN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đẹp đẽ, xinh đẹp</a:t>
            </a:r>
            <a:endParaRPr lang="vi-VN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3">
            <a:extLst>
              <a:ext uri="{FF2B5EF4-FFF2-40B4-BE49-F238E27FC236}">
                <a16:creationId xmlns:a16="http://schemas.microsoft.com/office/drawing/2014/main" id="{EE5F9A56-616E-4072-8C18-A7645058F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74638"/>
            <a:ext cx="3957638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II- Ghi nhớ: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5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D0E80E-7474-4B6F-9BE7-A8168067480B}"/>
              </a:ext>
            </a:extLst>
          </p:cNvPr>
          <p:cNvSpPr/>
          <p:nvPr/>
        </p:nvSpPr>
        <p:spPr>
          <a:xfrm>
            <a:off x="4041591" y="2505670"/>
            <a:ext cx="410881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LUYỆN TẬP</a:t>
            </a:r>
          </a:p>
        </p:txBody>
      </p:sp>
    </p:spTree>
  </p:cSld>
  <p:clrMapOvr>
    <a:masterClrMapping/>
  </p:clrMapOvr>
  <p:transition spd="slow">
    <p:push dir="u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50311791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760</Words>
  <Application>Microsoft Office PowerPoint</Application>
  <PresentationFormat>Widescreen</PresentationFormat>
  <Paragraphs>81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HP001 4 hàng</vt:lpstr>
      <vt:lpstr>Times New Roman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188</cp:revision>
  <dcterms:created xsi:type="dcterms:W3CDTF">2014-08-25T14:59:45Z</dcterms:created>
  <dcterms:modified xsi:type="dcterms:W3CDTF">2022-09-23T05:10:56Z</dcterms:modified>
</cp:coreProperties>
</file>