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74" r:id="rId2"/>
    <p:sldId id="261" r:id="rId3"/>
    <p:sldId id="269" r:id="rId4"/>
    <p:sldId id="270" r:id="rId5"/>
    <p:sldId id="271" r:id="rId6"/>
    <p:sldId id="262" r:id="rId7"/>
    <p:sldId id="263" r:id="rId8"/>
    <p:sldId id="264" r:id="rId9"/>
    <p:sldId id="273"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UTM Edwardian" panose="02040603050506020204" pitchFamily="18" charset="0"/>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A7D"/>
    <a:srgbClr val="FFD27F"/>
    <a:srgbClr val="000000"/>
    <a:srgbClr val="BF674F"/>
    <a:srgbClr val="FFE7FF"/>
    <a:srgbClr val="FFCCFF"/>
    <a:srgbClr val="67B2AB"/>
    <a:srgbClr val="F7A325"/>
    <a:srgbClr val="FDD267"/>
    <a:srgbClr val="F7A3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88698" autoAdjust="0"/>
  </p:normalViewPr>
  <p:slideViewPr>
    <p:cSldViewPr snapToGrid="0">
      <p:cViewPr varScale="1">
        <p:scale>
          <a:sx n="55" d="100"/>
          <a:sy n="55" d="100"/>
        </p:scale>
        <p:origin x="4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6AD5D-37F2-491A-A48E-5BFBD1A5D221}"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F7AEA-6063-4AA4-A928-3D4B0D3EF340}" type="slidenum">
              <a:rPr lang="en-US" smtClean="0"/>
              <a:t>‹#›</a:t>
            </a:fld>
            <a:endParaRPr lang="en-US"/>
          </a:p>
        </p:txBody>
      </p:sp>
    </p:spTree>
    <p:extLst>
      <p:ext uri="{BB962C8B-B14F-4D97-AF65-F5344CB8AC3E}">
        <p14:creationId xmlns:p14="http://schemas.microsoft.com/office/powerpoint/2010/main" val="98529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5772490-676B-4287-AD1F-63873F1EA647}" type="slidenum">
              <a:rPr lang="zh-CN" altLang="en-US" smtClean="0"/>
              <a:t>1</a:t>
            </a:fld>
            <a:endParaRPr lang="zh-CN" altLang="en-US"/>
          </a:p>
        </p:txBody>
      </p:sp>
    </p:spTree>
    <p:extLst>
      <p:ext uri="{BB962C8B-B14F-4D97-AF65-F5344CB8AC3E}">
        <p14:creationId xmlns:p14="http://schemas.microsoft.com/office/powerpoint/2010/main" val="193650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kể</a:t>
            </a:r>
            <a:r>
              <a:rPr lang="en-US" baseline="0" dirty="0"/>
              <a:t> </a:t>
            </a:r>
            <a:r>
              <a:rPr lang="en-US" baseline="0" dirty="0" err="1"/>
              <a:t>bằng</a:t>
            </a:r>
            <a:r>
              <a:rPr lang="en-US" baseline="0" dirty="0"/>
              <a:t> </a:t>
            </a:r>
            <a:r>
              <a:rPr lang="en-US" baseline="0" dirty="0" err="1"/>
              <a:t>giọng</a:t>
            </a:r>
            <a:r>
              <a:rPr lang="en-US" baseline="0" dirty="0"/>
              <a:t> </a:t>
            </a:r>
            <a:r>
              <a:rPr lang="en-US" baseline="0" dirty="0" err="1"/>
              <a:t>của</a:t>
            </a:r>
            <a:r>
              <a:rPr lang="en-US" baseline="0" dirty="0"/>
              <a:t> </a:t>
            </a:r>
            <a:r>
              <a:rPr lang="en-US" baseline="0" dirty="0" err="1"/>
              <a:t>mình</a:t>
            </a:r>
            <a:r>
              <a:rPr lang="en-US" baseline="0" dirty="0"/>
              <a:t>. </a:t>
            </a:r>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2</a:t>
            </a:fld>
            <a:endParaRPr lang="en-US"/>
          </a:p>
        </p:txBody>
      </p:sp>
    </p:spTree>
    <p:extLst>
      <p:ext uri="{BB962C8B-B14F-4D97-AF65-F5344CB8AC3E}">
        <p14:creationId xmlns:p14="http://schemas.microsoft.com/office/powerpoint/2010/main" val="128953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kể</a:t>
            </a:r>
            <a:r>
              <a:rPr lang="en-US" baseline="0" dirty="0"/>
              <a:t> </a:t>
            </a:r>
            <a:r>
              <a:rPr lang="en-US" baseline="0" dirty="0" err="1"/>
              <a:t>bằng</a:t>
            </a:r>
            <a:r>
              <a:rPr lang="en-US" baseline="0" dirty="0"/>
              <a:t> </a:t>
            </a:r>
            <a:r>
              <a:rPr lang="en-US" baseline="0" dirty="0" err="1"/>
              <a:t>giọng</a:t>
            </a:r>
            <a:r>
              <a:rPr lang="en-US" baseline="0" dirty="0"/>
              <a:t> </a:t>
            </a:r>
            <a:r>
              <a:rPr lang="en-US" baseline="0" dirty="0" err="1"/>
              <a:t>của</a:t>
            </a:r>
            <a:r>
              <a:rPr lang="en-US" baseline="0" dirty="0"/>
              <a:t> </a:t>
            </a:r>
            <a:r>
              <a:rPr lang="en-US" baseline="0" dirty="0" err="1"/>
              <a:t>mình</a:t>
            </a:r>
            <a:r>
              <a:rPr lang="en-US" baseline="0" dirty="0"/>
              <a:t>. </a:t>
            </a:r>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3</a:t>
            </a:fld>
            <a:endParaRPr lang="en-US"/>
          </a:p>
        </p:txBody>
      </p:sp>
    </p:spTree>
    <p:extLst>
      <p:ext uri="{BB962C8B-B14F-4D97-AF65-F5344CB8AC3E}">
        <p14:creationId xmlns:p14="http://schemas.microsoft.com/office/powerpoint/2010/main" val="282485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kể</a:t>
            </a:r>
            <a:r>
              <a:rPr lang="en-US" baseline="0" dirty="0"/>
              <a:t> </a:t>
            </a:r>
            <a:r>
              <a:rPr lang="en-US" baseline="0" dirty="0" err="1"/>
              <a:t>bằng</a:t>
            </a:r>
            <a:r>
              <a:rPr lang="en-US" baseline="0" dirty="0"/>
              <a:t> </a:t>
            </a:r>
            <a:r>
              <a:rPr lang="en-US" baseline="0" dirty="0" err="1"/>
              <a:t>giọng</a:t>
            </a:r>
            <a:r>
              <a:rPr lang="en-US" baseline="0" dirty="0"/>
              <a:t> </a:t>
            </a:r>
            <a:r>
              <a:rPr lang="en-US" baseline="0" dirty="0" err="1"/>
              <a:t>của</a:t>
            </a:r>
            <a:r>
              <a:rPr lang="en-US" baseline="0" dirty="0"/>
              <a:t> </a:t>
            </a:r>
            <a:r>
              <a:rPr lang="en-US" baseline="0" dirty="0" err="1"/>
              <a:t>mình</a:t>
            </a:r>
            <a:r>
              <a:rPr lang="en-US" baseline="0" dirty="0"/>
              <a:t>. </a:t>
            </a:r>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4</a:t>
            </a:fld>
            <a:endParaRPr lang="en-US"/>
          </a:p>
        </p:txBody>
      </p:sp>
    </p:spTree>
    <p:extLst>
      <p:ext uri="{BB962C8B-B14F-4D97-AF65-F5344CB8AC3E}">
        <p14:creationId xmlns:p14="http://schemas.microsoft.com/office/powerpoint/2010/main" val="307524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kể</a:t>
            </a:r>
            <a:r>
              <a:rPr lang="en-US" baseline="0" dirty="0"/>
              <a:t> </a:t>
            </a:r>
            <a:r>
              <a:rPr lang="en-US" baseline="0" dirty="0" err="1"/>
              <a:t>bằng</a:t>
            </a:r>
            <a:r>
              <a:rPr lang="en-US" baseline="0" dirty="0"/>
              <a:t> </a:t>
            </a:r>
            <a:r>
              <a:rPr lang="en-US" baseline="0" dirty="0" err="1"/>
              <a:t>giọng</a:t>
            </a:r>
            <a:r>
              <a:rPr lang="en-US" baseline="0" dirty="0"/>
              <a:t> </a:t>
            </a:r>
            <a:r>
              <a:rPr lang="en-US" baseline="0" dirty="0" err="1"/>
              <a:t>của</a:t>
            </a:r>
            <a:r>
              <a:rPr lang="en-US" baseline="0" dirty="0"/>
              <a:t> </a:t>
            </a:r>
            <a:r>
              <a:rPr lang="en-US" baseline="0" dirty="0" err="1"/>
              <a:t>mình</a:t>
            </a:r>
            <a:r>
              <a:rPr lang="en-US" baseline="0" dirty="0"/>
              <a:t>. </a:t>
            </a:r>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5</a:t>
            </a:fld>
            <a:endParaRPr lang="en-US"/>
          </a:p>
        </p:txBody>
      </p:sp>
    </p:spTree>
    <p:extLst>
      <p:ext uri="{BB962C8B-B14F-4D97-AF65-F5344CB8AC3E}">
        <p14:creationId xmlns:p14="http://schemas.microsoft.com/office/powerpoint/2010/main" val="357510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kể</a:t>
            </a:r>
            <a:r>
              <a:rPr lang="en-US" baseline="0" dirty="0"/>
              <a:t> </a:t>
            </a:r>
            <a:r>
              <a:rPr lang="en-US" baseline="0" dirty="0" err="1"/>
              <a:t>theo</a:t>
            </a:r>
            <a:r>
              <a:rPr lang="en-US" baseline="0" dirty="0"/>
              <a:t> </a:t>
            </a:r>
            <a:r>
              <a:rPr lang="en-US" baseline="0" dirty="0" err="1"/>
              <a:t>tranh</a:t>
            </a:r>
            <a:r>
              <a:rPr lang="en-US" baseline="0" dirty="0"/>
              <a:t> </a:t>
            </a:r>
            <a:r>
              <a:rPr lang="en-US" baseline="0" dirty="0" err="1"/>
              <a:t>cho</a:t>
            </a:r>
            <a:r>
              <a:rPr lang="en-US" baseline="0" dirty="0"/>
              <a:t> </a:t>
            </a:r>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6</a:t>
            </a:fld>
            <a:endParaRPr lang="en-US"/>
          </a:p>
        </p:txBody>
      </p:sp>
    </p:spTree>
    <p:extLst>
      <p:ext uri="{BB962C8B-B14F-4D97-AF65-F5344CB8AC3E}">
        <p14:creationId xmlns:p14="http://schemas.microsoft.com/office/powerpoint/2010/main" val="10018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F7AEA-6063-4AA4-A928-3D4B0D3EF340}" type="slidenum">
              <a:rPr lang="en-US" smtClean="0"/>
              <a:t>8</a:t>
            </a:fld>
            <a:endParaRPr lang="en-US"/>
          </a:p>
        </p:txBody>
      </p:sp>
    </p:spTree>
    <p:extLst>
      <p:ext uri="{BB962C8B-B14F-4D97-AF65-F5344CB8AC3E}">
        <p14:creationId xmlns:p14="http://schemas.microsoft.com/office/powerpoint/2010/main" val="74027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pPr/>
              <a:t>9</a:t>
            </a:fld>
            <a:endParaRPr lang="zh-CN" altLang="en-US"/>
          </a:p>
        </p:txBody>
      </p:sp>
    </p:spTree>
    <p:extLst>
      <p:ext uri="{BB962C8B-B14F-4D97-AF65-F5344CB8AC3E}">
        <p14:creationId xmlns:p14="http://schemas.microsoft.com/office/powerpoint/2010/main" val="294022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319003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426461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118839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30965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211059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100784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382085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388931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106634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97125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379334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AB9E3F-7234-496E-A141-9A9EC38920A8}" type="datetimeFigureOut">
              <a:rPr lang="en-US" smtClean="0"/>
              <a:t>9/23/2022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CAEF1-056C-4302-AAC9-DADD634AFD61}" type="slidenum">
              <a:rPr lang="en-US" smtClean="0"/>
              <a:t>‹#›</a:t>
            </a:fld>
            <a:endParaRPr lang="en-US"/>
          </a:p>
        </p:txBody>
      </p:sp>
    </p:spTree>
    <p:extLst>
      <p:ext uri="{BB962C8B-B14F-4D97-AF65-F5344CB8AC3E}">
        <p14:creationId xmlns:p14="http://schemas.microsoft.com/office/powerpoint/2010/main" val="298259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D73BC022-EB7F-47F8-AEDB-0E741FD732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11600" y="5421102"/>
            <a:ext cx="1949958" cy="1684548"/>
          </a:xfrm>
          <a:prstGeom prst="rect">
            <a:avLst/>
          </a:prstGeom>
        </p:spPr>
      </p:pic>
      <p:sp>
        <p:nvSpPr>
          <p:cNvPr id="9" name="TextBox 8">
            <a:extLst>
              <a:ext uri="{FF2B5EF4-FFF2-40B4-BE49-F238E27FC236}">
                <a16:creationId xmlns:a16="http://schemas.microsoft.com/office/drawing/2014/main" id="{CD205DA9-2E9A-4845-A466-75E5E3DABB01}"/>
              </a:ext>
            </a:extLst>
          </p:cNvPr>
          <p:cNvSpPr txBox="1"/>
          <p:nvPr userDrawn="1"/>
        </p:nvSpPr>
        <p:spPr>
          <a:xfrm>
            <a:off x="11353418" y="57150"/>
            <a:ext cx="781432" cy="369332"/>
          </a:xfrm>
          <a:prstGeom prst="rect">
            <a:avLst/>
          </a:prstGeom>
          <a:noFill/>
        </p:spPr>
        <p:txBody>
          <a:bodyPr wrap="none" rtlCol="0">
            <a:spAutoFit/>
          </a:bodyPr>
          <a:lstStyle/>
          <a:p>
            <a:r>
              <a:rPr lang="en-US"/>
              <a:t>KTUTS</a:t>
            </a:r>
          </a:p>
        </p:txBody>
      </p:sp>
    </p:spTree>
    <p:extLst>
      <p:ext uri="{BB962C8B-B14F-4D97-AF65-F5344CB8AC3E}">
        <p14:creationId xmlns:p14="http://schemas.microsoft.com/office/powerpoint/2010/main" val="3139707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CE30A26-2F42-45D5-97B6-2F69E231A32D}"/>
              </a:ext>
            </a:extLst>
          </p:cNvPr>
          <p:cNvSpPr/>
          <p:nvPr/>
        </p:nvSpPr>
        <p:spPr>
          <a:xfrm>
            <a:off x="2516564" y="1988495"/>
            <a:ext cx="6022803" cy="1569660"/>
          </a:xfrm>
          <a:prstGeom prst="rect">
            <a:avLst/>
          </a:prstGeom>
        </p:spPr>
        <p:txBody>
          <a:bodyPr wrap="none">
            <a:spAutoFit/>
          </a:bodyPr>
          <a:lstStyle/>
          <a:p>
            <a:pPr algn="ctr"/>
            <a:r>
              <a:rPr lang="en-US" altLang="zh-CN" sz="9600" b="1" dirty="0">
                <a:ln w="38100">
                  <a:solidFill>
                    <a:schemeClr val="bg1"/>
                  </a:solidFill>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ea typeface="字魂27号-布丁体" panose="00000500000000000000" pitchFamily="2" charset="-122"/>
                <a:cs typeface="Calibri" panose="020F0502020204030204" pitchFamily="34" charset="0"/>
              </a:rPr>
              <a:t>KỂ CHUYỆN</a:t>
            </a:r>
          </a:p>
        </p:txBody>
      </p:sp>
    </p:spTree>
    <p:extLst>
      <p:ext uri="{BB962C8B-B14F-4D97-AF65-F5344CB8AC3E}">
        <p14:creationId xmlns:p14="http://schemas.microsoft.com/office/powerpoint/2010/main" val="1055675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B2A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4217">
            <a:off x="8729495" y="3058334"/>
            <a:ext cx="3881226" cy="161264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07898"/>
            <a:ext cx="6793725" cy="219097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0257" y="2771470"/>
            <a:ext cx="5661143" cy="4370402"/>
          </a:xfrm>
          <a:prstGeom prst="rect">
            <a:avLst/>
          </a:prstGeom>
        </p:spPr>
      </p:pic>
      <p:sp>
        <p:nvSpPr>
          <p:cNvPr id="10" name="Rectangle 9"/>
          <p:cNvSpPr/>
          <p:nvPr/>
        </p:nvSpPr>
        <p:spPr>
          <a:xfrm>
            <a:off x="3770113" y="163948"/>
            <a:ext cx="4447051" cy="1200329"/>
          </a:xfrm>
          <a:prstGeom prst="rect">
            <a:avLst/>
          </a:prstGeom>
        </p:spPr>
        <p:txBody>
          <a:bodyPr wrap="none">
            <a:spAutoFit/>
          </a:bodyPr>
          <a:lstStyle/>
          <a:p>
            <a:r>
              <a:rPr lang="en-US" sz="7200" dirty="0" err="1">
                <a:solidFill>
                  <a:schemeClr val="bg1"/>
                </a:solidFill>
                <a:latin typeface="UTM Edwardian" panose="02040603050506020204" pitchFamily="18" charset="0"/>
              </a:rPr>
              <a:t>Kể</a:t>
            </a:r>
            <a:r>
              <a:rPr lang="en-US" sz="7200" dirty="0">
                <a:solidFill>
                  <a:schemeClr val="bg1"/>
                </a:solidFill>
                <a:latin typeface="UTM Edwardian" panose="02040603050506020204" pitchFamily="18" charset="0"/>
              </a:rPr>
              <a:t> </a:t>
            </a:r>
            <a:r>
              <a:rPr lang="en-US" sz="7200" dirty="0" err="1">
                <a:solidFill>
                  <a:schemeClr val="bg1"/>
                </a:solidFill>
                <a:latin typeface="UTM Edwardian" panose="02040603050506020204" pitchFamily="18" charset="0"/>
              </a:rPr>
              <a:t>chuyện</a:t>
            </a:r>
            <a:endParaRPr lang="en-US" sz="7200" dirty="0">
              <a:solidFill>
                <a:schemeClr val="bg1"/>
              </a:solidFill>
              <a:latin typeface="UTM Edwardian" panose="02040603050506020204" pitchFamily="18" charset="0"/>
            </a:endParaRPr>
          </a:p>
        </p:txBody>
      </p:sp>
      <p:grpSp>
        <p:nvGrpSpPr>
          <p:cNvPr id="14" name="Group 13"/>
          <p:cNvGrpSpPr/>
          <p:nvPr/>
        </p:nvGrpSpPr>
        <p:grpSpPr>
          <a:xfrm>
            <a:off x="555008" y="1333624"/>
            <a:ext cx="11552903" cy="1130807"/>
            <a:chOff x="573418" y="-15306"/>
            <a:chExt cx="11552903" cy="1130807"/>
          </a:xfrm>
        </p:grpSpPr>
        <p:sp>
          <p:nvSpPr>
            <p:cNvPr id="12" name="TextBox 11"/>
            <p:cNvSpPr txBox="1"/>
            <p:nvPr/>
          </p:nvSpPr>
          <p:spPr>
            <a:xfrm>
              <a:off x="573418" y="-15306"/>
              <a:ext cx="11552903" cy="1107996"/>
            </a:xfrm>
            <a:prstGeom prst="rect">
              <a:avLst/>
            </a:prstGeom>
            <a:noFill/>
          </p:spPr>
          <p:txBody>
            <a:bodyPr wrap="square" rtlCol="0">
              <a:spAutoFit/>
            </a:bodyPr>
            <a:lstStyle/>
            <a:p>
              <a:r>
                <a:rPr lang="en-US" sz="6600" b="1" dirty="0">
                  <a:solidFill>
                    <a:srgbClr val="BF674F"/>
                  </a:solidFill>
                  <a:latin typeface="UTM Showcard" panose="02040603050506020204" pitchFamily="18" charset="0"/>
                </a:rPr>
                <a:t>MỘT NHÀ THƠ CHÂN CHÍNH</a:t>
              </a:r>
            </a:p>
          </p:txBody>
        </p:sp>
        <p:sp>
          <p:nvSpPr>
            <p:cNvPr id="13" name="Rectangle 12"/>
            <p:cNvSpPr/>
            <p:nvPr/>
          </p:nvSpPr>
          <p:spPr>
            <a:xfrm>
              <a:off x="573418" y="7505"/>
              <a:ext cx="11552902" cy="1107996"/>
            </a:xfrm>
            <a:prstGeom prst="rect">
              <a:avLst/>
            </a:prstGeom>
          </p:spPr>
          <p:txBody>
            <a:bodyPr wrap="square">
              <a:spAutoFit/>
            </a:bodyPr>
            <a:lstStyle/>
            <a:p>
              <a:r>
                <a:rPr lang="en-US" sz="6600" b="1" dirty="0">
                  <a:solidFill>
                    <a:srgbClr val="FDD267"/>
                  </a:solidFill>
                  <a:latin typeface="UTM Showcard" panose="02040603050506020204" pitchFamily="18" charset="0"/>
                </a:rPr>
                <a:t>MỘT NHÀ THƠ CHÂN CHÍNH</a:t>
              </a:r>
            </a:p>
          </p:txBody>
        </p:sp>
      </p:grpSp>
      <p:sp>
        <p:nvSpPr>
          <p:cNvPr id="20" name="TextBox 19"/>
          <p:cNvSpPr txBox="1"/>
          <p:nvPr/>
        </p:nvSpPr>
        <p:spPr>
          <a:xfrm>
            <a:off x="5540257" y="2374168"/>
            <a:ext cx="6111399" cy="646331"/>
          </a:xfrm>
          <a:prstGeom prst="rect">
            <a:avLst/>
          </a:prstGeom>
          <a:noFill/>
        </p:spPr>
        <p:txBody>
          <a:bodyPr wrap="square" rtlCol="0">
            <a:spAutoFit/>
          </a:bodyPr>
          <a:lstStyle/>
          <a:p>
            <a:r>
              <a:rPr lang="en-US" sz="3600" dirty="0">
                <a:solidFill>
                  <a:schemeClr val="bg1"/>
                </a:solidFill>
                <a:latin typeface="UTM Edwardian" panose="02040603050506020204" pitchFamily="18" charset="0"/>
              </a:rPr>
              <a:t>Theo </a:t>
            </a:r>
            <a:r>
              <a:rPr lang="en-US" sz="3600" dirty="0" err="1">
                <a:solidFill>
                  <a:schemeClr val="bg1"/>
                </a:solidFill>
                <a:latin typeface="UTM Edwardian" panose="02040603050506020204" pitchFamily="18" charset="0"/>
              </a:rPr>
              <a:t>truyện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cổ</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dân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gian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Nga</a:t>
            </a:r>
            <a:endParaRPr lang="en-US" sz="3600" dirty="0">
              <a:solidFill>
                <a:schemeClr val="bg1"/>
              </a:solidFill>
              <a:latin typeface="UTM Edwardian" panose="02040603050506020204" pitchFamily="18" charset="0"/>
            </a:endParaRPr>
          </a:p>
        </p:txBody>
      </p:sp>
    </p:spTree>
    <p:custDataLst>
      <p:tags r:id="rId1"/>
    </p:custDataLst>
    <p:extLst>
      <p:ext uri="{BB962C8B-B14F-4D97-AF65-F5344CB8AC3E}">
        <p14:creationId xmlns:p14="http://schemas.microsoft.com/office/powerpoint/2010/main" val="7964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1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repeatCount="indefinite"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par>
                                <p:cTn id="16" presetID="22" presetClass="entr" presetSubtype="2" repeatCount="indefinite"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2000"/>
                                        <p:tgtEl>
                                          <p:spTgt spid="3"/>
                                        </p:tgtEl>
                                      </p:cBhvr>
                                    </p:animEffec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2"/>
                                        </p:tgtEl>
                                        <p:attrNameLst>
                                          <p:attrName>r</p:attrName>
                                        </p:attrNameLst>
                                      </p:cBhvr>
                                    </p:animRot>
                                    <p:animRot by="-240000">
                                      <p:cBhvr>
                                        <p:cTn id="21" dur="600" fill="hold">
                                          <p:stCondLst>
                                            <p:cond delay="600"/>
                                          </p:stCondLst>
                                        </p:cTn>
                                        <p:tgtEl>
                                          <p:spTgt spid="2"/>
                                        </p:tgtEl>
                                        <p:attrNameLst>
                                          <p:attrName>r</p:attrName>
                                        </p:attrNameLst>
                                      </p:cBhvr>
                                    </p:animRot>
                                    <p:animRot by="240000">
                                      <p:cBhvr>
                                        <p:cTn id="22" dur="600" fill="hold">
                                          <p:stCondLst>
                                            <p:cond delay="1200"/>
                                          </p:stCondLst>
                                        </p:cTn>
                                        <p:tgtEl>
                                          <p:spTgt spid="2"/>
                                        </p:tgtEl>
                                        <p:attrNameLst>
                                          <p:attrName>r</p:attrName>
                                        </p:attrNameLst>
                                      </p:cBhvr>
                                    </p:animRot>
                                    <p:animRot by="-240000">
                                      <p:cBhvr>
                                        <p:cTn id="23" dur="600" fill="hold">
                                          <p:stCondLst>
                                            <p:cond delay="1800"/>
                                          </p:stCondLst>
                                        </p:cTn>
                                        <p:tgtEl>
                                          <p:spTgt spid="2"/>
                                        </p:tgtEl>
                                        <p:attrNameLst>
                                          <p:attrName>r</p:attrName>
                                        </p:attrNameLst>
                                      </p:cBhvr>
                                    </p:animRot>
                                    <p:animRot by="120000">
                                      <p:cBhvr>
                                        <p:cTn id="24"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B2AB"/>
        </a:solidFill>
        <a:effectLst/>
      </p:bgPr>
    </p:bg>
    <p:spTree>
      <p:nvGrpSpPr>
        <p:cNvPr id="1" name=""/>
        <p:cNvGrpSpPr/>
        <p:nvPr/>
      </p:nvGrpSpPr>
      <p:grpSpPr>
        <a:xfrm>
          <a:off x="0" y="0"/>
          <a:ext cx="0" cy="0"/>
          <a:chOff x="0" y="0"/>
          <a:chExt cx="0" cy="0"/>
        </a:xfrm>
      </p:grpSpPr>
      <p:grpSp>
        <p:nvGrpSpPr>
          <p:cNvPr id="14" name="Group 13"/>
          <p:cNvGrpSpPr/>
          <p:nvPr/>
        </p:nvGrpSpPr>
        <p:grpSpPr>
          <a:xfrm>
            <a:off x="3351547" y="353962"/>
            <a:ext cx="6741524" cy="720253"/>
            <a:chOff x="657507" y="977354"/>
            <a:chExt cx="11552903" cy="696004"/>
          </a:xfrm>
        </p:grpSpPr>
        <p:sp>
          <p:nvSpPr>
            <p:cNvPr id="12" name="TextBox 11"/>
            <p:cNvSpPr txBox="1"/>
            <p:nvPr/>
          </p:nvSpPr>
          <p:spPr>
            <a:xfrm>
              <a:off x="657507" y="1027027"/>
              <a:ext cx="11552903" cy="646331"/>
            </a:xfrm>
            <a:prstGeom prst="rect">
              <a:avLst/>
            </a:prstGeom>
            <a:noFill/>
          </p:spPr>
          <p:txBody>
            <a:bodyPr wrap="square" rtlCol="0">
              <a:spAutoFit/>
            </a:bodyPr>
            <a:lstStyle/>
            <a:p>
              <a:r>
                <a:rPr lang="en-US" sz="3600" b="1" dirty="0">
                  <a:solidFill>
                    <a:srgbClr val="BF674F"/>
                  </a:solidFill>
                  <a:latin typeface="UTM Showcard" panose="02040603050506020204" pitchFamily="18" charset="0"/>
                </a:rPr>
                <a:t>MỘT NHÀ THƠ CHÂN CHÍNH</a:t>
              </a:r>
            </a:p>
          </p:txBody>
        </p:sp>
        <p:sp>
          <p:nvSpPr>
            <p:cNvPr id="13" name="Rectangle 12"/>
            <p:cNvSpPr/>
            <p:nvPr/>
          </p:nvSpPr>
          <p:spPr>
            <a:xfrm>
              <a:off x="657508" y="977354"/>
              <a:ext cx="11552902" cy="646331"/>
            </a:xfrm>
            <a:prstGeom prst="rect">
              <a:avLst/>
            </a:prstGeom>
          </p:spPr>
          <p:txBody>
            <a:bodyPr wrap="square">
              <a:spAutoFit/>
            </a:bodyPr>
            <a:lstStyle/>
            <a:p>
              <a:r>
                <a:rPr lang="en-US" sz="3600" b="1" dirty="0">
                  <a:solidFill>
                    <a:srgbClr val="FDD267"/>
                  </a:solidFill>
                  <a:latin typeface="UTM Showcard" panose="02040603050506020204" pitchFamily="18" charset="0"/>
                </a:rPr>
                <a:t>MỘT NHÀ THƠ CHÂN CHÍNH</a:t>
              </a:r>
            </a:p>
          </p:txBody>
        </p:sp>
      </p:grpSp>
      <p:sp>
        <p:nvSpPr>
          <p:cNvPr id="20" name="TextBox 19"/>
          <p:cNvSpPr txBox="1"/>
          <p:nvPr/>
        </p:nvSpPr>
        <p:spPr>
          <a:xfrm>
            <a:off x="6052246" y="1022811"/>
            <a:ext cx="5928360" cy="646331"/>
          </a:xfrm>
          <a:prstGeom prst="rect">
            <a:avLst/>
          </a:prstGeom>
          <a:noFill/>
        </p:spPr>
        <p:txBody>
          <a:bodyPr wrap="square" rtlCol="0">
            <a:spAutoFit/>
          </a:bodyPr>
          <a:lstStyle/>
          <a:p>
            <a:r>
              <a:rPr lang="en-US" sz="3600" dirty="0">
                <a:solidFill>
                  <a:schemeClr val="bg1"/>
                </a:solidFill>
                <a:latin typeface="UTM Edwardian" panose="02040603050506020204" pitchFamily="18" charset="0"/>
              </a:rPr>
              <a:t>Theo </a:t>
            </a:r>
            <a:r>
              <a:rPr lang="en-US" sz="3600" dirty="0" err="1">
                <a:solidFill>
                  <a:schemeClr val="bg1"/>
                </a:solidFill>
                <a:latin typeface="UTM Edwardian" panose="02040603050506020204" pitchFamily="18" charset="0"/>
              </a:rPr>
              <a:t>truyện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cổ</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dân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gian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Nga</a:t>
            </a:r>
            <a:endParaRPr lang="en-US" sz="3600" dirty="0">
              <a:solidFill>
                <a:schemeClr val="bg1"/>
              </a:solidFill>
              <a:latin typeface="UTM Edwardian" panose="02040603050506020204" pitchFamily="18" charset="0"/>
            </a:endParaRPr>
          </a:p>
        </p:txBody>
      </p:sp>
      <p:sp>
        <p:nvSpPr>
          <p:cNvPr id="5" name="Rectangle 4"/>
          <p:cNvSpPr/>
          <p:nvPr/>
        </p:nvSpPr>
        <p:spPr>
          <a:xfrm>
            <a:off x="167639" y="1691660"/>
            <a:ext cx="11769213" cy="4893647"/>
          </a:xfrm>
          <a:prstGeom prst="rect">
            <a:avLst/>
          </a:prstGeom>
        </p:spPr>
        <p:txBody>
          <a:bodyPr wrap="square">
            <a:spAutoFit/>
          </a:bodyPr>
          <a:lstStyle/>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Ngày xưa, ở vương quốc Đa-ghét-xtan có một ông vua nổi tiếng bạo ngược. Dưới triều đại ông ta, nhân dân hết sức lầm than. Thế rồi khắp nơi nơi bỗng truyền đi một bài hát thống thiết, lên án thói hống hách bạo tàn của nhà vua và phơi bày nỗi thống khổ của nhân dân. Mọi người dân, từ người lớn đến trẻ con, ai ai cũng say sưa ca bài hát ấy.</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Một ngày kia, bài hát lọt đến tai nhà vua. Ngài lập tức ra lệnh lùng bắt kì được kẻ sáng tác bài ca phản loạn ấy. Các quan đại thần và lính cận vệ ra sức sục sạo cũng không thể tìm được ai là tác giả của bài hát. Vì vậy, nhà vua hạ lệnh tống giam tất cả các nhà thơ và những nghệ nhân hát rong.</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Ba hôm sau, tất cả những người đó được giải vào cung, mỗi người phải hát cho nhà vua nghe một bài hát do chính mình sáng tác.</a:t>
            </a:r>
          </a:p>
        </p:txBody>
      </p:sp>
    </p:spTree>
    <p:custDataLst>
      <p:tags r:id="rId1"/>
    </p:custDataLst>
    <p:extLst>
      <p:ext uri="{BB962C8B-B14F-4D97-AF65-F5344CB8AC3E}">
        <p14:creationId xmlns:p14="http://schemas.microsoft.com/office/powerpoint/2010/main" val="245751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1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B2AB"/>
        </a:solidFill>
        <a:effectLst/>
      </p:bgPr>
    </p:bg>
    <p:spTree>
      <p:nvGrpSpPr>
        <p:cNvPr id="1" name=""/>
        <p:cNvGrpSpPr/>
        <p:nvPr/>
      </p:nvGrpSpPr>
      <p:grpSpPr>
        <a:xfrm>
          <a:off x="0" y="0"/>
          <a:ext cx="0" cy="0"/>
          <a:chOff x="0" y="0"/>
          <a:chExt cx="0" cy="0"/>
        </a:xfrm>
      </p:grpSpPr>
      <p:grpSp>
        <p:nvGrpSpPr>
          <p:cNvPr id="14" name="Group 13"/>
          <p:cNvGrpSpPr/>
          <p:nvPr/>
        </p:nvGrpSpPr>
        <p:grpSpPr>
          <a:xfrm>
            <a:off x="3351547" y="353962"/>
            <a:ext cx="6741524" cy="720253"/>
            <a:chOff x="657507" y="977354"/>
            <a:chExt cx="11552903" cy="696004"/>
          </a:xfrm>
        </p:grpSpPr>
        <p:sp>
          <p:nvSpPr>
            <p:cNvPr id="12" name="TextBox 11"/>
            <p:cNvSpPr txBox="1"/>
            <p:nvPr/>
          </p:nvSpPr>
          <p:spPr>
            <a:xfrm>
              <a:off x="657507" y="1027027"/>
              <a:ext cx="11552903" cy="646331"/>
            </a:xfrm>
            <a:prstGeom prst="rect">
              <a:avLst/>
            </a:prstGeom>
            <a:noFill/>
          </p:spPr>
          <p:txBody>
            <a:bodyPr wrap="square" rtlCol="0">
              <a:spAutoFit/>
            </a:bodyPr>
            <a:lstStyle/>
            <a:p>
              <a:r>
                <a:rPr lang="en-US" sz="3600" b="1" dirty="0">
                  <a:solidFill>
                    <a:srgbClr val="BF674F"/>
                  </a:solidFill>
                  <a:latin typeface="UTM Showcard" panose="02040603050506020204" pitchFamily="18" charset="0"/>
                </a:rPr>
                <a:t>MỘT NHÀ THƠ CHÂN CHÍNH</a:t>
              </a:r>
            </a:p>
          </p:txBody>
        </p:sp>
        <p:sp>
          <p:nvSpPr>
            <p:cNvPr id="13" name="Rectangle 12"/>
            <p:cNvSpPr/>
            <p:nvPr/>
          </p:nvSpPr>
          <p:spPr>
            <a:xfrm>
              <a:off x="657508" y="977354"/>
              <a:ext cx="11552902" cy="646331"/>
            </a:xfrm>
            <a:prstGeom prst="rect">
              <a:avLst/>
            </a:prstGeom>
          </p:spPr>
          <p:txBody>
            <a:bodyPr wrap="square">
              <a:spAutoFit/>
            </a:bodyPr>
            <a:lstStyle/>
            <a:p>
              <a:r>
                <a:rPr lang="en-US" sz="3600" b="1" dirty="0">
                  <a:solidFill>
                    <a:srgbClr val="FDD267"/>
                  </a:solidFill>
                  <a:latin typeface="UTM Showcard" panose="02040603050506020204" pitchFamily="18" charset="0"/>
                </a:rPr>
                <a:t>MỘT NHÀ THƠ CHÂN CHÍNH</a:t>
              </a:r>
            </a:p>
          </p:txBody>
        </p:sp>
      </p:grpSp>
      <p:sp>
        <p:nvSpPr>
          <p:cNvPr id="20" name="TextBox 19"/>
          <p:cNvSpPr txBox="1"/>
          <p:nvPr/>
        </p:nvSpPr>
        <p:spPr>
          <a:xfrm>
            <a:off x="6004560" y="897117"/>
            <a:ext cx="6187440" cy="646331"/>
          </a:xfrm>
          <a:prstGeom prst="rect">
            <a:avLst/>
          </a:prstGeom>
          <a:noFill/>
        </p:spPr>
        <p:txBody>
          <a:bodyPr wrap="square" rtlCol="0">
            <a:spAutoFit/>
          </a:bodyPr>
          <a:lstStyle/>
          <a:p>
            <a:r>
              <a:rPr lang="en-US" sz="3600" dirty="0">
                <a:solidFill>
                  <a:schemeClr val="bg1"/>
                </a:solidFill>
                <a:latin typeface="UTM Edwardian" panose="02040603050506020204" pitchFamily="18" charset="0"/>
              </a:rPr>
              <a:t>Theo </a:t>
            </a:r>
            <a:r>
              <a:rPr lang="en-US" sz="3600" dirty="0" err="1">
                <a:solidFill>
                  <a:schemeClr val="bg1"/>
                </a:solidFill>
                <a:latin typeface="UTM Edwardian" panose="02040603050506020204" pitchFamily="18" charset="0"/>
              </a:rPr>
              <a:t>truyện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cổ</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dân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gian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Nga</a:t>
            </a:r>
            <a:endParaRPr lang="en-US" sz="3600" dirty="0">
              <a:solidFill>
                <a:schemeClr val="bg1"/>
              </a:solidFill>
              <a:latin typeface="UTM Edwardian" panose="02040603050506020204" pitchFamily="18" charset="0"/>
            </a:endParaRPr>
          </a:p>
        </p:txBody>
      </p:sp>
      <p:sp>
        <p:nvSpPr>
          <p:cNvPr id="5" name="Rectangle 4"/>
          <p:cNvSpPr/>
          <p:nvPr/>
        </p:nvSpPr>
        <p:spPr>
          <a:xfrm>
            <a:off x="108861" y="1446924"/>
            <a:ext cx="11980606" cy="4893647"/>
          </a:xfrm>
          <a:prstGeom prst="rect">
            <a:avLst/>
          </a:prstGeom>
        </p:spPr>
        <p:txBody>
          <a:bodyPr wrap="square">
            <a:spAutoFit/>
          </a:bodyPr>
          <a:lstStyle/>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 Các nhà thơ, các nghệ nhân lần lượt tấu lên những bài ca tụng trí tuệ sáng láng, trái tim nhân hậu, sức mạnh kì diệu của nhà vua, ánh hào quang chói lọi xung quanh sự nghiệp vĩ đại của ngài. Duy chỉ có ba nhà thơ im lặng không chịu hát.</a:t>
            </a:r>
            <a:endParaRPr lang="en-US" sz="2400" b="1" dirty="0">
              <a:solidFill>
                <a:schemeClr val="bg1"/>
              </a:solidFill>
              <a:latin typeface="Arial" panose="020B0604020202020204" pitchFamily="34" charset="0"/>
              <a:cs typeface="Arial" panose="020B0604020202020204" pitchFamily="34" charset="0"/>
            </a:endParaRP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Nhà vua lệnh thả tất cả, còn ba người này thì đem tống giam vào ngục tối. Ba tháng sau, ngài cho giải họ từ trong ngục ra và phán:</a:t>
            </a:r>
          </a:p>
          <a:p>
            <a:pPr algn="just"/>
            <a:r>
              <a:rPr lang="vi-VN" sz="2400" b="1" dirty="0">
                <a:solidFill>
                  <a:schemeClr val="bg1"/>
                </a:solidFill>
                <a:latin typeface="Arial" panose="020B0604020202020204" pitchFamily="34" charset="0"/>
                <a:cs typeface="Arial" panose="020B0604020202020204" pitchFamily="34" charset="0"/>
              </a:rPr>
              <a:t>     - Thế nào, giờ thì các ngươi sẽ hát cho trẫm nghe chứ!</a:t>
            </a:r>
          </a:p>
          <a:p>
            <a:pPr algn="just"/>
            <a:r>
              <a:rPr lang="en-US" sz="2400" b="1" dirty="0">
                <a:solidFill>
                  <a:schemeClr val="bg1"/>
                </a:solidFill>
                <a:latin typeface="Arial" panose="020B0604020202020204" pitchFamily="34" charset="0"/>
                <a:cs typeface="Arial" panose="020B0604020202020204" pitchFamily="34" charset="0"/>
              </a:rPr>
              <a:t>	</a:t>
            </a: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Một trong ba người đó lập tức cất lời ca tụng quốc vương Đa-ghét-xtan. Ông ta được tha ngay. Nhà vua sai đem hai người còn lại đến giàn hỏa thiêu và phán:</a:t>
            </a:r>
          </a:p>
          <a:p>
            <a:pPr algn="just"/>
            <a:r>
              <a:rPr lang="vi-VN" sz="2400" b="1" dirty="0">
                <a:solidFill>
                  <a:schemeClr val="bg1"/>
                </a:solidFill>
                <a:latin typeface="Arial" panose="020B0604020202020204" pitchFamily="34" charset="0"/>
                <a:cs typeface="Arial" panose="020B0604020202020204" pitchFamily="34" charset="0"/>
              </a:rPr>
              <a:t>     - Hãy hát lên cho trẫm nghe. Đây là cơ hội cuối cùng cứu sống các người.</a:t>
            </a:r>
          </a:p>
        </p:txBody>
      </p:sp>
    </p:spTree>
    <p:custDataLst>
      <p:tags r:id="rId1"/>
    </p:custDataLst>
    <p:extLst>
      <p:ext uri="{BB962C8B-B14F-4D97-AF65-F5344CB8AC3E}">
        <p14:creationId xmlns:p14="http://schemas.microsoft.com/office/powerpoint/2010/main" val="227536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1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B2AB"/>
        </a:solidFill>
        <a:effectLst/>
      </p:bgPr>
    </p:bg>
    <p:spTree>
      <p:nvGrpSpPr>
        <p:cNvPr id="1" name=""/>
        <p:cNvGrpSpPr/>
        <p:nvPr/>
      </p:nvGrpSpPr>
      <p:grpSpPr>
        <a:xfrm>
          <a:off x="0" y="0"/>
          <a:ext cx="0" cy="0"/>
          <a:chOff x="0" y="0"/>
          <a:chExt cx="0" cy="0"/>
        </a:xfrm>
      </p:grpSpPr>
      <p:grpSp>
        <p:nvGrpSpPr>
          <p:cNvPr id="14" name="Group 13"/>
          <p:cNvGrpSpPr/>
          <p:nvPr/>
        </p:nvGrpSpPr>
        <p:grpSpPr>
          <a:xfrm>
            <a:off x="3351547" y="353962"/>
            <a:ext cx="6741524" cy="720253"/>
            <a:chOff x="657507" y="977354"/>
            <a:chExt cx="11552903" cy="696004"/>
          </a:xfrm>
        </p:grpSpPr>
        <p:sp>
          <p:nvSpPr>
            <p:cNvPr id="12" name="TextBox 11"/>
            <p:cNvSpPr txBox="1"/>
            <p:nvPr/>
          </p:nvSpPr>
          <p:spPr>
            <a:xfrm>
              <a:off x="657507" y="1027027"/>
              <a:ext cx="11552903" cy="646331"/>
            </a:xfrm>
            <a:prstGeom prst="rect">
              <a:avLst/>
            </a:prstGeom>
            <a:noFill/>
          </p:spPr>
          <p:txBody>
            <a:bodyPr wrap="square" rtlCol="0">
              <a:spAutoFit/>
            </a:bodyPr>
            <a:lstStyle/>
            <a:p>
              <a:r>
                <a:rPr lang="en-US" sz="3600" b="1" dirty="0">
                  <a:solidFill>
                    <a:srgbClr val="BF674F"/>
                  </a:solidFill>
                  <a:latin typeface="UTM Showcard" panose="02040603050506020204" pitchFamily="18" charset="0"/>
                </a:rPr>
                <a:t>MỘT NHÀ THƠ CHÂN CHÍNH</a:t>
              </a:r>
            </a:p>
          </p:txBody>
        </p:sp>
        <p:sp>
          <p:nvSpPr>
            <p:cNvPr id="13" name="Rectangle 12"/>
            <p:cNvSpPr/>
            <p:nvPr/>
          </p:nvSpPr>
          <p:spPr>
            <a:xfrm>
              <a:off x="657508" y="977354"/>
              <a:ext cx="11552902" cy="646331"/>
            </a:xfrm>
            <a:prstGeom prst="rect">
              <a:avLst/>
            </a:prstGeom>
          </p:spPr>
          <p:txBody>
            <a:bodyPr wrap="square">
              <a:spAutoFit/>
            </a:bodyPr>
            <a:lstStyle/>
            <a:p>
              <a:r>
                <a:rPr lang="en-US" sz="3600" b="1" dirty="0">
                  <a:solidFill>
                    <a:srgbClr val="FDD267"/>
                  </a:solidFill>
                  <a:latin typeface="UTM Showcard" panose="02040603050506020204" pitchFamily="18" charset="0"/>
                </a:rPr>
                <a:t>MỘT NHÀ THƠ CHÂN CHÍNH</a:t>
              </a:r>
            </a:p>
          </p:txBody>
        </p:sp>
      </p:grpSp>
      <p:sp>
        <p:nvSpPr>
          <p:cNvPr id="20" name="TextBox 19"/>
          <p:cNvSpPr txBox="1"/>
          <p:nvPr/>
        </p:nvSpPr>
        <p:spPr>
          <a:xfrm>
            <a:off x="6111240" y="897117"/>
            <a:ext cx="6080760" cy="646331"/>
          </a:xfrm>
          <a:prstGeom prst="rect">
            <a:avLst/>
          </a:prstGeom>
          <a:noFill/>
        </p:spPr>
        <p:txBody>
          <a:bodyPr wrap="square" rtlCol="0">
            <a:spAutoFit/>
          </a:bodyPr>
          <a:lstStyle/>
          <a:p>
            <a:r>
              <a:rPr lang="en-US" sz="3600" dirty="0">
                <a:solidFill>
                  <a:schemeClr val="bg1"/>
                </a:solidFill>
                <a:latin typeface="UTM Edwardian" panose="02040603050506020204" pitchFamily="18" charset="0"/>
              </a:rPr>
              <a:t>Theo </a:t>
            </a:r>
            <a:r>
              <a:rPr lang="en-US" sz="3600" dirty="0" err="1">
                <a:solidFill>
                  <a:schemeClr val="bg1"/>
                </a:solidFill>
                <a:latin typeface="UTM Edwardian" panose="02040603050506020204" pitchFamily="18" charset="0"/>
              </a:rPr>
              <a:t>truyện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cổ</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dân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gian</a:t>
            </a:r>
            <a:r>
              <a:rPr lang="en-US" sz="3600" dirty="0">
                <a:solidFill>
                  <a:schemeClr val="bg1"/>
                </a:solidFill>
                <a:latin typeface="UTM Edwardian" panose="02040603050506020204" pitchFamily="18" charset="0"/>
              </a:rPr>
              <a:t> </a:t>
            </a:r>
            <a:r>
              <a:rPr lang="en-US" sz="3600" dirty="0" err="1">
                <a:solidFill>
                  <a:schemeClr val="bg1"/>
                </a:solidFill>
                <a:latin typeface="UTM Edwardian" panose="02040603050506020204" pitchFamily="18" charset="0"/>
              </a:rPr>
              <a:t>Nga</a:t>
            </a:r>
            <a:endParaRPr lang="en-US" sz="3600" dirty="0">
              <a:solidFill>
                <a:schemeClr val="bg1"/>
              </a:solidFill>
              <a:latin typeface="UTM Edwardian" panose="02040603050506020204" pitchFamily="18" charset="0"/>
            </a:endParaRPr>
          </a:p>
        </p:txBody>
      </p:sp>
      <p:sp>
        <p:nvSpPr>
          <p:cNvPr id="8" name="Rectangle 7"/>
          <p:cNvSpPr/>
          <p:nvPr/>
        </p:nvSpPr>
        <p:spPr>
          <a:xfrm>
            <a:off x="167148" y="1125619"/>
            <a:ext cx="11857704" cy="6001643"/>
          </a:xfrm>
          <a:prstGeom prst="rect">
            <a:avLst/>
          </a:prstGeom>
        </p:spPr>
        <p:txBody>
          <a:bodyPr wrap="square">
            <a:spAutoFit/>
          </a:bodyPr>
          <a:lstStyle/>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Một trong hai người hát lên một bài ca ngợi nhà vua và cũng được tha ngay. Còn người cuối cùng vẫn im lặng. Nhà vua tức giận, hét lên:</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vi-VN" sz="2400" b="1" dirty="0">
                <a:solidFill>
                  <a:schemeClr val="bg1"/>
                </a:solidFill>
                <a:latin typeface="Arial" panose="020B0604020202020204" pitchFamily="34" charset="0"/>
                <a:cs typeface="Arial" panose="020B0604020202020204" pitchFamily="34" charset="0"/>
              </a:rPr>
              <a:t>     - Trói hắn lại! Nổi lửa lên.</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Bị trói chặt vào giàn hỏa thiêu, nhà thơ cuối cùng bỗng cất tiếng hát. Bài hát vạch trần tội ác của nhà vua. Đó chính là bài ca phản loạn đã lưu truyền khắp đất nước.</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Tiếng hát vang lên, cả hoàng cung rung động cùng với ngọn lửa bừng bừng bốc cháy như giận dữ. Nhà vua bất ngờ thét lên:</a:t>
            </a:r>
          </a:p>
          <a:p>
            <a:pPr algn="just"/>
            <a:endParaRPr lang="vi-VN" sz="2400" b="1" dirty="0">
              <a:solidFill>
                <a:schemeClr val="bg1"/>
              </a:solidFill>
              <a:latin typeface="Arial" panose="020B0604020202020204" pitchFamily="34" charset="0"/>
              <a:cs typeface="Arial" panose="020B0604020202020204" pitchFamily="34" charset="0"/>
            </a:endParaRPr>
          </a:p>
          <a:p>
            <a:pPr algn="just"/>
            <a:r>
              <a:rPr lang="vi-VN" sz="2400" b="1" dirty="0">
                <a:solidFill>
                  <a:schemeClr val="bg1"/>
                </a:solidFill>
                <a:latin typeface="Arial" panose="020B0604020202020204" pitchFamily="34" charset="0"/>
                <a:cs typeface="Arial" panose="020B0604020202020204" pitchFamily="34" charset="0"/>
              </a:rPr>
              <a:t>     - Dập mau lửa đi, dập mau! Cởi trói ngay cho ông ta. Trẫm không thể để mất nhà thơ chân chính độc nhất của đất nước này!</a:t>
            </a:r>
          </a:p>
          <a:p>
            <a:pPr algn="just"/>
            <a:endParaRPr lang="vi-VN" sz="24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2537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1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1199535"/>
          </a:xfrm>
          <a:prstGeom prst="rect">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57078" y="462524"/>
            <a:ext cx="11604342" cy="1087148"/>
            <a:chOff x="657507" y="928194"/>
            <a:chExt cx="11552903" cy="1503060"/>
          </a:xfrm>
        </p:grpSpPr>
        <p:sp>
          <p:nvSpPr>
            <p:cNvPr id="12" name="TextBox 11"/>
            <p:cNvSpPr txBox="1"/>
            <p:nvPr/>
          </p:nvSpPr>
          <p:spPr>
            <a:xfrm>
              <a:off x="657507" y="1027027"/>
              <a:ext cx="11552903" cy="1404227"/>
            </a:xfrm>
            <a:prstGeom prst="rect">
              <a:avLst/>
            </a:prstGeom>
            <a:noFill/>
          </p:spPr>
          <p:txBody>
            <a:bodyPr wrap="square" rtlCol="0">
              <a:spAutoFit/>
            </a:bodyPr>
            <a:lstStyle/>
            <a:p>
              <a:r>
                <a:rPr lang="en-US" sz="6000" b="1" dirty="0">
                  <a:solidFill>
                    <a:srgbClr val="BF674F"/>
                  </a:solidFill>
                  <a:latin typeface="UTM Showcard" panose="02040603050506020204" pitchFamily="18" charset="0"/>
                </a:rPr>
                <a:t>MỘT NHÀ THƠ CHÂN CHÍNH</a:t>
              </a:r>
            </a:p>
          </p:txBody>
        </p:sp>
        <p:sp>
          <p:nvSpPr>
            <p:cNvPr id="13" name="Rectangle 12"/>
            <p:cNvSpPr/>
            <p:nvPr/>
          </p:nvSpPr>
          <p:spPr>
            <a:xfrm>
              <a:off x="657508" y="928194"/>
              <a:ext cx="11552902" cy="1404227"/>
            </a:xfrm>
            <a:prstGeom prst="rect">
              <a:avLst/>
            </a:prstGeom>
          </p:spPr>
          <p:txBody>
            <a:bodyPr wrap="square">
              <a:spAutoFit/>
            </a:bodyPr>
            <a:lstStyle/>
            <a:p>
              <a:r>
                <a:rPr lang="en-US" sz="6000" b="1" dirty="0">
                  <a:solidFill>
                    <a:srgbClr val="FDD267"/>
                  </a:solidFill>
                  <a:latin typeface="UTM Showcard" panose="02040603050506020204" pitchFamily="18" charset="0"/>
                </a:rPr>
                <a:t>MỘT NHÀ THƠ CHÂN CHÍNH</a:t>
              </a: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174" y="2213007"/>
            <a:ext cx="6753768" cy="3932796"/>
          </a:xfrm>
          <a:prstGeom prst="rect">
            <a:avLst/>
          </a:prstGeom>
          <a:blipFill dpi="0" rotWithShape="1">
            <a:blip r:embed="rId4"/>
            <a:srcRect/>
            <a:stretch>
              <a:fillRect t="-2000"/>
            </a:stretch>
          </a:blipFill>
          <a:ln>
            <a:noFill/>
          </a:ln>
          <a:effectLst>
            <a:outerShdw blurRad="190500" algn="tl" rotWithShape="0">
              <a:srgbClr val="000000">
                <a:alpha val="70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1458" y="2205683"/>
            <a:ext cx="6753768" cy="394012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174" y="2198315"/>
            <a:ext cx="6753768" cy="3947487"/>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1174" y="2198314"/>
            <a:ext cx="6753768" cy="3947488"/>
          </a:xfrm>
          <a:prstGeom prst="rect">
            <a:avLst/>
          </a:prstGeom>
        </p:spPr>
      </p:pic>
      <p:sp>
        <p:nvSpPr>
          <p:cNvPr id="16" name="TextBox 15"/>
          <p:cNvSpPr txBox="1"/>
          <p:nvPr/>
        </p:nvSpPr>
        <p:spPr>
          <a:xfrm>
            <a:off x="5938541" y="1365865"/>
            <a:ext cx="6522879" cy="646331"/>
          </a:xfrm>
          <a:prstGeom prst="rect">
            <a:avLst/>
          </a:prstGeom>
          <a:noFill/>
        </p:spPr>
        <p:txBody>
          <a:bodyPr wrap="square" rtlCol="0">
            <a:spAutoFit/>
          </a:bodyPr>
          <a:lstStyle/>
          <a:p>
            <a:r>
              <a:rPr lang="en-US" sz="3600" dirty="0">
                <a:latin typeface="UTM Edwardian" panose="02040603050506020204" pitchFamily="18" charset="0"/>
              </a:rPr>
              <a:t>Theo </a:t>
            </a:r>
            <a:r>
              <a:rPr lang="en-US" sz="3600" dirty="0" err="1">
                <a:latin typeface="UTM Edwardian" panose="02040603050506020204" pitchFamily="18" charset="0"/>
              </a:rPr>
              <a:t>truyện</a:t>
            </a:r>
            <a:r>
              <a:rPr lang="en-US" sz="3600" dirty="0">
                <a:latin typeface="UTM Edwardian" panose="02040603050506020204" pitchFamily="18" charset="0"/>
              </a:rPr>
              <a:t> </a:t>
            </a:r>
            <a:r>
              <a:rPr lang="en-US" sz="3600" dirty="0" err="1">
                <a:latin typeface="UTM Edwardian" panose="02040603050506020204" pitchFamily="18" charset="0"/>
              </a:rPr>
              <a:t>cổ</a:t>
            </a:r>
            <a:r>
              <a:rPr lang="en-US" sz="3600" dirty="0">
                <a:latin typeface="UTM Edwardian" panose="02040603050506020204" pitchFamily="18" charset="0"/>
              </a:rPr>
              <a:t> </a:t>
            </a:r>
            <a:r>
              <a:rPr lang="en-US" sz="3600" dirty="0" err="1">
                <a:latin typeface="UTM Edwardian" panose="02040603050506020204" pitchFamily="18" charset="0"/>
              </a:rPr>
              <a:t>dân</a:t>
            </a:r>
            <a:r>
              <a:rPr lang="en-US" sz="3600" dirty="0">
                <a:latin typeface="UTM Edwardian" panose="02040603050506020204" pitchFamily="18" charset="0"/>
              </a:rPr>
              <a:t> </a:t>
            </a:r>
            <a:r>
              <a:rPr lang="en-US" sz="3600" dirty="0" err="1">
                <a:latin typeface="UTM Edwardian" panose="02040603050506020204" pitchFamily="18" charset="0"/>
              </a:rPr>
              <a:t>gian</a:t>
            </a:r>
            <a:r>
              <a:rPr lang="en-US" sz="3600" dirty="0">
                <a:latin typeface="UTM Edwardian" panose="02040603050506020204" pitchFamily="18" charset="0"/>
              </a:rPr>
              <a:t> </a:t>
            </a:r>
            <a:r>
              <a:rPr lang="en-US" sz="3600" dirty="0" err="1">
                <a:latin typeface="UTM Edwardian" panose="02040603050506020204" pitchFamily="18" charset="0"/>
              </a:rPr>
              <a:t>Nga</a:t>
            </a:r>
            <a:endParaRPr lang="en-US" sz="3600" dirty="0">
              <a:latin typeface="UTM Edwardian" panose="02040603050506020204" pitchFamily="18" charset="0"/>
            </a:endParaRPr>
          </a:p>
        </p:txBody>
      </p:sp>
    </p:spTree>
    <p:custDataLst>
      <p:tags r:id="rId1"/>
    </p:custDataLst>
    <p:extLst>
      <p:ext uri="{BB962C8B-B14F-4D97-AF65-F5344CB8AC3E}">
        <p14:creationId xmlns:p14="http://schemas.microsoft.com/office/powerpoint/2010/main" val="18699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4" presetClass="entr" presetSubtype="3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out)">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32" fill="hold" nodeType="clickEffect">
                                  <p:stCondLst>
                                    <p:cond delay="0"/>
                                  </p:stCondLst>
                                  <p:childTnLst>
                                    <p:animEffect transition="out" filter="box(out)">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par>
                          <p:cTn id="22" fill="hold">
                            <p:stCondLst>
                              <p:cond delay="2000"/>
                            </p:stCondLst>
                            <p:childTnLst>
                              <p:par>
                                <p:cTn id="23" presetID="4" presetClass="entr" presetSubtype="3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out)">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2000"/>
                                        <p:tgtEl>
                                          <p:spTgt spid="8"/>
                                        </p:tgtEl>
                                      </p:cBhvr>
                                    </p:animEffect>
                                    <p:set>
                                      <p:cBhvr>
                                        <p:cTn id="30" dur="1" fill="hold">
                                          <p:stCondLst>
                                            <p:cond delay="1999"/>
                                          </p:stCondLst>
                                        </p:cTn>
                                        <p:tgtEl>
                                          <p:spTgt spid="8"/>
                                        </p:tgtEl>
                                        <p:attrNameLst>
                                          <p:attrName>style.visibility</p:attrName>
                                        </p:attrNameLst>
                                      </p:cBhvr>
                                      <p:to>
                                        <p:strVal val="hidden"/>
                                      </p:to>
                                    </p:se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ox(out)">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33000" r="-11000" b="-20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530" y="408812"/>
            <a:ext cx="7374796" cy="4200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ounded Rectangle 8"/>
          <p:cNvSpPr/>
          <p:nvPr/>
        </p:nvSpPr>
        <p:spPr>
          <a:xfrm>
            <a:off x="1205322" y="4780787"/>
            <a:ext cx="817360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UTM ViceroyJF" panose="02040603050506020204" pitchFamily="18" charset="0"/>
                <a:cs typeface="Arial" panose="020B0604020202020204" pitchFamily="34" charset="0"/>
              </a:rPr>
              <a:t>Trước</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sự</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bạo</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ngược</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của</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nhà</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vua</a:t>
            </a:r>
            <a:r>
              <a:rPr lang="en-US" sz="4000" dirty="0">
                <a:solidFill>
                  <a:srgbClr val="002060"/>
                </a:solidFill>
                <a:latin typeface="UTM ViceroyJF" panose="02040603050506020204" pitchFamily="18" charset="0"/>
                <a:cs typeface="Arial" panose="020B0604020202020204" pitchFamily="34" charset="0"/>
              </a:rPr>
              <a:t>, </a:t>
            </a:r>
          </a:p>
          <a:p>
            <a:pPr algn="ctr"/>
            <a:r>
              <a:rPr lang="en-US" sz="4000" dirty="0" err="1">
                <a:solidFill>
                  <a:srgbClr val="002060"/>
                </a:solidFill>
                <a:latin typeface="UTM ViceroyJF" panose="02040603050506020204" pitchFamily="18" charset="0"/>
                <a:cs typeface="Arial" panose="020B0604020202020204" pitchFamily="34" charset="0"/>
              </a:rPr>
              <a:t>dân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chúng</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phản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ứng</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như</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thế</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nào</a:t>
            </a:r>
            <a:r>
              <a:rPr lang="en-US" sz="4000" dirty="0">
                <a:solidFill>
                  <a:srgbClr val="002060"/>
                </a:solidFill>
                <a:latin typeface="UTM ViceroyJF" panose="02040603050506020204" pitchFamily="18" charset="0"/>
                <a:cs typeface="Arial" panose="020B0604020202020204" pitchFamily="34" charset="0"/>
              </a:rPr>
              <a:t>?</a:t>
            </a:r>
          </a:p>
        </p:txBody>
      </p:sp>
      <p:sp>
        <p:nvSpPr>
          <p:cNvPr id="10" name="Rounded Rectangle 9"/>
          <p:cNvSpPr/>
          <p:nvPr/>
        </p:nvSpPr>
        <p:spPr>
          <a:xfrm>
            <a:off x="1604726" y="4891467"/>
            <a:ext cx="737479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ViceroyJF" panose="02040603050506020204" pitchFamily="18" charset="0"/>
                <a:cs typeface="Arial" panose="020B0604020202020204" pitchFamily="34" charset="0"/>
              </a:rPr>
              <a:t>Họ</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truyền</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nhau</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bài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hát</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lên</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án</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thói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hống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hách</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bạo</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tàn</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của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vua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nỗi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khổ</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của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nhân</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dân</a:t>
            </a:r>
            <a:r>
              <a:rPr lang="en-US" sz="3600" dirty="0">
                <a:solidFill>
                  <a:srgbClr val="002060"/>
                </a:solidFill>
                <a:latin typeface="UTM ViceroyJF" panose="02040603050506020204" pitchFamily="18" charset="0"/>
                <a:cs typeface="Arial" panose="020B0604020202020204" pitchFamily="34" charset="0"/>
              </a:rPr>
              <a:t>. </a:t>
            </a:r>
          </a:p>
        </p:txBody>
      </p:sp>
      <p:sp>
        <p:nvSpPr>
          <p:cNvPr id="11" name="Rounded Rectangle 10"/>
          <p:cNvSpPr/>
          <p:nvPr/>
        </p:nvSpPr>
        <p:spPr>
          <a:xfrm>
            <a:off x="1576968" y="4780787"/>
            <a:ext cx="7374795" cy="1725168"/>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UTM ViceroyJF" panose="02040603050506020204" pitchFamily="18" charset="0"/>
                <a:cs typeface="Arial" panose="020B0604020202020204" pitchFamily="34" charset="0"/>
              </a:rPr>
              <a:t>Nhà</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vua</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làm</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gì</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khi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biết</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dân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chúng</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truyền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tụng</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bài</a:t>
            </a:r>
            <a:r>
              <a:rPr lang="en-US" sz="4000" dirty="0">
                <a:solidFill>
                  <a:srgbClr val="002060"/>
                </a:solidFill>
                <a:latin typeface="UTM ViceroyJF" panose="02040603050506020204" pitchFamily="18" charset="0"/>
                <a:cs typeface="Arial" panose="020B0604020202020204" pitchFamily="34" charset="0"/>
              </a:rPr>
              <a:t> ca </a:t>
            </a:r>
            <a:r>
              <a:rPr lang="en-US" sz="4000" dirty="0" err="1">
                <a:solidFill>
                  <a:srgbClr val="002060"/>
                </a:solidFill>
                <a:latin typeface="UTM ViceroyJF" panose="02040603050506020204" pitchFamily="18" charset="0"/>
                <a:cs typeface="Arial" panose="020B0604020202020204" pitchFamily="34" charset="0"/>
              </a:rPr>
              <a:t>lên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án</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mình</a:t>
            </a:r>
            <a:r>
              <a:rPr lang="en-US" sz="4000" dirty="0">
                <a:solidFill>
                  <a:srgbClr val="002060"/>
                </a:solidFill>
                <a:latin typeface="UTM ViceroyJF" panose="02040603050506020204" pitchFamily="18" charset="0"/>
                <a:cs typeface="Arial" panose="020B0604020202020204" pitchFamily="34" charset="0"/>
              </a:rPr>
              <a:t>?</a:t>
            </a:r>
          </a:p>
        </p:txBody>
      </p:sp>
      <p:sp>
        <p:nvSpPr>
          <p:cNvPr id="12" name="Rounded Rectangle 11"/>
          <p:cNvSpPr/>
          <p:nvPr/>
        </p:nvSpPr>
        <p:spPr>
          <a:xfrm>
            <a:off x="1590847" y="4869371"/>
            <a:ext cx="737479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ViceroyJF" panose="02040603050506020204" pitchFamily="18" charset="0"/>
                <a:cs typeface="Arial" panose="020B0604020202020204" pitchFamily="34" charset="0"/>
              </a:rPr>
              <a:t>Vua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ra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lệnh</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bắt</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kẻ</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sáng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tác</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tống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giam</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tất</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cả</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các</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thơ</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nghệ</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nhân</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hát</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rong</a:t>
            </a:r>
            <a:r>
              <a:rPr lang="en-US" sz="3600" dirty="0">
                <a:solidFill>
                  <a:srgbClr val="002060"/>
                </a:solidFill>
                <a:latin typeface="UTM ViceroyJF" panose="02040603050506020204" pitchFamily="18" charset="0"/>
                <a:cs typeface="Arial" panose="020B0604020202020204" pitchFamily="34" charset="0"/>
              </a:rPr>
              <a:t>. </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530" y="408812"/>
            <a:ext cx="7374795" cy="4200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Rounded Rectangle 13"/>
          <p:cNvSpPr/>
          <p:nvPr/>
        </p:nvSpPr>
        <p:spPr>
          <a:xfrm>
            <a:off x="1604726" y="4802883"/>
            <a:ext cx="737479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UTM ViceroyJF" panose="02040603050506020204" pitchFamily="18" charset="0"/>
                <a:cs typeface="Arial" panose="020B0604020202020204" pitchFamily="34" charset="0"/>
              </a:rPr>
              <a:t>Trước</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sự</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đe</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dọa</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của</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nhà</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vua</a:t>
            </a:r>
            <a:r>
              <a:rPr lang="en-US" sz="4000" dirty="0">
                <a:solidFill>
                  <a:srgbClr val="002060"/>
                </a:solidFill>
                <a:latin typeface="UTM ViceroyJF" panose="02040603050506020204" pitchFamily="18" charset="0"/>
                <a:cs typeface="Arial" panose="020B0604020202020204" pitchFamily="34" charset="0"/>
              </a:rPr>
              <a:t>, </a:t>
            </a:r>
          </a:p>
          <a:p>
            <a:pPr algn="ctr"/>
            <a:r>
              <a:rPr lang="en-US" sz="4000" dirty="0" err="1">
                <a:solidFill>
                  <a:srgbClr val="002060"/>
                </a:solidFill>
                <a:latin typeface="UTM ViceroyJF" panose="02040603050506020204" pitchFamily="18" charset="0"/>
                <a:cs typeface="Arial" panose="020B0604020202020204" pitchFamily="34" charset="0"/>
              </a:rPr>
              <a:t>thái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độ</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mọi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người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như</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thế</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nào</a:t>
            </a:r>
            <a:r>
              <a:rPr lang="en-US" sz="4000" dirty="0">
                <a:solidFill>
                  <a:srgbClr val="002060"/>
                </a:solidFill>
                <a:latin typeface="UTM ViceroyJF" panose="02040603050506020204" pitchFamily="18" charset="0"/>
                <a:cs typeface="Arial" panose="020B0604020202020204" pitchFamily="34" charset="0"/>
              </a:rPr>
              <a:t>?</a:t>
            </a:r>
          </a:p>
        </p:txBody>
      </p:sp>
      <p:sp>
        <p:nvSpPr>
          <p:cNvPr id="15" name="Rounded Rectangle 14"/>
          <p:cNvSpPr/>
          <p:nvPr/>
        </p:nvSpPr>
        <p:spPr>
          <a:xfrm>
            <a:off x="1618605" y="4847275"/>
            <a:ext cx="737479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UTM ViceroyJF" panose="02040603050506020204" pitchFamily="18" charset="0"/>
                <a:cs typeface="Arial" panose="020B0604020202020204" pitchFamily="34" charset="0"/>
              </a:rPr>
              <a:t>Mọi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người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bị</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khuất</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phục</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hát</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bài</a:t>
            </a:r>
            <a:r>
              <a:rPr lang="en-US" sz="3600" dirty="0">
                <a:solidFill>
                  <a:srgbClr val="002060"/>
                </a:solidFill>
                <a:latin typeface="UTM ViceroyJF" panose="02040603050506020204" pitchFamily="18" charset="0"/>
                <a:cs typeface="Arial" panose="020B0604020202020204" pitchFamily="34" charset="0"/>
              </a:rPr>
              <a:t> ca </a:t>
            </a:r>
            <a:r>
              <a:rPr lang="en-US" sz="3600" dirty="0" err="1">
                <a:solidFill>
                  <a:srgbClr val="002060"/>
                </a:solidFill>
                <a:latin typeface="UTM ViceroyJF" panose="02040603050506020204" pitchFamily="18" charset="0"/>
                <a:cs typeface="Arial" panose="020B0604020202020204" pitchFamily="34" charset="0"/>
              </a:rPr>
              <a:t>tụng</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vua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Nhưng</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chỉ</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duy</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nhất</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một</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người</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im</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lặng</a:t>
            </a:r>
            <a:r>
              <a:rPr lang="en-US" sz="3600" dirty="0">
                <a:solidFill>
                  <a:srgbClr val="FF0000"/>
                </a:solidFill>
                <a:latin typeface="UTM ViceroyJF" panose="02040603050506020204" pitchFamily="18" charset="0"/>
                <a:cs typeface="Arial" panose="020B0604020202020204" pitchFamily="34" charset="0"/>
              </a:rPr>
              <a:t>.</a:t>
            </a:r>
            <a:r>
              <a:rPr lang="en-US" sz="3600" dirty="0">
                <a:solidFill>
                  <a:srgbClr val="002060"/>
                </a:solidFill>
                <a:latin typeface="UTM ViceroyJF" panose="02040603050506020204" pitchFamily="18" charset="0"/>
                <a:cs typeface="Arial" panose="020B0604020202020204" pitchFamily="34" charset="0"/>
              </a:rPr>
              <a:t> </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529" y="408812"/>
            <a:ext cx="7374796" cy="41719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Rounded Rectangle 16"/>
          <p:cNvSpPr/>
          <p:nvPr/>
        </p:nvSpPr>
        <p:spPr>
          <a:xfrm>
            <a:off x="1632484" y="4913563"/>
            <a:ext cx="7374795" cy="124777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UTM ViceroyJF" panose="02040603050506020204" pitchFamily="18" charset="0"/>
                <a:cs typeface="Arial" panose="020B0604020202020204" pitchFamily="34" charset="0"/>
              </a:rPr>
              <a:t>Vì</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sao</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nhà</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vua</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phải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thay</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đổi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thái</a:t>
            </a:r>
            <a:r>
              <a:rPr lang="en-US" sz="4000" dirty="0">
                <a:solidFill>
                  <a:srgbClr val="002060"/>
                </a:solidFill>
                <a:latin typeface="UTM ViceroyJF" panose="02040603050506020204" pitchFamily="18" charset="0"/>
                <a:cs typeface="Arial" panose="020B0604020202020204" pitchFamily="34" charset="0"/>
              </a:rPr>
              <a:t> </a:t>
            </a:r>
            <a:r>
              <a:rPr lang="en-US" sz="4000" dirty="0" err="1">
                <a:solidFill>
                  <a:srgbClr val="002060"/>
                </a:solidFill>
                <a:latin typeface="UTM ViceroyJF" panose="02040603050506020204" pitchFamily="18" charset="0"/>
                <a:cs typeface="Arial" panose="020B0604020202020204" pitchFamily="34" charset="0"/>
              </a:rPr>
              <a:t>độ</a:t>
            </a:r>
            <a:r>
              <a:rPr lang="en-US" sz="4000" dirty="0">
                <a:solidFill>
                  <a:srgbClr val="002060"/>
                </a:solidFill>
                <a:latin typeface="UTM ViceroyJF" panose="02040603050506020204" pitchFamily="18" charset="0"/>
                <a:cs typeface="Arial" panose="020B0604020202020204" pitchFamily="34" charset="0"/>
              </a:rPr>
              <a:t>? </a:t>
            </a:r>
          </a:p>
        </p:txBody>
      </p:sp>
      <p:sp>
        <p:nvSpPr>
          <p:cNvPr id="18" name="Rounded Rectangle 17"/>
          <p:cNvSpPr/>
          <p:nvPr/>
        </p:nvSpPr>
        <p:spPr>
          <a:xfrm>
            <a:off x="1521452" y="4705350"/>
            <a:ext cx="7374795" cy="180060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UTM ViceroyJF" panose="02040603050506020204" pitchFamily="18" charset="0"/>
                <a:cs typeface="Arial" panose="020B0604020202020204" pitchFamily="34" charset="0"/>
              </a:rPr>
              <a:t>Vì</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vua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khâm</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phục</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kính</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trọng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lòng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trung</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thực</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và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khí</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FF0000"/>
                </a:solidFill>
                <a:latin typeface="UTM ViceroyJF" panose="02040603050506020204" pitchFamily="18" charset="0"/>
                <a:cs typeface="Arial" panose="020B0604020202020204" pitchFamily="34" charset="0"/>
              </a:rPr>
              <a:t>phách</a:t>
            </a:r>
            <a:r>
              <a:rPr lang="en-US" sz="3600" dirty="0">
                <a:solidFill>
                  <a:srgbClr val="FF000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của</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nhà</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thơ</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không</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nói</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sai</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sự</a:t>
            </a:r>
            <a:r>
              <a:rPr lang="en-US" sz="3600" dirty="0">
                <a:solidFill>
                  <a:srgbClr val="002060"/>
                </a:solidFill>
                <a:latin typeface="UTM ViceroyJF" panose="02040603050506020204" pitchFamily="18" charset="0"/>
                <a:cs typeface="Arial" panose="020B0604020202020204" pitchFamily="34" charset="0"/>
              </a:rPr>
              <a:t> </a:t>
            </a:r>
            <a:r>
              <a:rPr lang="en-US" sz="3600" dirty="0" err="1">
                <a:solidFill>
                  <a:srgbClr val="002060"/>
                </a:solidFill>
                <a:latin typeface="UTM ViceroyJF" panose="02040603050506020204" pitchFamily="18" charset="0"/>
                <a:cs typeface="Arial" panose="020B0604020202020204" pitchFamily="34" charset="0"/>
              </a:rPr>
              <a:t>thật</a:t>
            </a:r>
            <a:r>
              <a:rPr lang="en-US" sz="3600" dirty="0">
                <a:solidFill>
                  <a:srgbClr val="002060"/>
                </a:solidFill>
                <a:latin typeface="UTM ViceroyJF" panose="02040603050506020204" pitchFamily="18" charset="0"/>
                <a:cs typeface="Arial" panose="020B0604020202020204" pitchFamily="34" charset="0"/>
              </a:rPr>
              <a:t>. </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6529" y="408812"/>
            <a:ext cx="7374794" cy="4200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312812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xit" presetSubtype="0" fill="hold" grpId="1"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7" grpId="0" animBg="1"/>
      <p:bldP spid="17" grpId="1"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3414266" y="128267"/>
            <a:ext cx="7652717" cy="863556"/>
            <a:chOff x="657507" y="928194"/>
            <a:chExt cx="11552903" cy="906845"/>
          </a:xfrm>
        </p:grpSpPr>
        <p:sp>
          <p:nvSpPr>
            <p:cNvPr id="19" name="TextBox 18"/>
            <p:cNvSpPr txBox="1"/>
            <p:nvPr/>
          </p:nvSpPr>
          <p:spPr>
            <a:xfrm>
              <a:off x="657507" y="1027027"/>
              <a:ext cx="11552903" cy="808012"/>
            </a:xfrm>
            <a:prstGeom prst="rect">
              <a:avLst/>
            </a:prstGeom>
            <a:noFill/>
          </p:spPr>
          <p:txBody>
            <a:bodyPr wrap="square" rtlCol="0">
              <a:spAutoFit/>
            </a:bodyPr>
            <a:lstStyle/>
            <a:p>
              <a:r>
                <a:rPr lang="en-US" sz="4400" b="1" dirty="0">
                  <a:solidFill>
                    <a:srgbClr val="BF674F"/>
                  </a:solidFill>
                  <a:latin typeface="UTM Showcard" panose="02040603050506020204" pitchFamily="18" charset="0"/>
                </a:rPr>
                <a:t>MỘT NHÀ THƠ CHÂN CHÍNH</a:t>
              </a:r>
            </a:p>
          </p:txBody>
        </p:sp>
        <p:sp>
          <p:nvSpPr>
            <p:cNvPr id="20" name="Rectangle 19"/>
            <p:cNvSpPr/>
            <p:nvPr/>
          </p:nvSpPr>
          <p:spPr>
            <a:xfrm>
              <a:off x="657508" y="928194"/>
              <a:ext cx="11552902" cy="808012"/>
            </a:xfrm>
            <a:prstGeom prst="rect">
              <a:avLst/>
            </a:prstGeom>
          </p:spPr>
          <p:txBody>
            <a:bodyPr wrap="square">
              <a:spAutoFit/>
            </a:bodyPr>
            <a:lstStyle/>
            <a:p>
              <a:r>
                <a:rPr lang="en-US" sz="4400" b="1" dirty="0">
                  <a:solidFill>
                    <a:srgbClr val="FDD267"/>
                  </a:solidFill>
                  <a:latin typeface="UTM Showcard" panose="02040603050506020204" pitchFamily="18" charset="0"/>
                </a:rPr>
                <a:t>MỘT NHÀ THƠ CHÂN CHÍNH</a:t>
              </a:r>
            </a:p>
          </p:txBody>
        </p:sp>
      </p:grpSp>
      <p:grpSp>
        <p:nvGrpSpPr>
          <p:cNvPr id="28" name="Group 27"/>
          <p:cNvGrpSpPr/>
          <p:nvPr/>
        </p:nvGrpSpPr>
        <p:grpSpPr>
          <a:xfrm>
            <a:off x="6615614" y="1069075"/>
            <a:ext cx="4451369" cy="2784466"/>
            <a:chOff x="7182401" y="1064784"/>
            <a:chExt cx="4451369" cy="2784466"/>
          </a:xfrm>
        </p:grpSpPr>
        <p:grpSp>
          <p:nvGrpSpPr>
            <p:cNvPr id="15" name="Group 14"/>
            <p:cNvGrpSpPr/>
            <p:nvPr/>
          </p:nvGrpSpPr>
          <p:grpSpPr>
            <a:xfrm>
              <a:off x="7182401" y="1064784"/>
              <a:ext cx="4451369" cy="2784466"/>
              <a:chOff x="6891021" y="1029361"/>
              <a:chExt cx="4451369" cy="278446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260" y="1029361"/>
                <a:ext cx="3494022" cy="1989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6891021" y="2816504"/>
                <a:ext cx="4451369" cy="9973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UTM ViceroyJF" panose="02040603050506020204" pitchFamily="18" charset="0"/>
                    <a:cs typeface="Arial" panose="020B0604020202020204" pitchFamily="34" charset="0"/>
                  </a:rPr>
                  <a:t>Vua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ra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lệnh</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bắt</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kẻ</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sáng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tác</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tống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giam</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tất</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cả</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các</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thơ</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nghệ</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nhân</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hát</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rong</a:t>
                </a:r>
                <a:r>
                  <a:rPr lang="en-US" sz="2400" dirty="0">
                    <a:solidFill>
                      <a:srgbClr val="002060"/>
                    </a:solidFill>
                    <a:latin typeface="UTM ViceroyJF" panose="02040603050506020204" pitchFamily="18" charset="0"/>
                    <a:cs typeface="Arial" panose="020B0604020202020204" pitchFamily="34" charset="0"/>
                  </a:rPr>
                  <a:t>. </a:t>
                </a:r>
              </a:p>
            </p:txBody>
          </p:sp>
        </p:grpSp>
        <p:sp>
          <p:nvSpPr>
            <p:cNvPr id="25" name="Oval 24"/>
            <p:cNvSpPr/>
            <p:nvPr/>
          </p:nvSpPr>
          <p:spPr>
            <a:xfrm>
              <a:off x="7759538" y="1155563"/>
              <a:ext cx="467360" cy="467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Arial" panose="020B0604020202020204" pitchFamily="34" charset="0"/>
                  <a:cs typeface="Arial" panose="020B0604020202020204" pitchFamily="34" charset="0"/>
                </a:rPr>
                <a:t>2</a:t>
              </a:r>
            </a:p>
          </p:txBody>
        </p:sp>
      </p:grpSp>
      <p:grpSp>
        <p:nvGrpSpPr>
          <p:cNvPr id="31" name="Group 30"/>
          <p:cNvGrpSpPr/>
          <p:nvPr/>
        </p:nvGrpSpPr>
        <p:grpSpPr>
          <a:xfrm>
            <a:off x="1039771" y="3994634"/>
            <a:ext cx="4813319" cy="2757643"/>
            <a:chOff x="469127" y="3985287"/>
            <a:chExt cx="4813319" cy="2757643"/>
          </a:xfrm>
        </p:grpSpPr>
        <p:grpSp>
          <p:nvGrpSpPr>
            <p:cNvPr id="17" name="Group 16"/>
            <p:cNvGrpSpPr/>
            <p:nvPr/>
          </p:nvGrpSpPr>
          <p:grpSpPr>
            <a:xfrm>
              <a:off x="469127" y="3985287"/>
              <a:ext cx="4813319" cy="2757643"/>
              <a:chOff x="482808" y="3985287"/>
              <a:chExt cx="4813319" cy="2757643"/>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546" y="3985287"/>
                <a:ext cx="3469660" cy="196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482808" y="5697894"/>
                <a:ext cx="4813319" cy="1045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UTM ViceroyJF" panose="02040603050506020204" pitchFamily="18" charset="0"/>
                    <a:cs typeface="Arial" panose="020B0604020202020204" pitchFamily="34" charset="0"/>
                  </a:rPr>
                  <a:t>Mọi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người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bị</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khuất</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phục</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hát</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bài</a:t>
                </a:r>
                <a:r>
                  <a:rPr lang="en-US" sz="2400" dirty="0">
                    <a:solidFill>
                      <a:srgbClr val="002060"/>
                    </a:solidFill>
                    <a:latin typeface="UTM ViceroyJF" panose="02040603050506020204" pitchFamily="18" charset="0"/>
                    <a:cs typeface="Arial" panose="020B0604020202020204" pitchFamily="34" charset="0"/>
                  </a:rPr>
                  <a:t> ca </a:t>
                </a:r>
                <a:r>
                  <a:rPr lang="en-US" sz="2400" dirty="0" err="1">
                    <a:solidFill>
                      <a:srgbClr val="002060"/>
                    </a:solidFill>
                    <a:latin typeface="UTM ViceroyJF" panose="02040603050506020204" pitchFamily="18" charset="0"/>
                    <a:cs typeface="Arial" panose="020B0604020202020204" pitchFamily="34" charset="0"/>
                  </a:rPr>
                  <a:t>tụng</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vua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Nhưng</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chỉ</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duy</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nhất</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một</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người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im</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lặng</a:t>
                </a:r>
                <a:r>
                  <a:rPr lang="en-US" sz="2400" dirty="0">
                    <a:solidFill>
                      <a:srgbClr val="FF0000"/>
                    </a:solidFill>
                    <a:latin typeface="UTM ViceroyJF" panose="02040603050506020204" pitchFamily="18" charset="0"/>
                    <a:cs typeface="Arial" panose="020B0604020202020204" pitchFamily="34" charset="0"/>
                  </a:rPr>
                  <a:t>.</a:t>
                </a:r>
                <a:r>
                  <a:rPr lang="en-US" sz="2400" dirty="0">
                    <a:solidFill>
                      <a:srgbClr val="002060"/>
                    </a:solidFill>
                    <a:latin typeface="UTM ViceroyJF" panose="02040603050506020204" pitchFamily="18" charset="0"/>
                    <a:cs typeface="Arial" panose="020B0604020202020204" pitchFamily="34" charset="0"/>
                  </a:rPr>
                  <a:t> </a:t>
                </a:r>
              </a:p>
            </p:txBody>
          </p:sp>
        </p:grpSp>
        <p:sp>
          <p:nvSpPr>
            <p:cNvPr id="26" name="Oval 25"/>
            <p:cNvSpPr/>
            <p:nvPr/>
          </p:nvSpPr>
          <p:spPr>
            <a:xfrm>
              <a:off x="1241648" y="4050667"/>
              <a:ext cx="467360" cy="467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Arial" panose="020B0604020202020204" pitchFamily="34" charset="0"/>
                  <a:cs typeface="Arial" panose="020B0604020202020204" pitchFamily="34" charset="0"/>
                </a:rPr>
                <a:t>3</a:t>
              </a:r>
            </a:p>
          </p:txBody>
        </p:sp>
      </p:grpSp>
      <p:grpSp>
        <p:nvGrpSpPr>
          <p:cNvPr id="29" name="Group 28"/>
          <p:cNvGrpSpPr/>
          <p:nvPr/>
        </p:nvGrpSpPr>
        <p:grpSpPr>
          <a:xfrm>
            <a:off x="6335979" y="3989578"/>
            <a:ext cx="5010638" cy="2753351"/>
            <a:chOff x="6902766" y="3985287"/>
            <a:chExt cx="5010638" cy="2753351"/>
          </a:xfrm>
        </p:grpSpPr>
        <p:grpSp>
          <p:nvGrpSpPr>
            <p:cNvPr id="14" name="Group 13"/>
            <p:cNvGrpSpPr/>
            <p:nvPr/>
          </p:nvGrpSpPr>
          <p:grpSpPr>
            <a:xfrm>
              <a:off x="6902766" y="3985287"/>
              <a:ext cx="5010638" cy="2753351"/>
              <a:chOff x="6623132" y="3985287"/>
              <a:chExt cx="5010638" cy="2753351"/>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3622" y="3985287"/>
                <a:ext cx="3469660" cy="195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ounded Rectangle 11"/>
              <p:cNvSpPr/>
              <p:nvPr/>
            </p:nvSpPr>
            <p:spPr>
              <a:xfrm>
                <a:off x="6623132" y="5713645"/>
                <a:ext cx="5010638" cy="1024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UTM ViceroyJF" panose="02040603050506020204" pitchFamily="18" charset="0"/>
                    <a:cs typeface="Arial" panose="020B0604020202020204" pitchFamily="34" charset="0"/>
                  </a:rPr>
                  <a:t>Vua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khâm</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phục</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kính</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trọng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lòng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trung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thực</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khí</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phách</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của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thơ</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không</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nói</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sai</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sự</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thật</a:t>
                </a:r>
                <a:r>
                  <a:rPr lang="en-US" sz="2400" dirty="0">
                    <a:solidFill>
                      <a:srgbClr val="002060"/>
                    </a:solidFill>
                    <a:latin typeface="UTM ViceroyJF" panose="02040603050506020204" pitchFamily="18" charset="0"/>
                    <a:cs typeface="Arial" panose="020B0604020202020204" pitchFamily="34" charset="0"/>
                  </a:rPr>
                  <a:t>. </a:t>
                </a:r>
              </a:p>
            </p:txBody>
          </p:sp>
        </p:grpSp>
        <p:sp>
          <p:nvSpPr>
            <p:cNvPr id="27" name="Oval 26"/>
            <p:cNvSpPr/>
            <p:nvPr/>
          </p:nvSpPr>
          <p:spPr>
            <a:xfrm>
              <a:off x="7764169" y="4050667"/>
              <a:ext cx="467360" cy="467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Arial" panose="020B0604020202020204" pitchFamily="34" charset="0"/>
                  <a:cs typeface="Arial" panose="020B0604020202020204" pitchFamily="34" charset="0"/>
                </a:rPr>
                <a:t>4</a:t>
              </a:r>
            </a:p>
          </p:txBody>
        </p:sp>
      </p:grpSp>
      <p:grpSp>
        <p:nvGrpSpPr>
          <p:cNvPr id="30" name="Group 29"/>
          <p:cNvGrpSpPr/>
          <p:nvPr/>
        </p:nvGrpSpPr>
        <p:grpSpPr>
          <a:xfrm>
            <a:off x="1060417" y="1069188"/>
            <a:ext cx="4879994" cy="2769366"/>
            <a:chOff x="489773" y="1059841"/>
            <a:chExt cx="4879994" cy="2769366"/>
          </a:xfrm>
        </p:grpSpPr>
        <p:grpSp>
          <p:nvGrpSpPr>
            <p:cNvPr id="16" name="Group 15"/>
            <p:cNvGrpSpPr/>
            <p:nvPr/>
          </p:nvGrpSpPr>
          <p:grpSpPr>
            <a:xfrm>
              <a:off x="489773" y="1059841"/>
              <a:ext cx="4879994" cy="2769366"/>
              <a:chOff x="449470" y="1029361"/>
              <a:chExt cx="4879994" cy="2769366"/>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163" y="1029361"/>
                <a:ext cx="3466642" cy="197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449470" y="2820682"/>
                <a:ext cx="4879994" cy="9780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UTM ViceroyJF" panose="02040603050506020204" pitchFamily="18" charset="0"/>
                    <a:cs typeface="Arial" panose="020B0604020202020204" pitchFamily="34" charset="0"/>
                  </a:rPr>
                  <a:t>Họ</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truyền</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nhau</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bài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hát</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lên</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án</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thói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hống</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hách</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bạo</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tàn</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của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vua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và</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nỗi</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FF0000"/>
                    </a:solidFill>
                    <a:latin typeface="UTM ViceroyJF" panose="02040603050506020204" pitchFamily="18" charset="0"/>
                    <a:cs typeface="Arial" panose="020B0604020202020204" pitchFamily="34" charset="0"/>
                  </a:rPr>
                  <a:t>khổ</a:t>
                </a:r>
                <a:r>
                  <a:rPr lang="en-US" sz="2400" dirty="0">
                    <a:solidFill>
                      <a:srgbClr val="FF000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của</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nhân</a:t>
                </a:r>
                <a:r>
                  <a:rPr lang="en-US" sz="2400" dirty="0">
                    <a:solidFill>
                      <a:srgbClr val="002060"/>
                    </a:solidFill>
                    <a:latin typeface="UTM ViceroyJF" panose="02040603050506020204" pitchFamily="18" charset="0"/>
                    <a:cs typeface="Arial" panose="020B0604020202020204" pitchFamily="34" charset="0"/>
                  </a:rPr>
                  <a:t> </a:t>
                </a:r>
                <a:r>
                  <a:rPr lang="en-US" sz="2400" dirty="0" err="1">
                    <a:solidFill>
                      <a:srgbClr val="002060"/>
                    </a:solidFill>
                    <a:latin typeface="UTM ViceroyJF" panose="02040603050506020204" pitchFamily="18" charset="0"/>
                    <a:cs typeface="Arial" panose="020B0604020202020204" pitchFamily="34" charset="0"/>
                  </a:rPr>
                  <a:t>dân</a:t>
                </a:r>
                <a:r>
                  <a:rPr lang="en-US" sz="2400" dirty="0">
                    <a:solidFill>
                      <a:srgbClr val="002060"/>
                    </a:solidFill>
                    <a:latin typeface="UTM ViceroyJF" panose="02040603050506020204" pitchFamily="18" charset="0"/>
                    <a:cs typeface="Arial" panose="020B0604020202020204" pitchFamily="34" charset="0"/>
                  </a:rPr>
                  <a:t>. </a:t>
                </a:r>
              </a:p>
            </p:txBody>
          </p:sp>
        </p:grpSp>
        <p:sp>
          <p:nvSpPr>
            <p:cNvPr id="24" name="Oval 23"/>
            <p:cNvSpPr/>
            <p:nvPr/>
          </p:nvSpPr>
          <p:spPr>
            <a:xfrm>
              <a:off x="1209633" y="1168400"/>
              <a:ext cx="467360" cy="467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307066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C1F5A7-C6A0-4807-85BC-E0CD8F0468C9}"/>
              </a:ext>
            </a:extLst>
          </p:cNvPr>
          <p:cNvPicPr>
            <a:picLocks noChangeAspect="1"/>
          </p:cNvPicPr>
          <p:nvPr/>
        </p:nvPicPr>
        <p:blipFill>
          <a:blip r:embed="rId3"/>
          <a:stretch>
            <a:fillRect/>
          </a:stretch>
        </p:blipFill>
        <p:spPr>
          <a:xfrm>
            <a:off x="2635" y="3361"/>
            <a:ext cx="12187231" cy="6857349"/>
          </a:xfrm>
          <a:prstGeom prst="rect">
            <a:avLst/>
          </a:prstGeom>
        </p:spPr>
      </p:pic>
      <p:sp>
        <p:nvSpPr>
          <p:cNvPr id="3" name="矩形 259">
            <a:extLst>
              <a:ext uri="{FF2B5EF4-FFF2-40B4-BE49-F238E27FC236}">
                <a16:creationId xmlns:a16="http://schemas.microsoft.com/office/drawing/2014/main" id="{3972B3B0-8BC2-486C-B232-9F001FD054F8}"/>
              </a:ext>
            </a:extLst>
          </p:cNvPr>
          <p:cNvSpPr>
            <a:spLocks noChangeArrowheads="1"/>
          </p:cNvSpPr>
          <p:nvPr/>
        </p:nvSpPr>
        <p:spPr bwMode="auto">
          <a:xfrm>
            <a:off x="717050" y="1900619"/>
            <a:ext cx="7102116" cy="19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685504">
              <a:buNone/>
            </a:pP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Chúc</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 </a:t>
            </a: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các</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 con </a:t>
            </a:r>
          </a:p>
          <a:p>
            <a:pPr algn="ctr" defTabSz="685504">
              <a:buNone/>
            </a:pP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chăm</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 </a:t>
            </a: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ngoan</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 </a:t>
            </a: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học</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 </a:t>
            </a:r>
            <a:r>
              <a:rPr lang="en-US" altLang="zh-CN" sz="5865" b="1" dirty="0" err="1">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tốt</a:t>
            </a:r>
            <a:r>
              <a:rPr lang="en-US" altLang="zh-CN" sz="5865" b="1" dirty="0">
                <a:solidFill>
                  <a:srgbClr val="FFC000"/>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rPr>
              <a:t>!</a:t>
            </a:r>
            <a:endParaRPr lang="en-US" altLang="zh-CN" sz="5865" b="1" dirty="0">
              <a:solidFill>
                <a:schemeClr val="tx1">
                  <a:lumMod val="75000"/>
                  <a:lumOff val="25000"/>
                </a:schemeClr>
              </a:solidFill>
              <a:effectLst>
                <a:outerShdw blurRad="38100" dist="38100" dir="2700000" algn="tl">
                  <a:srgbClr val="000000">
                    <a:alpha val="43137"/>
                  </a:srgbClr>
                </a:outerShdw>
              </a:effectLst>
              <a:latin typeface="+mn-lt"/>
              <a:ea typeface="字魂36号-正文宋楷" panose="00000500000000000000" pitchFamily="2" charset="-122"/>
              <a:sym typeface="字魂36号-正文宋楷" panose="00000500000000000000" pitchFamily="2" charset="-122"/>
            </a:endParaRPr>
          </a:p>
        </p:txBody>
      </p:sp>
      <p:sp>
        <p:nvSpPr>
          <p:cNvPr id="4" name="矩形 3">
            <a:extLst>
              <a:ext uri="{FF2B5EF4-FFF2-40B4-BE49-F238E27FC236}">
                <a16:creationId xmlns:a16="http://schemas.microsoft.com/office/drawing/2014/main" id="{A46E88CD-AA67-4A11-AC0B-34C75DA89232}"/>
              </a:ext>
            </a:extLst>
          </p:cNvPr>
          <p:cNvSpPr/>
          <p:nvPr/>
        </p:nvSpPr>
        <p:spPr>
          <a:xfrm>
            <a:off x="489411" y="1423128"/>
            <a:ext cx="11367136" cy="3621448"/>
          </a:xfrm>
          <a:prstGeom prst="rect">
            <a:avLst/>
          </a:prstGeom>
          <a:no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2000750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8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2.7"/>
</p:tagLst>
</file>

<file path=ppt/tags/tag2.xml><?xml version="1.0" encoding="utf-8"?>
<p:tagLst xmlns:a="http://schemas.openxmlformats.org/drawingml/2006/main" xmlns:r="http://schemas.openxmlformats.org/officeDocument/2006/relationships" xmlns:p="http://schemas.openxmlformats.org/presentationml/2006/main">
  <p:tag name="TIMING" val="|2.4|2.7"/>
</p:tagLst>
</file>

<file path=ppt/tags/tag3.xml><?xml version="1.0" encoding="utf-8"?>
<p:tagLst xmlns:a="http://schemas.openxmlformats.org/drawingml/2006/main" xmlns:r="http://schemas.openxmlformats.org/officeDocument/2006/relationships" xmlns:p="http://schemas.openxmlformats.org/presentationml/2006/main">
  <p:tag name="TIMING" val="|2.4|2.7"/>
</p:tagLst>
</file>

<file path=ppt/tags/tag4.xml><?xml version="1.0" encoding="utf-8"?>
<p:tagLst xmlns:a="http://schemas.openxmlformats.org/drawingml/2006/main" xmlns:r="http://schemas.openxmlformats.org/officeDocument/2006/relationships" xmlns:p="http://schemas.openxmlformats.org/presentationml/2006/main">
  <p:tag name="TIMING" val="|2.4|2.7"/>
</p:tagLst>
</file>

<file path=ppt/tags/tag5.xml><?xml version="1.0" encoding="utf-8"?>
<p:tagLst xmlns:a="http://schemas.openxmlformats.org/drawingml/2006/main" xmlns:r="http://schemas.openxmlformats.org/officeDocument/2006/relationships" xmlns:p="http://schemas.openxmlformats.org/presentationml/2006/main">
  <p:tag name="TIMING" val="|23.1|49.1|42.2|47.1"/>
</p:tagLst>
</file>

<file path=ppt/tags/tag6.xml><?xml version="1.0" encoding="utf-8"?>
<p:tagLst xmlns:a="http://schemas.openxmlformats.org/drawingml/2006/main" xmlns:r="http://schemas.openxmlformats.org/officeDocument/2006/relationships" xmlns:p="http://schemas.openxmlformats.org/presentationml/2006/main">
  <p:tag name="TIMING" val="|3|9.7|7.5|9.6|8.4|10|10|10.2|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895</Words>
  <Application>Microsoft Office PowerPoint</Application>
  <PresentationFormat>Widescreen</PresentationFormat>
  <Paragraphs>74</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Calibri</vt:lpstr>
      <vt:lpstr>Arial</vt:lpstr>
      <vt:lpstr>UTM Showcard</vt:lpstr>
      <vt:lpstr>Calibri Light</vt:lpstr>
      <vt:lpstr>UTM Edwardian</vt:lpstr>
      <vt:lpstr>UTM ViceroyJF</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keywords>VIET BAO</cp:keywords>
  <cp:lastModifiedBy>ADMIN</cp:lastModifiedBy>
  <cp:revision>91</cp:revision>
  <dcterms:created xsi:type="dcterms:W3CDTF">2021-08-28T13:35:09Z</dcterms:created>
  <dcterms:modified xsi:type="dcterms:W3CDTF">2022-09-23T08:39:36Z</dcterms:modified>
</cp:coreProperties>
</file>