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84" r:id="rId6"/>
  </p:sldMasterIdLst>
  <p:notesMasterIdLst>
    <p:notesMasterId r:id="rId41"/>
  </p:notesMasterIdLst>
  <p:sldIdLst>
    <p:sldId id="452" r:id="rId7"/>
    <p:sldId id="257" r:id="rId8"/>
    <p:sldId id="256" r:id="rId9"/>
    <p:sldId id="292" r:id="rId10"/>
    <p:sldId id="293" r:id="rId11"/>
    <p:sldId id="258" r:id="rId12"/>
    <p:sldId id="259" r:id="rId13"/>
    <p:sldId id="445" r:id="rId14"/>
    <p:sldId id="288" r:id="rId15"/>
    <p:sldId id="271" r:id="rId16"/>
    <p:sldId id="286" r:id="rId17"/>
    <p:sldId id="446" r:id="rId18"/>
    <p:sldId id="443" r:id="rId19"/>
    <p:sldId id="263" r:id="rId20"/>
    <p:sldId id="372" r:id="rId21"/>
    <p:sldId id="265" r:id="rId22"/>
    <p:sldId id="447" r:id="rId23"/>
    <p:sldId id="272" r:id="rId24"/>
    <p:sldId id="266" r:id="rId25"/>
    <p:sldId id="267" r:id="rId26"/>
    <p:sldId id="268" r:id="rId27"/>
    <p:sldId id="269" r:id="rId28"/>
    <p:sldId id="284" r:id="rId29"/>
    <p:sldId id="285" r:id="rId30"/>
    <p:sldId id="276" r:id="rId31"/>
    <p:sldId id="291" r:id="rId32"/>
    <p:sldId id="449" r:id="rId33"/>
    <p:sldId id="450" r:id="rId34"/>
    <p:sldId id="278" r:id="rId35"/>
    <p:sldId id="448" r:id="rId36"/>
    <p:sldId id="262" r:id="rId37"/>
    <p:sldId id="451" r:id="rId38"/>
    <p:sldId id="289" r:id="rId39"/>
    <p:sldId id="29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83D75-1D4B-4370-AE66-6CB9D2CB3831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E4B11-29F7-4CBF-B4C9-B33D6EEA0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8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641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C85E24-0492-4413-BBC8-A055B0947A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vi-VN" sz="1200" dirty="0"/>
              <a:t>Chậm rãi, chuyển giọng linh hoạt phù hợp với diễn biến câu chuyện và lời lẽ, tính cách của từng nhân vật.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1200" b="1" dirty="0"/>
              <a:t>+ Dế Mèn: </a:t>
            </a:r>
            <a:r>
              <a:rPr lang="vi-VN" sz="1200" dirty="0"/>
              <a:t>Giọng mạnh mẽ, dứt khoát, oai phong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71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: Ba </a:t>
            </a:r>
            <a:r>
              <a:rPr lang="en-US" dirty="0" err="1"/>
              <a:t>lưỡi</a:t>
            </a:r>
            <a:r>
              <a:rPr lang="en-US" dirty="0"/>
              <a:t> </a:t>
            </a:r>
            <a:r>
              <a:rPr lang="en-US" dirty="0" err="1"/>
              <a:t>rìu</a:t>
            </a:r>
            <a:r>
              <a:rPr lang="en-US"/>
              <a:t> (video)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71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4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23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3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8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" action="ppaction://noaction" highlightClick="1"/>
          </p:cNvPr>
          <p:cNvSpPr/>
          <p:nvPr userDrawn="1"/>
        </p:nvSpPr>
        <p:spPr>
          <a:xfrm>
            <a:off x="33867" y="-25400"/>
            <a:ext cx="508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D9E2-A2C9-46E6-9C82-753E705CB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71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849B-1FB3-473A-977B-A5F5AB85495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7/9/2022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83051-2B5C-426C-91A3-9E5F06E2F4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33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F99B420-D2E3-4F14-987C-7B8F7B9A045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10A43B39-48A3-4CBE-869A-C944CA2FDF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FB2E2A82-A5D5-4C89-A111-C08FBFB34E5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108D6D07-CF0D-4EFD-A38E-F38F1BD350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CED259D7-8FC1-4D61-90B7-DC7DE491A8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9863D974-8EF7-415B-87CC-BB5C85CEA9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4C9070EC-27A1-4898-80CB-290F17E8A9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44759D95-75C6-4C0E-A6AF-C7F958B3B9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CBB0C3AD-4243-4692-B339-F03394639EA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AE5FB94C-872B-4AF7-AB6E-B5300B543F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3A4210E3-8EC2-48BA-BC2B-CFD31AB2B3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41DB56D4-AE4F-4551-B22A-2650B64A26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C4C36A33-DCB7-428D-B17C-6F70D3A4FE6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FCF43A70-9868-42EA-B651-BC48C68258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8" name="Text Box 21">
            <a:extLst>
              <a:ext uri="{FF2B5EF4-FFF2-40B4-BE49-F238E27FC236}">
                <a16:creationId xmlns:a16="http://schemas.microsoft.com/office/drawing/2014/main" id="{493082A9-1382-4C03-8934-0EDA344F0E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448800" y="0"/>
            <a:ext cx="3048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>
                <a:solidFill>
                  <a:prstClr val="black"/>
                </a:solidFill>
                <a:latin typeface="Arial" charset="0"/>
              </a:rPr>
              <a:t>Bangthanh7874 @Yahoo.com.vn</a:t>
            </a:r>
          </a:p>
        </p:txBody>
      </p:sp>
      <p:sp>
        <p:nvSpPr>
          <p:cNvPr id="5429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29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027CDBA6-2498-40F0-8E44-1A0619DACC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4D440310-62AA-4E99-8426-27A4D2FEF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B2E128AA-A70C-4B0C-862F-A3CDA1422C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0A094-B3BB-4816-A3C5-6260BDF7EA4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01395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" action="ppaction://noaction" highlightClick="1"/>
          </p:cNvPr>
          <p:cNvSpPr/>
          <p:nvPr userDrawn="1"/>
        </p:nvSpPr>
        <p:spPr>
          <a:xfrm>
            <a:off x="33867" y="-25400"/>
            <a:ext cx="508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D9E2-A2C9-46E6-9C82-753E705CB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94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849B-1FB3-473A-977B-A5F5AB85495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7/9/2022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83051-2B5C-426C-91A3-9E5F06E2F4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76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F99B420-D2E3-4F14-987C-7B8F7B9A045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10A43B39-48A3-4CBE-869A-C944CA2FDF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FB2E2A82-A5D5-4C89-A111-C08FBFB34E5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108D6D07-CF0D-4EFD-A38E-F38F1BD350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CED259D7-8FC1-4D61-90B7-DC7DE491A8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9863D974-8EF7-415B-87CC-BB5C85CEA9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4C9070EC-27A1-4898-80CB-290F17E8A9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44759D95-75C6-4C0E-A6AF-C7F958B3B9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CBB0C3AD-4243-4692-B339-F03394639EA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AE5FB94C-872B-4AF7-AB6E-B5300B543F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3A4210E3-8EC2-48BA-BC2B-CFD31AB2B3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41DB56D4-AE4F-4551-B22A-2650B64A26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C4C36A33-DCB7-428D-B17C-6F70D3A4FE6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FCF43A70-9868-42EA-B651-BC48C68258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8" name="Text Box 21">
            <a:extLst>
              <a:ext uri="{FF2B5EF4-FFF2-40B4-BE49-F238E27FC236}">
                <a16:creationId xmlns:a16="http://schemas.microsoft.com/office/drawing/2014/main" id="{493082A9-1382-4C03-8934-0EDA344F0E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448800" y="0"/>
            <a:ext cx="3048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>
                <a:solidFill>
                  <a:prstClr val="black"/>
                </a:solidFill>
                <a:latin typeface="Arial" charset="0"/>
              </a:rPr>
              <a:t>Bangthanh7874 @Yahoo.com.vn</a:t>
            </a:r>
          </a:p>
        </p:txBody>
      </p:sp>
      <p:sp>
        <p:nvSpPr>
          <p:cNvPr id="5429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29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027CDBA6-2498-40F0-8E44-1A0619DACC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4D440310-62AA-4E99-8426-27A4D2FEF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B2E128AA-A70C-4B0C-862F-A3CDA1422C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0A094-B3BB-4816-A3C5-6260BDF7EA4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80111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" action="ppaction://noaction" highlightClick="1"/>
          </p:cNvPr>
          <p:cNvSpPr/>
          <p:nvPr userDrawn="1"/>
        </p:nvSpPr>
        <p:spPr>
          <a:xfrm>
            <a:off x="33867" y="-25400"/>
            <a:ext cx="508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D9E2-A2C9-46E6-9C82-753E705CB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68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849B-1FB3-473A-977B-A5F5AB85495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7/9/2022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83051-2B5C-426C-91A3-9E5F06E2F4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5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31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F99B420-D2E3-4F14-987C-7B8F7B9A045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10A43B39-48A3-4CBE-869A-C944CA2FDF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FB2E2A82-A5D5-4C89-A111-C08FBFB34E5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108D6D07-CF0D-4EFD-A38E-F38F1BD350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CED259D7-8FC1-4D61-90B7-DC7DE491A8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9863D974-8EF7-415B-87CC-BB5C85CEA9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4C9070EC-27A1-4898-80CB-290F17E8A9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44759D95-75C6-4C0E-A6AF-C7F958B3B9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CBB0C3AD-4243-4692-B339-F03394639EA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AE5FB94C-872B-4AF7-AB6E-B5300B543F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3A4210E3-8EC2-48BA-BC2B-CFD31AB2B3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41DB56D4-AE4F-4551-B22A-2650B64A26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C4C36A33-DCB7-428D-B17C-6F70D3A4FE6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FCF43A70-9868-42EA-B651-BC48C68258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8" name="Text Box 21">
            <a:extLst>
              <a:ext uri="{FF2B5EF4-FFF2-40B4-BE49-F238E27FC236}">
                <a16:creationId xmlns:a16="http://schemas.microsoft.com/office/drawing/2014/main" id="{493082A9-1382-4C03-8934-0EDA344F0E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448800" y="0"/>
            <a:ext cx="3048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>
                <a:solidFill>
                  <a:prstClr val="black"/>
                </a:solidFill>
                <a:latin typeface="Arial" charset="0"/>
              </a:rPr>
              <a:t>Bangthanh7874 @Yahoo.com.vn</a:t>
            </a:r>
          </a:p>
        </p:txBody>
      </p:sp>
      <p:sp>
        <p:nvSpPr>
          <p:cNvPr id="5429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29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027CDBA6-2498-40F0-8E44-1A0619DACC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4D440310-62AA-4E99-8426-27A4D2FEF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B2E128AA-A70C-4B0C-862F-A3CDA1422C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0A094-B3BB-4816-A3C5-6260BDF7EA4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89235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29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517EF-DD1B-4C51-B762-6BBFA5922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86FE1B-B9C3-47CF-A7DE-296B752FD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C7A7A-35E4-4C64-A167-F4A85754B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B995E1-F36C-461A-9014-69603EB84303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7/9/2022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291ED-DD80-4240-BC31-2D734BC0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BFCB6-A552-4E91-8DA4-5CA40B9F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FA8F8-94BC-4BF1-87DA-1C683BB016B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91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E5BB4-25DA-44D1-A968-282779EC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960A-98BA-494C-B6BD-50A201ADD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78C59-FA6F-4128-8E00-8E634D500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E849B-1FB3-473A-977B-A5F5AB85495C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7/9/2022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E3D78-26A2-4DB7-9454-42E7F66F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0B7C3-71C4-4480-B16D-C272FF69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83051-2B5C-426C-91A3-9E5F06E2F4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17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5ACD-84DB-45D2-B6BD-F863620E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08BF-0475-4443-A3C9-3005018D6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69CEB-FDE6-4851-A375-B27E5C5BF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06E6B6-0824-432D-9481-CC491E744EF2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7/9/2022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6855F-9AA0-4EE5-A1B7-E5E7D7C24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A6E25-874B-4CFA-863C-CC8672D40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8386C-568E-46EE-9B6E-2C457FE3CB2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09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AAE0E-5F70-40EC-8091-FBD65293B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9ACBA-D969-44EA-945C-D683D9D47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D604E2-925D-4FF6-9DFF-41BE7952C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89A71-1A27-4CFE-A091-0ECECCE3D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2914CC-9C6B-4EAB-AC91-27DFDCC6D560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7/9/2022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EDE7E-3E65-43C9-8398-954CFB2E6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45AEA-D920-4BC6-A441-D50228149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4BFC-E870-4E94-96D8-810C7B80F6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565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F352B-F299-4345-BA89-1F7F6815C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00BD0-9124-4718-8E6B-7B36404F5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D5C2F-E210-4E8A-B85C-9B5706088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02E687-98B5-40EB-854D-C90DB05939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B0AAC7-2E17-4787-8393-22E2FAF4B6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B61EC3-3111-4207-AD00-471110DA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9FBBC-A62E-43D5-BDA9-BED4BD4DEE1B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7/9/2022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1E352C-E488-42A8-BE3C-FD867EAA2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9DAB0C-9003-468B-8156-AB20AFB5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58D34-0B0D-40DE-88B2-FE542EF885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739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20F57-9CF7-442C-9CC2-750ED0C20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A0E70-FFED-463F-A819-AA55379E1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9AF37B-A427-4278-8194-26C68D2F9A85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7/9/2022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615B2E-2141-4334-8973-3D2D1CB8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2393BC-A640-4801-B68A-0C694517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B2764-C3DD-4956-95E1-29BCB827A1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527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251493-0118-4FF2-8EDE-57FE8DDFE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26183C-97AD-43BC-A846-971B6E9AB2A3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7/9/2022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E9E3A-F3AA-4E31-B637-EE7D2E0C6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930C9-FDC3-46AC-AA81-46247DF2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B6FCB-DA17-43CD-9B0F-DF79B64DE5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1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65610-77ED-43FC-9930-7B464C28F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2D997-A8DC-4982-A0B4-9DA83F2FD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653B2D-CEB8-4584-AE54-797F87F0C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8C003-64CB-4391-9CFD-2A6725158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17FD1-3C71-40DA-8CC0-2AF9795414D8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7/9/2022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65B77-5BEB-43DF-915E-70E5A431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BD323-F990-4AB9-84F9-3507F8B4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C4C0D-ABC0-4ABB-9DC4-3A4B8F86093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9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248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406C-471C-4BD5-88B3-4DA8D101A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7984DF-85AC-4F31-B922-39D39FFB3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A9FA1-44EF-4C47-8F7C-5AD77285F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2DD16-7656-4BBA-809E-5794FAD5F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9B75B-B022-4720-9FD3-D05A0BEFC3B4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7/9/2022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3A8AB-8EFB-4010-8512-0E3C57EEA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871FE-3814-40D7-B0FE-4B1B9886A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F4674-66AE-43F3-8C08-72F0EB903D6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189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1A0B-6DF3-4B8A-B095-31F3772CE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602E3-4A64-46DB-8609-3E580BEEB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9DF0A-0341-489C-A2C3-01EBDBC1D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BFCE11-C4B4-4BFE-8B78-F36357C99F26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7/9/2022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ECC42-6169-4783-B280-6DBF0E15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E8E89-63F6-4146-9AFE-32E841677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D34DA-F9B7-4F4A-9C11-F1761C1A11C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135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449ABD-01CB-4303-8E61-290BA175D0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37B401-909F-446D-B2EE-548C1FF7C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4D157-FF9D-4A35-90B3-A6E355DAC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B0AF45-F7DC-4488-B22F-18FACA1239BF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7/9/2022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77EBA-308B-4312-B308-67E8EE773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FD82A-45C7-4E3F-AD28-F506BC511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6AEFE-B672-43E9-A351-35C6C31DC2B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112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" action="ppaction://noaction" highlightClick="1"/>
          </p:cNvPr>
          <p:cNvSpPr/>
          <p:nvPr userDrawn="1"/>
        </p:nvSpPr>
        <p:spPr>
          <a:xfrm>
            <a:off x="33867" y="-25400"/>
            <a:ext cx="508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D9E2-A2C9-46E6-9C82-753E705CB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134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849B-1FB3-473A-977B-A5F5AB85495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7/9/2022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83051-2B5C-426C-91A3-9E5F06E2F4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00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F99B420-D2E3-4F14-987C-7B8F7B9A045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10A43B39-48A3-4CBE-869A-C944CA2FDF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FB2E2A82-A5D5-4C89-A111-C08FBFB34E5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108D6D07-CF0D-4EFD-A38E-F38F1BD350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CED259D7-8FC1-4D61-90B7-DC7DE491A8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9863D974-8EF7-415B-87CC-BB5C85CEA9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4C9070EC-27A1-4898-80CB-290F17E8A9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44759D95-75C6-4C0E-A6AF-C7F958B3B9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CBB0C3AD-4243-4692-B339-F03394639EA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AE5FB94C-872B-4AF7-AB6E-B5300B543F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3A4210E3-8EC2-48BA-BC2B-CFD31AB2B3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41DB56D4-AE4F-4551-B22A-2650B64A26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C4C36A33-DCB7-428D-B17C-6F70D3A4FE6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FCF43A70-9868-42EA-B651-BC48C68258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8" name="Text Box 21">
            <a:extLst>
              <a:ext uri="{FF2B5EF4-FFF2-40B4-BE49-F238E27FC236}">
                <a16:creationId xmlns:a16="http://schemas.microsoft.com/office/drawing/2014/main" id="{493082A9-1382-4C03-8934-0EDA344F0E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448800" y="0"/>
            <a:ext cx="3048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>
                <a:solidFill>
                  <a:prstClr val="black"/>
                </a:solidFill>
                <a:latin typeface="Arial" charset="0"/>
              </a:rPr>
              <a:t>Bangthanh7874 @Yahoo.com.vn</a:t>
            </a:r>
          </a:p>
        </p:txBody>
      </p:sp>
      <p:sp>
        <p:nvSpPr>
          <p:cNvPr id="5429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29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027CDBA6-2498-40F0-8E44-1A0619DACC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4D440310-62AA-4E99-8426-27A4D2FEF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B2E128AA-A70C-4B0C-862F-A3CDA1422C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0A094-B3BB-4816-A3C5-6260BDF7EA4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9829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6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2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2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9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2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6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4D8C6-45F4-4426-949C-6319B886BC4D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3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2CFD3-5FB7-4EFB-B523-C93A770AB240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22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sndAc>
      <p:endSnd/>
    </p:sndAc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2CFD3-5FB7-4EFB-B523-C93A770AB240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3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ransition spd="slow">
    <p:sndAc>
      <p:endSnd/>
    </p:sndAc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9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2CFD3-5FB7-4EFB-B523-C93A770AB240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8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88" r:id="rId4"/>
  </p:sldLayoutIdLst>
  <p:transition spd="slow">
    <p:sndAc>
      <p:endSnd/>
    </p:sndAc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7AEED9-EFE9-41D5-9868-F94849B7D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D7A07-A42A-4175-AA79-1E3822A25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65800-3485-422C-88A4-E8F371C30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AB41F8-C164-42A0-A05D-9DB128644AD9}" type="datetimeFigureOut">
              <a:rPr lang="en-US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7/9/2022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AD37A-DFE8-46F8-832A-0F93EAF7E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EA090-37C7-4B8C-B414-6529D3E4E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3A5C4F-DC23-430F-BC14-A58611AFD6F0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1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2CFD3-5FB7-4EFB-B523-C93A770AB240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85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ransition spd="slow">
    <p:sndAc>
      <p:endSnd/>
    </p:sndAc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76" y="4956052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6336" y="185347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069" y="468204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7918" y="1807818"/>
            <a:ext cx="2247004" cy="4425733"/>
          </a:xfrm>
          <a:prstGeom prst="rect">
            <a:avLst/>
          </a:prstGeom>
        </p:spPr>
      </p:pic>
      <p:sp>
        <p:nvSpPr>
          <p:cNvPr id="57" name="矩形: 圆角 56"/>
          <p:cNvSpPr/>
          <p:nvPr/>
        </p:nvSpPr>
        <p:spPr>
          <a:xfrm>
            <a:off x="6333433" y="5883693"/>
            <a:ext cx="2235200" cy="300936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2E3CD"/>
              </a:solidFill>
              <a:cs typeface="+mn-ea"/>
              <a:sym typeface="+mn-lt"/>
            </a:endParaRP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985" y="2439211"/>
            <a:ext cx="499868" cy="5588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682745-3801-4E55-A35B-7E951836B9BC}"/>
              </a:ext>
            </a:extLst>
          </p:cNvPr>
          <p:cNvSpPr txBox="1"/>
          <p:nvPr/>
        </p:nvSpPr>
        <p:spPr>
          <a:xfrm>
            <a:off x="142541" y="1721900"/>
            <a:ext cx="89256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56E251-F72F-4453-8A4E-11BA96F33AB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5"/>
            <a:ext cx="1513668" cy="151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2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4.81481E-6 L -4.375E-6 -0.07223 " pathEditMode="relative" rAng="0" ptsTypes="AA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97226" y="85821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cha….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60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37402" y="855806"/>
            <a:ext cx="6019800" cy="54177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Ở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Con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2200" y="1262990"/>
            <a:ext cx="60198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Cho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04349" y="1791222"/>
            <a:ext cx="0" cy="50667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819834" y="292074"/>
            <a:ext cx="37208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C0B98-2223-4AF4-BD7D-73C580DAC6B3}"/>
              </a:ext>
            </a:extLst>
          </p:cNvPr>
          <p:cNvSpPr txBox="1"/>
          <p:nvPr/>
        </p:nvSpPr>
        <p:spPr>
          <a:xfrm>
            <a:off x="858079" y="141780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2EC32C-6539-40D0-BDDC-998745E92EDE}"/>
              </a:ext>
            </a:extLst>
          </p:cNvPr>
          <p:cNvSpPr txBox="1"/>
          <p:nvPr/>
        </p:nvSpPr>
        <p:spPr>
          <a:xfrm>
            <a:off x="858079" y="377917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2E9459-2BCA-40F0-A39E-BD0A7414C7CE}"/>
              </a:ext>
            </a:extLst>
          </p:cNvPr>
          <p:cNvSpPr txBox="1"/>
          <p:nvPr/>
        </p:nvSpPr>
        <p:spPr>
          <a:xfrm>
            <a:off x="858079" y="530069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FF47A2-1DC4-4EE5-91B4-3732ED12C88B}"/>
              </a:ext>
            </a:extLst>
          </p:cNvPr>
          <p:cNvSpPr txBox="1"/>
          <p:nvPr/>
        </p:nvSpPr>
        <p:spPr>
          <a:xfrm>
            <a:off x="6781800" y="226594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C3CEA7-7DBD-4247-B85B-4B65017FBD99}"/>
              </a:ext>
            </a:extLst>
          </p:cNvPr>
          <p:cNvSpPr txBox="1"/>
          <p:nvPr/>
        </p:nvSpPr>
        <p:spPr>
          <a:xfrm>
            <a:off x="6818243" y="457182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620930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37402" y="855806"/>
            <a:ext cx="6019800" cy="54177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Ở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Con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2200" y="1262990"/>
            <a:ext cx="60198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Cho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04349" y="1791222"/>
            <a:ext cx="0" cy="50667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819834" y="292074"/>
            <a:ext cx="37208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C0B98-2223-4AF4-BD7D-73C580DAC6B3}"/>
              </a:ext>
            </a:extLst>
          </p:cNvPr>
          <p:cNvSpPr txBox="1"/>
          <p:nvPr/>
        </p:nvSpPr>
        <p:spPr>
          <a:xfrm>
            <a:off x="858079" y="141780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2EC32C-6539-40D0-BDDC-998745E92EDE}"/>
              </a:ext>
            </a:extLst>
          </p:cNvPr>
          <p:cNvSpPr txBox="1"/>
          <p:nvPr/>
        </p:nvSpPr>
        <p:spPr>
          <a:xfrm>
            <a:off x="858079" y="377917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2E9459-2BCA-40F0-A39E-BD0A7414C7CE}"/>
              </a:ext>
            </a:extLst>
          </p:cNvPr>
          <p:cNvSpPr txBox="1"/>
          <p:nvPr/>
        </p:nvSpPr>
        <p:spPr>
          <a:xfrm>
            <a:off x="858079" y="530069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FF47A2-1DC4-4EE5-91B4-3732ED12C88B}"/>
              </a:ext>
            </a:extLst>
          </p:cNvPr>
          <p:cNvSpPr txBox="1"/>
          <p:nvPr/>
        </p:nvSpPr>
        <p:spPr>
          <a:xfrm>
            <a:off x="6781800" y="226594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C3CEA7-7DBD-4247-B85B-4B65017FBD99}"/>
              </a:ext>
            </a:extLst>
          </p:cNvPr>
          <p:cNvSpPr txBox="1"/>
          <p:nvPr/>
        </p:nvSpPr>
        <p:spPr>
          <a:xfrm>
            <a:off x="6818243" y="457182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186177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565CA0-CD88-4D65-AC8E-0F555A22D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8913C1D-AA45-4369-9563-310BF13060B5}"/>
              </a:ext>
            </a:extLst>
          </p:cNvPr>
          <p:cNvSpPr txBox="1">
            <a:spLocks/>
          </p:cNvSpPr>
          <p:nvPr/>
        </p:nvSpPr>
        <p:spPr bwMode="auto">
          <a:xfrm>
            <a:off x="4449417" y="790308"/>
            <a:ext cx="2057400" cy="41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731E493-EB59-45B1-A03F-D2E452585BD5}"/>
              </a:ext>
            </a:extLst>
          </p:cNvPr>
          <p:cNvSpPr txBox="1">
            <a:spLocks/>
          </p:cNvSpPr>
          <p:nvPr/>
        </p:nvSpPr>
        <p:spPr bwMode="auto">
          <a:xfrm>
            <a:off x="1596889" y="1675701"/>
            <a:ext cx="1689650" cy="63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EC2FBB-1276-4EF4-B260-B25EEA30A8E1}"/>
              </a:ext>
            </a:extLst>
          </p:cNvPr>
          <p:cNvSpPr txBox="1">
            <a:spLocks/>
          </p:cNvSpPr>
          <p:nvPr/>
        </p:nvSpPr>
        <p:spPr bwMode="auto">
          <a:xfrm>
            <a:off x="1596888" y="2539707"/>
            <a:ext cx="1994452" cy="63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1AF9180-E00F-459C-897C-3806EFD85FA8}"/>
              </a:ext>
            </a:extLst>
          </p:cNvPr>
          <p:cNvSpPr txBox="1">
            <a:spLocks/>
          </p:cNvSpPr>
          <p:nvPr/>
        </p:nvSpPr>
        <p:spPr bwMode="auto">
          <a:xfrm>
            <a:off x="1596886" y="3403713"/>
            <a:ext cx="1994453" cy="63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75E406-25AE-450C-94B3-C2457CDFE7C8}"/>
              </a:ext>
            </a:extLst>
          </p:cNvPr>
          <p:cNvSpPr txBox="1">
            <a:spLocks/>
          </p:cNvSpPr>
          <p:nvPr/>
        </p:nvSpPr>
        <p:spPr bwMode="auto">
          <a:xfrm>
            <a:off x="1596886" y="4267719"/>
            <a:ext cx="1848680" cy="105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627A6C-4781-47CD-ADAA-8ED2993288A0}"/>
              </a:ext>
            </a:extLst>
          </p:cNvPr>
          <p:cNvSpPr txBox="1">
            <a:spLocks/>
          </p:cNvSpPr>
          <p:nvPr/>
        </p:nvSpPr>
        <p:spPr bwMode="auto">
          <a:xfrm>
            <a:off x="2691848" y="1684131"/>
            <a:ext cx="7629938" cy="63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D425FCC-3708-4634-8501-67AF4092CEB3}"/>
              </a:ext>
            </a:extLst>
          </p:cNvPr>
          <p:cNvSpPr txBox="1">
            <a:spLocks/>
          </p:cNvSpPr>
          <p:nvPr/>
        </p:nvSpPr>
        <p:spPr bwMode="auto">
          <a:xfrm>
            <a:off x="3135796" y="2548137"/>
            <a:ext cx="7629938" cy="63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BC1DF3E-1517-4169-B523-33A91A5A2202}"/>
              </a:ext>
            </a:extLst>
          </p:cNvPr>
          <p:cNvSpPr txBox="1">
            <a:spLocks/>
          </p:cNvSpPr>
          <p:nvPr/>
        </p:nvSpPr>
        <p:spPr bwMode="auto">
          <a:xfrm>
            <a:off x="2965176" y="3429000"/>
            <a:ext cx="7629938" cy="63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E66548C-C358-4964-96BC-919D4215EEA5}"/>
              </a:ext>
            </a:extLst>
          </p:cNvPr>
          <p:cNvSpPr txBox="1">
            <a:spLocks/>
          </p:cNvSpPr>
          <p:nvPr/>
        </p:nvSpPr>
        <p:spPr bwMode="auto">
          <a:xfrm>
            <a:off x="3221106" y="4242432"/>
            <a:ext cx="7459318" cy="105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065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6" grpId="0"/>
      <p:bldP spid="8" grpId="0"/>
      <p:bldP spid="9" grpId="0"/>
      <p:bldP spid="10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19050"/>
            <a:ext cx="12192001" cy="68961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0512"/>
            <a:ext cx="11858920" cy="6537488"/>
          </a:xfrm>
        </p:spPr>
        <p:txBody>
          <a:bodyPr/>
          <a:lstStyle/>
          <a:p>
            <a:pPr marL="0" indent="0" algn="ctr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/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4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565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1371600" y="914400"/>
            <a:ext cx="6629400" cy="129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buFont typeface="Arial" charset="0"/>
              <a:buNone/>
              <a:defRPr/>
            </a:pPr>
            <a:r>
              <a:rPr lang="en-US" sz="6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Tìm</a:t>
            </a:r>
            <a:r>
              <a:rPr lang="en-US" sz="6000" b="1" dirty="0" smtClean="0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hiểu</a:t>
            </a:r>
            <a:r>
              <a:rPr lang="en-US" sz="6000" b="1" dirty="0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bài</a:t>
            </a:r>
            <a:endParaRPr lang="en-US" sz="6000" b="1" dirty="0">
              <a:solidFill>
                <a:srgbClr val="FF3399"/>
              </a:solidFill>
              <a:latin typeface="Times New Roman" panose="02020603050405020304" pitchFamily="18" charset="0"/>
              <a:ea typeface="HP001 5Ha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835012"/>
      </p:ext>
    </p:extLst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3704"/>
          <a:stretch/>
        </p:blipFill>
        <p:spPr>
          <a:xfrm>
            <a:off x="0" y="0"/>
            <a:ext cx="12384267" cy="6604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6410" y="540449"/>
            <a:ext cx="8419825" cy="882150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12493" y="2224306"/>
            <a:ext cx="5341307" cy="420154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…;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loud Callout 7"/>
          <p:cNvSpPr/>
          <p:nvPr/>
        </p:nvSpPr>
        <p:spPr>
          <a:xfrm flipH="1">
            <a:off x="2229636" y="2298586"/>
            <a:ext cx="3482235" cy="2154356"/>
          </a:xfrm>
          <a:prstGeom prst="cloudCallout">
            <a:avLst>
              <a:gd name="adj1" fmla="val 70430"/>
              <a:gd name="adj2" fmla="val 2332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1, 2, 3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38" y="4221989"/>
            <a:ext cx="1440495" cy="22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3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3704"/>
          <a:stretch/>
        </p:blipFill>
        <p:spPr>
          <a:xfrm>
            <a:off x="0" y="0"/>
            <a:ext cx="12384267" cy="6604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69106" y="671078"/>
            <a:ext cx="7565721" cy="88215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38" y="4221989"/>
            <a:ext cx="1440495" cy="22038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B01D67-1152-444B-B4FC-6EFAE11B6D65}"/>
              </a:ext>
            </a:extLst>
          </p:cNvPr>
          <p:cNvSpPr txBox="1"/>
          <p:nvPr/>
        </p:nvSpPr>
        <p:spPr>
          <a:xfrm>
            <a:off x="2623931" y="3293784"/>
            <a:ext cx="73485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bao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bao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05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6100" y="1440493"/>
            <a:ext cx="11401815" cy="693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E488BDD-3343-4D1C-821F-484D3B402838}"/>
              </a:ext>
            </a:extLst>
          </p:cNvPr>
          <p:cNvSpPr txBox="1">
            <a:spLocks/>
          </p:cNvSpPr>
          <p:nvPr/>
        </p:nvSpPr>
        <p:spPr>
          <a:xfrm>
            <a:off x="1278639" y="2474502"/>
            <a:ext cx="9896735" cy="1392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979" y="457925"/>
            <a:ext cx="9968377" cy="1325563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758" y="1825625"/>
            <a:ext cx="3040131" cy="4351338"/>
          </a:xfrm>
          <a:prstGeom prst="rect">
            <a:avLst/>
          </a:prstGeom>
        </p:spPr>
      </p:pic>
      <p:pic>
        <p:nvPicPr>
          <p:cNvPr id="2050" name="Picture 2" descr="Truyện cổ tích Việt Nam dành cho thiếu nhi - Tấm cám | NHÀ XUẤT BẢN VĂN HỌ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3" r="14514"/>
          <a:stretch/>
        </p:blipFill>
        <p:spPr bwMode="auto">
          <a:xfrm>
            <a:off x="6163733" y="1749777"/>
            <a:ext cx="320604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602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787" y="87682"/>
            <a:ext cx="4446740" cy="10146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ight Arrow 2"/>
          <p:cNvSpPr/>
          <p:nvPr/>
        </p:nvSpPr>
        <p:spPr>
          <a:xfrm>
            <a:off x="538620" y="438410"/>
            <a:ext cx="563671" cy="313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38641" y="1302709"/>
            <a:ext cx="10371551" cy="12776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8619" y="4089453"/>
            <a:ext cx="2857500" cy="256222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396141" y="2822726"/>
            <a:ext cx="5359575" cy="2533390"/>
          </a:xfrm>
          <a:prstGeom prst="cloudCallout">
            <a:avLst>
              <a:gd name="adj1" fmla="val -51440"/>
              <a:gd name="adj2" fmla="val 56965"/>
            </a:avLst>
          </a:prstGeom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0433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3983277" y="476020"/>
            <a:ext cx="6673434" cy="4108537"/>
          </a:xfrm>
          <a:prstGeom prst="wedgeEllipseCallout">
            <a:avLst>
              <a:gd name="adj1" fmla="val -56694"/>
              <a:gd name="adj2" fmla="val 4390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ta.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17" y="3692014"/>
            <a:ext cx="2873288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5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"/>
            <a:ext cx="1219200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892" y="729202"/>
            <a:ext cx="179070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877" y="876299"/>
            <a:ext cx="1905000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095" y="3586784"/>
            <a:ext cx="3003899" cy="2264863"/>
          </a:xfrm>
          <a:prstGeom prst="rect">
            <a:avLst/>
          </a:prstGeom>
        </p:spPr>
      </p:pic>
      <p:pic>
        <p:nvPicPr>
          <p:cNvPr id="1026" name="Picture 2" descr="Sách - Truyện Cổ Tích Việt Nam Dành Cho Thiếu Nhi - Thạch Sanh | Shopee  Việt Nam">
            <a:extLst>
              <a:ext uri="{FF2B5EF4-FFF2-40B4-BE49-F238E27FC236}">
                <a16:creationId xmlns:a16="http://schemas.microsoft.com/office/drawing/2014/main" id="{208F9FCB-569C-4AB2-8129-60C2C7AC3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4" y="358678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uyện cổ tích việt nam: Nàng tiên ốc">
            <a:extLst>
              <a:ext uri="{FF2B5EF4-FFF2-40B4-BE49-F238E27FC236}">
                <a16:creationId xmlns:a16="http://schemas.microsoft.com/office/drawing/2014/main" id="{4B637C88-A79A-4AA3-A660-2F01832BE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419576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900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63879" y="2963953"/>
            <a:ext cx="3725972" cy="14507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319380" y="2963956"/>
            <a:ext cx="5181600" cy="17129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nói truyện cổ là lời cha ông răn dạy con cháu đời sau sống cần nhân hậu, độ lượng, công bằng, thông minh, chăm chỉ.</a:t>
            </a:r>
          </a:p>
          <a:p>
            <a:pPr marL="0" indent="0">
              <a:buNone/>
            </a:pPr>
            <a:endParaRPr lang="vi-V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764064" y="3300994"/>
            <a:ext cx="864296" cy="776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35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  <p:bldP spid="10" grpId="0" build="p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46206" y="926123"/>
            <a:ext cx="5392615" cy="4091354"/>
          </a:xfrm>
          <a:prstGeom prst="cloudCallout">
            <a:avLst>
              <a:gd name="adj1" fmla="val -35181"/>
              <a:gd name="adj2" fmla="val 6135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 ta?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063625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72752" y="1290935"/>
            <a:ext cx="395492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vời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hân</a:t>
            </a:r>
            <a:r>
              <a:rPr lang="en-US" sz="7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7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7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879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11019" y="1289539"/>
            <a:ext cx="4982308" cy="3259016"/>
          </a:xfrm>
          <a:prstGeom prst="cloudCallout">
            <a:avLst>
              <a:gd name="adj1" fmla="val -31466"/>
              <a:gd name="adj2" fmla="val 664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 ta qua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6799288" y="1289543"/>
            <a:ext cx="4033476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6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hông</a:t>
            </a:r>
            <a:r>
              <a:rPr lang="en-US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</a:t>
            </a:r>
          </a:p>
          <a:p>
            <a:pPr marL="0" indent="0">
              <a:buNone/>
            </a:pP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6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ộ</a:t>
            </a:r>
            <a:r>
              <a:rPr lang="en-US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6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6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mang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1546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669" y="1033510"/>
            <a:ext cx="10515600" cy="33726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</a:p>
          <a:p>
            <a:pPr algn="just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ngợi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81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600" y="259280"/>
            <a:ext cx="11176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ĐỌC DIỄN CẢM</a:t>
            </a:r>
          </a:p>
        </p:txBody>
      </p:sp>
      <p:pic>
        <p:nvPicPr>
          <p:cNvPr id="5" name="Picture 2" descr="http://blogs.davenportlibrary.com/kids/wp-content/readb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r="1990" b="3874"/>
          <a:stretch>
            <a:fillRect/>
          </a:stretch>
        </p:blipFill>
        <p:spPr bwMode="auto">
          <a:xfrm>
            <a:off x="3149614" y="1007823"/>
            <a:ext cx="505668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778000" y="4360623"/>
            <a:ext cx="8636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RelaxedModerately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kern="10" cap="all" dirty="0">
                <a:ln/>
                <a:solidFill>
                  <a:srgbClr val="94C600"/>
                </a:solidFill>
                <a:effectLst>
                  <a:outerShdw blurRad="19685" dist="12700" dir="5400000" algn="tl" rotWithShape="0">
                    <a:srgbClr val="94C6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 THI ĐỌC DIỄN CẢM VÀ </a:t>
            </a:r>
            <a:r>
              <a:rPr lang="vi-VN" sz="3600" b="1" kern="10" cap="all" dirty="0">
                <a:ln/>
                <a:solidFill>
                  <a:srgbClr val="94C600"/>
                </a:solidFill>
                <a:effectLst>
                  <a:outerShdw blurRad="19685" dist="12700" dir="5400000" algn="tl" rotWithShape="0">
                    <a:srgbClr val="94C6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ĐỌC THUỘC LÒNG </a:t>
            </a:r>
            <a:endParaRPr lang="en-US" sz="3600" b="1" kern="10" cap="all" dirty="0">
              <a:ln/>
              <a:solidFill>
                <a:srgbClr val="94C600"/>
              </a:solidFill>
              <a:effectLst>
                <a:outerShdw blurRad="19685" dist="12700" dir="5400000" algn="tl" rotWithShape="0">
                  <a:srgbClr val="94C600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/>
              <a:cs typeface="Arial"/>
            </a:endParaRPr>
          </a:p>
          <a:p>
            <a:pPr algn="ctr"/>
            <a:r>
              <a:rPr lang="en-US" sz="3600" b="1" kern="10" cap="all" dirty="0" err="1">
                <a:ln/>
                <a:solidFill>
                  <a:srgbClr val="94C600"/>
                </a:solidFill>
                <a:effectLst>
                  <a:outerShdw blurRad="19685" dist="12700" dir="5400000" algn="tl" rotWithShape="0">
                    <a:srgbClr val="94C600">
                      <a:satMod val="130000"/>
                      <a:alpha val="60000"/>
                    </a:srgbClr>
                  </a:outerShdw>
                </a:effectLst>
                <a:latin typeface="Arial"/>
                <a:cs typeface="Arial"/>
              </a:rPr>
              <a:t>Đoạn</a:t>
            </a:r>
            <a:r>
              <a:rPr lang="en-US" sz="3600" b="1" kern="10" cap="all" dirty="0">
                <a:ln/>
                <a:solidFill>
                  <a:srgbClr val="94C600"/>
                </a:solidFill>
                <a:effectLst>
                  <a:outerShdw blurRad="19685" dist="12700" dir="5400000" algn="tl" rotWithShape="0">
                    <a:srgbClr val="94C600">
                      <a:satMod val="130000"/>
                      <a:alpha val="60000"/>
                    </a:srgbClr>
                  </a:outerShdw>
                </a:effectLst>
                <a:latin typeface="Arial"/>
                <a:cs typeface="Arial"/>
              </a:rPr>
              <a:t> 1,2</a:t>
            </a:r>
          </a:p>
        </p:txBody>
      </p:sp>
    </p:spTree>
    <p:extLst>
      <p:ext uri="{BB962C8B-B14F-4D97-AF65-F5344CB8AC3E}">
        <p14:creationId xmlns:p14="http://schemas.microsoft.com/office/powerpoint/2010/main" val="184691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37402" y="855806"/>
            <a:ext cx="6019800" cy="54177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marL="0" indent="0" algn="ctr">
              <a:buNone/>
            </a:pP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soi.</a:t>
            </a:r>
          </a:p>
          <a:p>
            <a:pPr marL="0" indent="0" algn="ctr">
              <a:buNone/>
            </a:pP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855522" y="1440581"/>
            <a:ext cx="60198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ctr">
              <a:buNone/>
            </a:pP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Cho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04349" y="1791222"/>
            <a:ext cx="0" cy="50667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022785" y="409206"/>
            <a:ext cx="41631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3828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A8FB2AB-277F-45CE-8493-FB6771F33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032" y="633610"/>
            <a:ext cx="3613402" cy="707886"/>
          </a:xfrm>
        </p:spPr>
        <p:txBody>
          <a:bodyPr/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đọc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24104C-E437-43D1-88BA-7718F54A9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5525" y="1520687"/>
            <a:ext cx="8780950" cy="70788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509895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6632" y="-313877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Tôi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truyện cổ nước tôi/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Vừa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hậu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lại tuyệt vời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 xa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người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rồi mới thương ta/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nhau /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 mấy cách xa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cũng tìm//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Ở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28607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2420" y="2403475"/>
            <a:ext cx="794127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21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600" y="259280"/>
            <a:ext cx="11176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 THUỘC LÒNG</a:t>
            </a:r>
          </a:p>
        </p:txBody>
      </p:sp>
      <p:pic>
        <p:nvPicPr>
          <p:cNvPr id="5" name="Picture 2" descr="http://blogs.davenportlibrary.com/kids/wp-content/readb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r="1990" b="3874"/>
          <a:stretch>
            <a:fillRect/>
          </a:stretch>
        </p:blipFill>
        <p:spPr bwMode="auto">
          <a:xfrm>
            <a:off x="3149614" y="1007823"/>
            <a:ext cx="505668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81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1430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tx2"/>
                </a:solidFill>
              </a:rPr>
              <a:t>Mang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theo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truyện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cổ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tôi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đi</a:t>
            </a:r>
            <a:endParaRPr lang="en-US" sz="3600" dirty="0">
              <a:solidFill>
                <a:schemeClr val="tx2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Nghe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trong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cuộc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sống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thầm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thì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tiếng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xưa</a:t>
            </a:r>
            <a:endParaRPr lang="en-US" sz="3600" dirty="0">
              <a:solidFill>
                <a:schemeClr val="tx2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Vàng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cơn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nắng</a:t>
            </a:r>
            <a:r>
              <a:rPr lang="en-US" sz="3600" dirty="0">
                <a:solidFill>
                  <a:schemeClr val="tx2"/>
                </a:solidFill>
              </a:rPr>
              <a:t>, </a:t>
            </a:r>
            <a:r>
              <a:rPr lang="en-US" sz="3600" dirty="0" err="1">
                <a:solidFill>
                  <a:schemeClr val="tx2"/>
                </a:solidFill>
              </a:rPr>
              <a:t>trắng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cơn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mưa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tx2"/>
                </a:solidFill>
              </a:rPr>
              <a:t>Con </a:t>
            </a:r>
            <a:r>
              <a:rPr lang="en-US" sz="3600" dirty="0" err="1">
                <a:solidFill>
                  <a:schemeClr val="tx2"/>
                </a:solidFill>
              </a:rPr>
              <a:t>sông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chảy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có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rặng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dừa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nghiêng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soi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1" y="381000"/>
            <a:ext cx="7693133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chemeClr val="tx2"/>
                </a:solidFill>
              </a:rPr>
              <a:t>Tôi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yêu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truyện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cổ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nước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tôi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Vừa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nhân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hậu</a:t>
            </a:r>
            <a:r>
              <a:rPr lang="en-US" sz="3600" dirty="0">
                <a:solidFill>
                  <a:schemeClr val="tx2"/>
                </a:solidFill>
              </a:rPr>
              <a:t>  </a:t>
            </a:r>
            <a:r>
              <a:rPr lang="en-US" sz="3600" dirty="0" err="1">
                <a:solidFill>
                  <a:schemeClr val="tx2"/>
                </a:solidFill>
              </a:rPr>
              <a:t>lại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tuyệt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sâu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xa</a:t>
            </a:r>
            <a:endParaRPr lang="en-US" sz="3600" dirty="0">
              <a:solidFill>
                <a:schemeClr val="tx2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Thương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người</a:t>
            </a:r>
            <a:r>
              <a:rPr lang="en-US" sz="3600" dirty="0">
                <a:solidFill>
                  <a:schemeClr val="tx2"/>
                </a:solidFill>
              </a:rPr>
              <a:t>  </a:t>
            </a:r>
            <a:r>
              <a:rPr lang="en-US" sz="3600" dirty="0" err="1">
                <a:solidFill>
                  <a:schemeClr val="bg1"/>
                </a:solidFill>
              </a:rPr>
              <a:t>rồi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mới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thương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ta</a:t>
            </a:r>
            <a:endParaRPr lang="en-US" sz="3600" dirty="0">
              <a:solidFill>
                <a:schemeClr val="tx2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Yêu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nhau</a:t>
            </a:r>
            <a:r>
              <a:rPr lang="en-US" sz="3600" dirty="0">
                <a:solidFill>
                  <a:schemeClr val="tx2"/>
                </a:solidFill>
              </a:rPr>
              <a:t>  </a:t>
            </a:r>
            <a:r>
              <a:rPr lang="en-US" sz="3600" dirty="0" err="1">
                <a:solidFill>
                  <a:schemeClr val="bg1"/>
                </a:solidFill>
              </a:rPr>
              <a:t>dù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mấy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cách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xa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cũng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tìm</a:t>
            </a:r>
            <a:endParaRPr lang="en-US" sz="3600" dirty="0">
              <a:solidFill>
                <a:schemeClr val="tx2"/>
              </a:solidFill>
            </a:endParaRPr>
          </a:p>
          <a:p>
            <a:pPr algn="ctr"/>
            <a:r>
              <a:rPr lang="en-US" sz="3600" dirty="0">
                <a:solidFill>
                  <a:schemeClr val="tx2"/>
                </a:solidFill>
              </a:rPr>
              <a:t>Ở </a:t>
            </a:r>
            <a:r>
              <a:rPr lang="en-US" sz="3600" dirty="0" err="1">
                <a:solidFill>
                  <a:schemeClr val="tx2"/>
                </a:solidFill>
              </a:rPr>
              <a:t>hiền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thì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lại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gặp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hiền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Người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ngay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thì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được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phật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tiên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độ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trì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30480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tx2"/>
                </a:solidFill>
              </a:rPr>
              <a:t>Đời</a:t>
            </a:r>
            <a:r>
              <a:rPr lang="en-US" sz="3600" dirty="0">
                <a:solidFill>
                  <a:schemeClr val="tx2"/>
                </a:solidFill>
              </a:rPr>
              <a:t> cha </a:t>
            </a:r>
            <a:r>
              <a:rPr lang="en-US" sz="3600" dirty="0" err="1">
                <a:solidFill>
                  <a:schemeClr val="tx2"/>
                </a:solidFill>
              </a:rPr>
              <a:t>ông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với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tôi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Như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con </a:t>
            </a:r>
            <a:r>
              <a:rPr lang="en-US" sz="3600" dirty="0" err="1">
                <a:solidFill>
                  <a:schemeClr val="bg1"/>
                </a:solidFill>
              </a:rPr>
              <a:t>sông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với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chân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đã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xa</a:t>
            </a:r>
            <a:endParaRPr lang="en-US" sz="3600" dirty="0">
              <a:solidFill>
                <a:schemeClr val="tx2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Chỉ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còn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truyện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cổ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thiết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tha</a:t>
            </a:r>
            <a:endParaRPr lang="en-US" sz="3600" dirty="0">
              <a:solidFill>
                <a:schemeClr val="tx2"/>
              </a:solidFill>
            </a:endParaRPr>
          </a:p>
          <a:p>
            <a:pPr algn="ctr"/>
            <a:r>
              <a:rPr lang="en-US" sz="3600" dirty="0">
                <a:solidFill>
                  <a:schemeClr val="tx2"/>
                </a:solidFill>
              </a:rPr>
              <a:t>Cho </a:t>
            </a:r>
            <a:r>
              <a:rPr lang="en-US" sz="3600" dirty="0" err="1">
                <a:solidFill>
                  <a:schemeClr val="tx2"/>
                </a:solidFill>
              </a:rPr>
              <a:t>tôi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nhận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mặt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ông</a:t>
            </a:r>
            <a:r>
              <a:rPr lang="en-US" sz="3600" dirty="0">
                <a:solidFill>
                  <a:schemeClr val="tx2"/>
                </a:solidFill>
              </a:rPr>
              <a:t> cha </a:t>
            </a:r>
            <a:r>
              <a:rPr lang="en-US" sz="3600" dirty="0" err="1">
                <a:solidFill>
                  <a:schemeClr val="bg1"/>
                </a:solidFill>
              </a:rPr>
              <a:t>của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mình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533401"/>
            <a:ext cx="8686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tx2"/>
                </a:solidFill>
              </a:rPr>
              <a:t>Rất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công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bằng</a:t>
            </a:r>
            <a:r>
              <a:rPr lang="en-US" sz="3600" dirty="0">
                <a:solidFill>
                  <a:schemeClr val="tx2"/>
                </a:solidFill>
              </a:rPr>
              <a:t>, </a:t>
            </a:r>
            <a:r>
              <a:rPr lang="en-US" sz="3600" dirty="0" err="1">
                <a:solidFill>
                  <a:schemeClr val="tx2"/>
                </a:solidFill>
              </a:rPr>
              <a:t>rất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thông</a:t>
            </a:r>
            <a:r>
              <a:rPr lang="en-US" sz="3600" dirty="0">
                <a:solidFill>
                  <a:schemeClr val="bg1"/>
                </a:solidFill>
              </a:rPr>
              <a:t> minh</a:t>
            </a: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Vừa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độ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lượng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lại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tình</a:t>
            </a:r>
            <a:r>
              <a:rPr lang="en-US" sz="3600" dirty="0">
                <a:solidFill>
                  <a:schemeClr val="tx2"/>
                </a:solidFill>
              </a:rPr>
              <a:t>, </a:t>
            </a:r>
            <a:r>
              <a:rPr lang="en-US" sz="3600" dirty="0" err="1">
                <a:solidFill>
                  <a:schemeClr val="tx2"/>
                </a:solidFill>
              </a:rPr>
              <a:t>đa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mang</a:t>
            </a:r>
            <a:endParaRPr lang="en-US" sz="3600" dirty="0">
              <a:solidFill>
                <a:schemeClr val="tx2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Thị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thơm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thị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giấu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người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thơm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Chăm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làm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thì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được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áo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cơm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cửa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nhà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Đẽo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cày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theo</a:t>
            </a:r>
            <a:r>
              <a:rPr lang="en-US" sz="3600" dirty="0">
                <a:solidFill>
                  <a:schemeClr val="tx2"/>
                </a:solidFill>
              </a:rPr>
              <a:t> ý </a:t>
            </a:r>
            <a:r>
              <a:rPr lang="en-US" sz="3600" dirty="0" err="1">
                <a:solidFill>
                  <a:schemeClr val="bg1"/>
                </a:solidFill>
              </a:rPr>
              <a:t>người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ta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Sẽ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thành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khúc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gỗ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chẳng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ra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việc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gì</a:t>
            </a:r>
            <a:endParaRPr lang="en-US" sz="3600" dirty="0">
              <a:solidFill>
                <a:schemeClr val="tx2"/>
              </a:solidFill>
            </a:endParaRPr>
          </a:p>
          <a:p>
            <a:pPr algn="ctr"/>
            <a:endParaRPr lang="en-US" sz="3600" dirty="0">
              <a:solidFill>
                <a:schemeClr val="tx2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Tôi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nghe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truyện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cổ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thầm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thì</a:t>
            </a:r>
            <a:endParaRPr lang="en-US" sz="3600" dirty="0">
              <a:solidFill>
                <a:schemeClr val="tx2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Lời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ông</a:t>
            </a:r>
            <a:r>
              <a:rPr lang="en-US" sz="3600" dirty="0">
                <a:solidFill>
                  <a:schemeClr val="bg1"/>
                </a:solidFill>
              </a:rPr>
              <a:t> cha </a:t>
            </a:r>
            <a:r>
              <a:rPr lang="en-US" sz="3600" dirty="0" err="1">
                <a:solidFill>
                  <a:schemeClr val="tx2"/>
                </a:solidFill>
              </a:rPr>
              <a:t>dạy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cũng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vì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sau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1143001"/>
            <a:ext cx="8686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tx2"/>
                </a:solidFill>
              </a:rPr>
              <a:t>Rất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công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bằng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rất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thông</a:t>
            </a:r>
            <a:r>
              <a:rPr lang="en-US" sz="3600" dirty="0">
                <a:solidFill>
                  <a:schemeClr val="bg1"/>
                </a:solidFill>
              </a:rPr>
              <a:t> minh</a:t>
            </a: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Vừa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độ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lượng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lại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tình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đa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mang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Thị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thơm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thị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giấu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người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thơm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Chăm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làm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thì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được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áo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cơm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cửa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nhà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Đẽo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cày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theo</a:t>
            </a:r>
            <a:r>
              <a:rPr lang="en-US" sz="3600" dirty="0">
                <a:solidFill>
                  <a:schemeClr val="bg1"/>
                </a:solidFill>
              </a:rPr>
              <a:t> ý </a:t>
            </a:r>
            <a:r>
              <a:rPr lang="en-US" sz="3600" dirty="0" err="1">
                <a:solidFill>
                  <a:schemeClr val="bg1"/>
                </a:solidFill>
              </a:rPr>
              <a:t>người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ta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Sẽ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thành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khúc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gỗ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chẳng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ra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việc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gì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Tôi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nghe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truyện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cổ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thầm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thì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Lời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ông</a:t>
            </a:r>
            <a:r>
              <a:rPr lang="en-US" sz="3600" dirty="0">
                <a:solidFill>
                  <a:schemeClr val="bg1"/>
                </a:solidFill>
              </a:rPr>
              <a:t> cha </a:t>
            </a:r>
            <a:r>
              <a:rPr lang="en-US" sz="3600" dirty="0" err="1">
                <a:solidFill>
                  <a:schemeClr val="bg1"/>
                </a:solidFill>
              </a:rPr>
              <a:t>dạy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cũng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vì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sau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20574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tx2"/>
                </a:solidFill>
              </a:rPr>
              <a:t>Đời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cha </a:t>
            </a:r>
            <a:r>
              <a:rPr lang="en-US" sz="3600" dirty="0" err="1">
                <a:solidFill>
                  <a:schemeClr val="bg1"/>
                </a:solidFill>
              </a:rPr>
              <a:t>ông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với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tôi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Như</a:t>
            </a:r>
            <a:r>
              <a:rPr lang="en-US" sz="3600" dirty="0">
                <a:solidFill>
                  <a:schemeClr val="bg1"/>
                </a:solidFill>
              </a:rPr>
              <a:t> con </a:t>
            </a:r>
            <a:r>
              <a:rPr lang="en-US" sz="3600" dirty="0" err="1">
                <a:solidFill>
                  <a:schemeClr val="bg1"/>
                </a:solidFill>
              </a:rPr>
              <a:t>sông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với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chân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đã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xa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Chỉ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còn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truyện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cổ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thiết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tha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tx2"/>
                </a:solidFill>
              </a:rPr>
              <a:t>Cho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tôi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nhận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mặt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ông</a:t>
            </a:r>
            <a:r>
              <a:rPr lang="en-US" sz="3600" dirty="0">
                <a:solidFill>
                  <a:schemeClr val="bg1"/>
                </a:solidFill>
              </a:rPr>
              <a:t> cha </a:t>
            </a:r>
            <a:r>
              <a:rPr lang="en-US" sz="3600" dirty="0" err="1">
                <a:solidFill>
                  <a:schemeClr val="bg1"/>
                </a:solidFill>
              </a:rPr>
              <a:t>của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mình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16764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tx2"/>
                </a:solidFill>
              </a:rPr>
              <a:t>Mang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theo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truyện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cổ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tôi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đi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Nghe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trong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cuộc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sống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thầm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thì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tiếng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xưa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Vàng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cơn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nắng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trắng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cơn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mưa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tx2"/>
                </a:solidFill>
              </a:rPr>
              <a:t>Con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sông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chảy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có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rặng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dừa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nghiêng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soi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1143000"/>
            <a:ext cx="8077200" cy="3505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tx2"/>
                </a:solidFill>
              </a:rPr>
              <a:t>Tôi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yêu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truyện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cổ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nước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tôi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Vừa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nhân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hậu</a:t>
            </a:r>
            <a:r>
              <a:rPr lang="en-US" sz="3600" dirty="0">
                <a:solidFill>
                  <a:schemeClr val="bg1"/>
                </a:solidFill>
              </a:rPr>
              <a:t>  </a:t>
            </a:r>
            <a:r>
              <a:rPr lang="en-US" sz="3600" dirty="0" err="1">
                <a:solidFill>
                  <a:schemeClr val="bg1"/>
                </a:solidFill>
              </a:rPr>
              <a:t>lại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tuyệt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sâu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xa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Thương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người</a:t>
            </a:r>
            <a:r>
              <a:rPr lang="en-US" sz="3600" dirty="0">
                <a:solidFill>
                  <a:schemeClr val="bg1"/>
                </a:solidFill>
              </a:rPr>
              <a:t>  </a:t>
            </a:r>
            <a:r>
              <a:rPr lang="en-US" sz="3600" dirty="0" err="1">
                <a:solidFill>
                  <a:schemeClr val="bg1"/>
                </a:solidFill>
              </a:rPr>
              <a:t>rồi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mới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thương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ta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Yêu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nhau</a:t>
            </a:r>
            <a:r>
              <a:rPr lang="en-US" sz="3600" dirty="0">
                <a:solidFill>
                  <a:schemeClr val="bg1"/>
                </a:solidFill>
              </a:rPr>
              <a:t>  </a:t>
            </a:r>
            <a:r>
              <a:rPr lang="en-US" sz="3600" dirty="0" err="1">
                <a:solidFill>
                  <a:schemeClr val="bg1"/>
                </a:solidFill>
              </a:rPr>
              <a:t>dù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mấy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cách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xa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cũng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tìm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tx2"/>
                </a:solidFill>
              </a:rPr>
              <a:t>Ở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hiền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thì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lại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gặp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hiền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Người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ngay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thì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được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phật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tiên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độ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trì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27-zpg.zdn.vn/1674946606169966248/ccb47c2adc5d2003794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7" y="-38100"/>
            <a:ext cx="12180388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57687" y="1929270"/>
            <a:ext cx="9347200" cy="17248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4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ta? </a:t>
            </a:r>
            <a:r>
              <a:rPr lang="en-US" sz="4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7600" y="586742"/>
            <a:ext cx="49976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</a:rPr>
              <a:t>Vận</a:t>
            </a:r>
            <a:r>
              <a:rPr kumimoji="0" lang="en-US" sz="5400" b="1" i="0" u="none" strike="noStrike" kern="0" cap="none" spc="0" normalizeH="0" noProof="0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5400" b="1" i="0" u="none" strike="noStrike" kern="0" cap="none" spc="0" normalizeH="0" noProof="0" dirty="0" err="1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</a:rPr>
              <a:t>dụng</a:t>
            </a:r>
            <a:endParaRPr kumimoji="0" lang="en-US" sz="5400" b="1" i="0" u="none" strike="noStrike" kern="0" cap="none" spc="0" normalizeH="0" baseline="0" noProof="0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9179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b-f30-zpg.zdn.vn/5969845647167497549/a1595afdfa8a06d45f9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264"/>
            <a:ext cx="121949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09220" y="2362205"/>
            <a:ext cx="77491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3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8288" indent="-268288">
              <a:buFontTx/>
              <a:buChar char="-"/>
            </a:pP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0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8288" indent="-268288">
              <a:buFontTx/>
              <a:buChar char="-"/>
            </a:pP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684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F2E6D5E-181B-4655-8809-9FE893A83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077" name="Rounded Rectangle 4"/>
          <p:cNvSpPr>
            <a:spLocks noChangeArrowheads="1"/>
          </p:cNvSpPr>
          <p:nvPr/>
        </p:nvSpPr>
        <p:spPr bwMode="auto">
          <a:xfrm>
            <a:off x="3278763" y="931839"/>
            <a:ext cx="5365531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en-US" sz="4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2880" y="2183158"/>
            <a:ext cx="11887781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57250" indent="-857250" algn="just">
              <a:spcBef>
                <a:spcPct val="0"/>
              </a:spcBef>
              <a:buFontTx/>
              <a:buChar char="-"/>
              <a:defRPr/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57250" indent="-857250" algn="just">
              <a:spcBef>
                <a:spcPct val="0"/>
              </a:spcBef>
              <a:buFontTx/>
              <a:buChar char="-"/>
              <a:defRPr/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 algn="just">
              <a:spcBef>
                <a:spcPct val="0"/>
              </a:spcBef>
              <a:buFontTx/>
              <a:buChar char="-"/>
              <a:defRPr/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8D0651F-7236-4CB7-8940-049C481E2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330384"/>
            <a:ext cx="40640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61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CC2FD1-8EA0-4077-80F1-DE1D44F35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7344" y="0"/>
            <a:ext cx="13100287" cy="6858000"/>
          </a:xfrm>
          <a:prstGeom prst="rect">
            <a:avLst/>
          </a:prstGeom>
        </p:spPr>
      </p:pic>
      <p:sp>
        <p:nvSpPr>
          <p:cNvPr id="7" name="TextBox 6">
            <a:hlinkClick r:id="" action="ppaction://noaction"/>
          </p:cNvPr>
          <p:cNvSpPr txBox="1"/>
          <p:nvPr/>
        </p:nvSpPr>
        <p:spPr>
          <a:xfrm>
            <a:off x="1320800" y="2305050"/>
            <a:ext cx="8839200" cy="1275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buFont typeface="Arial" charset="0"/>
              <a:buNone/>
              <a:defRPr/>
            </a:pPr>
            <a:r>
              <a:rPr lang="en-US" sz="6600" b="1" dirty="0" err="1">
                <a:solidFill>
                  <a:srgbClr val="FF3399"/>
                </a:solidFill>
                <a:ea typeface="HP001 5Ha" pitchFamily="34" charset="-127"/>
                <a:cs typeface="Arial" charset="0"/>
              </a:rPr>
              <a:t>Khám</a:t>
            </a:r>
            <a:r>
              <a:rPr lang="en-US" sz="6600" b="1" dirty="0">
                <a:solidFill>
                  <a:srgbClr val="FF3399"/>
                </a:solidFill>
                <a:ea typeface="HP001 5Ha" pitchFamily="34" charset="-127"/>
                <a:cs typeface="Arial" charset="0"/>
              </a:rPr>
              <a:t> </a:t>
            </a:r>
            <a:r>
              <a:rPr lang="en-US" sz="6600" b="1" dirty="0" err="1">
                <a:solidFill>
                  <a:srgbClr val="FF3399"/>
                </a:solidFill>
                <a:ea typeface="HP001 5Ha" pitchFamily="34" charset="-127"/>
                <a:cs typeface="Arial" charset="0"/>
              </a:rPr>
              <a:t>phá</a:t>
            </a:r>
            <a:endParaRPr lang="en-US" sz="6600" b="1" dirty="0">
              <a:solidFill>
                <a:srgbClr val="FF3399"/>
              </a:solidFill>
              <a:ea typeface="HP001 5Ha" pitchFamily="34" charset="-127"/>
              <a:cs typeface="Arial" charset="0"/>
            </a:endParaRPr>
          </a:p>
        </p:txBody>
      </p:sp>
      <p:sp>
        <p:nvSpPr>
          <p:cNvPr id="2" name="AutoShape 2" descr="Powerpoint background image - Google Slides Themes | Powerpoint background  design, Background for powerpoint presentation, Background powerpoint">
            <a:extLst>
              <a:ext uri="{FF2B5EF4-FFF2-40B4-BE49-F238E27FC236}">
                <a16:creationId xmlns:a16="http://schemas.microsoft.com/office/drawing/2014/main" id="{49B3F7EE-25D2-4EA6-B9A0-1250D68877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2943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72873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3673" y="722899"/>
            <a:ext cx="5819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48" y="2495173"/>
            <a:ext cx="2490541" cy="31380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265" y="2478133"/>
            <a:ext cx="2285379" cy="3199530"/>
          </a:xfrm>
          <a:prstGeom prst="rect">
            <a:avLst/>
          </a:prstGeom>
        </p:spPr>
      </p:pic>
      <p:pic>
        <p:nvPicPr>
          <p:cNvPr id="1026" name="Picture 2" descr="Truyện Cổ Tích Việt Nam Đặc Sắc - Sự Tích Dưa Hấu – abbooks.com.v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9" t="1201" r="14892" b="1910"/>
          <a:stretch/>
        </p:blipFill>
        <p:spPr bwMode="auto">
          <a:xfrm>
            <a:off x="9481531" y="2373004"/>
            <a:ext cx="2362201" cy="324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uyện Cổ Tích Việt Nam Dành Cho Thiếu Nhi - Sọ Dừa | Freeship Fahas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2" r="15463"/>
          <a:stretch/>
        </p:blipFill>
        <p:spPr bwMode="auto">
          <a:xfrm>
            <a:off x="6451543" y="2343125"/>
            <a:ext cx="2282305" cy="333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2968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t="44935" r="28943" b="3718"/>
          <a:stretch>
            <a:fillRect/>
          </a:stretch>
        </p:blipFill>
        <p:spPr>
          <a:xfrm>
            <a:off x="4234206" y="4536577"/>
            <a:ext cx="3952188" cy="23472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77637E-760B-4A46-B350-6E4778C32AF6}"/>
              </a:ext>
            </a:extLst>
          </p:cNvPr>
          <p:cNvSpPr txBox="1"/>
          <p:nvPr/>
        </p:nvSpPr>
        <p:spPr>
          <a:xfrm>
            <a:off x="5638801" y="932053"/>
            <a:ext cx="1857375" cy="421264"/>
          </a:xfrm>
          <a:prstGeom prst="rect">
            <a:avLst/>
          </a:prstGeom>
          <a:noFill/>
        </p:spPr>
        <p:txBody>
          <a:bodyPr wrap="square" lIns="51430" tIns="25715" rIns="51430" bIns="25715" rtlCol="0">
            <a:spAutoFit/>
          </a:bodyPr>
          <a:lstStyle/>
          <a:p>
            <a:pPr defTabSz="685800"/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đọc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ea typeface="HP001 5Ha" panose="020B06030503020202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A84A11-58F0-4F42-A43F-912FF4C3B2B7}"/>
              </a:ext>
            </a:extLst>
          </p:cNvPr>
          <p:cNvSpPr txBox="1"/>
          <p:nvPr/>
        </p:nvSpPr>
        <p:spPr>
          <a:xfrm>
            <a:off x="2438400" y="1379168"/>
            <a:ext cx="7543800" cy="790596"/>
          </a:xfrm>
          <a:prstGeom prst="rect">
            <a:avLst/>
          </a:prstGeom>
          <a:noFill/>
        </p:spPr>
        <p:txBody>
          <a:bodyPr wrap="square" lIns="51430" tIns="25715" rIns="51430" bIns="25715" rtlCol="0">
            <a:spAutoFit/>
          </a:bodyPr>
          <a:lstStyle/>
          <a:p>
            <a:pPr algn="ctr" defTabSz="685800"/>
            <a:r>
              <a:rPr lang="en-US" sz="2400" b="1" dirty="0" err="1">
                <a:solidFill>
                  <a:srgbClr val="FFFF66"/>
                </a:solidFill>
                <a:latin typeface="HP001 5Ha" panose="020B0603050302020204" pitchFamily="34" charset="-127"/>
                <a:ea typeface="HP001 5Ha" panose="020B0603050302020204" pitchFamily="34" charset="-127"/>
              </a:rPr>
              <a:t>Truyện</a:t>
            </a:r>
            <a:r>
              <a:rPr lang="en-US" sz="2400" b="1" dirty="0">
                <a:solidFill>
                  <a:srgbClr val="FFFF66"/>
                </a:solidFill>
                <a:latin typeface="HP001 5Ha" panose="020B0603050302020204" pitchFamily="34" charset="-127"/>
                <a:ea typeface="HP001 5Ha" panose="020B0603050302020204" pitchFamily="34" charset="-127"/>
              </a:rPr>
              <a:t> </a:t>
            </a:r>
            <a:r>
              <a:rPr lang="en-US" sz="2400" b="1" dirty="0" err="1">
                <a:solidFill>
                  <a:srgbClr val="FFFF66"/>
                </a:solidFill>
                <a:latin typeface="HP001 5Ha" panose="020B0603050302020204" pitchFamily="34" charset="-127"/>
                <a:ea typeface="HP001 5Ha" panose="020B0603050302020204" pitchFamily="34" charset="-127"/>
              </a:rPr>
              <a:t>cổ</a:t>
            </a:r>
            <a:r>
              <a:rPr lang="en-US" sz="2400" b="1" dirty="0">
                <a:solidFill>
                  <a:srgbClr val="FFFF66"/>
                </a:solidFill>
                <a:latin typeface="HP001 5Ha" panose="020B0603050302020204" pitchFamily="34" charset="-127"/>
                <a:ea typeface="HP001 5Ha" panose="020B0603050302020204" pitchFamily="34" charset="-127"/>
              </a:rPr>
              <a:t> </a:t>
            </a:r>
            <a:r>
              <a:rPr lang="en-US" sz="2400" b="1" dirty="0" err="1">
                <a:solidFill>
                  <a:srgbClr val="FFFF66"/>
                </a:solidFill>
                <a:latin typeface="HP001 5Ha" panose="020B0603050302020204" pitchFamily="34" charset="-127"/>
                <a:ea typeface="HP001 5Ha" panose="020B0603050302020204" pitchFamily="34" charset="-127"/>
              </a:rPr>
              <a:t>nước</a:t>
            </a:r>
            <a:r>
              <a:rPr lang="en-US" sz="2400" b="1" dirty="0">
                <a:solidFill>
                  <a:srgbClr val="FFFF66"/>
                </a:solidFill>
                <a:latin typeface="HP001 5Ha" panose="020B0603050302020204" pitchFamily="34" charset="-127"/>
                <a:ea typeface="HP001 5Ha" panose="020B0603050302020204" pitchFamily="34" charset="-127"/>
              </a:rPr>
              <a:t> </a:t>
            </a:r>
            <a:r>
              <a:rPr lang="en-US" sz="2400" b="1" dirty="0" err="1">
                <a:solidFill>
                  <a:srgbClr val="FFFF66"/>
                </a:solidFill>
                <a:latin typeface="HP001 5Ha" panose="020B0603050302020204" pitchFamily="34" charset="-127"/>
                <a:ea typeface="HP001 5Ha" panose="020B0603050302020204" pitchFamily="34" charset="-127"/>
              </a:rPr>
              <a:t>mình</a:t>
            </a:r>
            <a:endParaRPr lang="vi-VN" sz="2400" b="1" dirty="0">
              <a:solidFill>
                <a:srgbClr val="FFFF66"/>
              </a:solidFill>
              <a:latin typeface="HP001 5Ha" panose="020B0603050302020204" pitchFamily="34" charset="-127"/>
              <a:ea typeface="HP001 5Ha" panose="020B0603050302020204" pitchFamily="34" charset="-127"/>
            </a:endParaRPr>
          </a:p>
          <a:p>
            <a:pPr algn="ctr" defTabSz="685800"/>
            <a:r>
              <a:rPr lang="vi-VN" sz="2400" b="1" dirty="0">
                <a:solidFill>
                  <a:srgbClr val="FFFF66"/>
                </a:solidFill>
                <a:latin typeface="HP001 5Ha" panose="020B0603050302020204" pitchFamily="34" charset="-127"/>
                <a:ea typeface="HP001 5Ha" panose="020B0603050302020204" pitchFamily="34" charset="-127"/>
              </a:rPr>
              <a:t>						</a:t>
            </a:r>
            <a:r>
              <a:rPr lang="en-US" sz="2400" b="1" dirty="0" err="1">
                <a:solidFill>
                  <a:srgbClr val="FFFF66"/>
                </a:solidFill>
                <a:latin typeface="HP001 5Ha" panose="020B0603050302020204" pitchFamily="34" charset="-127"/>
                <a:ea typeface="HP001 5Ha" panose="020B0603050302020204" pitchFamily="34" charset="-127"/>
              </a:rPr>
              <a:t>Lâm</a:t>
            </a:r>
            <a:r>
              <a:rPr lang="en-US" sz="2400" b="1" dirty="0">
                <a:solidFill>
                  <a:srgbClr val="FFFF66"/>
                </a:solidFill>
                <a:latin typeface="HP001 5Ha" panose="020B0603050302020204" pitchFamily="34" charset="-127"/>
                <a:ea typeface="HP001 5Ha" panose="020B0603050302020204" pitchFamily="34" charset="-127"/>
              </a:rPr>
              <a:t> </a:t>
            </a:r>
            <a:r>
              <a:rPr lang="en-US" sz="2400" b="1" dirty="0" err="1">
                <a:solidFill>
                  <a:srgbClr val="FFFF66"/>
                </a:solidFill>
                <a:latin typeface="HP001 5Ha" panose="020B0603050302020204" pitchFamily="34" charset="-127"/>
                <a:ea typeface="HP001 5Ha" panose="020B0603050302020204" pitchFamily="34" charset="-127"/>
              </a:rPr>
              <a:t>Thị</a:t>
            </a:r>
            <a:r>
              <a:rPr lang="en-US" sz="2400" b="1" dirty="0">
                <a:solidFill>
                  <a:srgbClr val="FFFF66"/>
                </a:solidFill>
                <a:latin typeface="HP001 5Ha" panose="020B0603050302020204" pitchFamily="34" charset="-127"/>
                <a:ea typeface="HP001 5Ha" panose="020B0603050302020204" pitchFamily="34" charset="-127"/>
              </a:rPr>
              <a:t> </a:t>
            </a:r>
            <a:r>
              <a:rPr lang="en-US" sz="2400" b="1" dirty="0" err="1">
                <a:solidFill>
                  <a:srgbClr val="FFFF66"/>
                </a:solidFill>
                <a:latin typeface="HP001 5Ha" panose="020B0603050302020204" pitchFamily="34" charset="-127"/>
                <a:ea typeface="HP001 5Ha" panose="020B0603050302020204" pitchFamily="34" charset="-127"/>
              </a:rPr>
              <a:t>Mỹ</a:t>
            </a:r>
            <a:r>
              <a:rPr lang="en-US" sz="2400" b="1" dirty="0">
                <a:solidFill>
                  <a:srgbClr val="FFFF66"/>
                </a:solidFill>
                <a:latin typeface="HP001 5Ha" panose="020B0603050302020204" pitchFamily="34" charset="-127"/>
                <a:ea typeface="HP001 5Ha" panose="020B0603050302020204" pitchFamily="34" charset="-127"/>
              </a:rPr>
              <a:t> </a:t>
            </a:r>
            <a:r>
              <a:rPr lang="en-US" sz="2400" b="1" dirty="0" err="1">
                <a:solidFill>
                  <a:srgbClr val="FFFF66"/>
                </a:solidFill>
                <a:latin typeface="HP001 5Ha" panose="020B0603050302020204" pitchFamily="34" charset="-127"/>
                <a:ea typeface="HP001 5Ha" panose="020B0603050302020204" pitchFamily="34" charset="-127"/>
              </a:rPr>
              <a:t>Dạ</a:t>
            </a:r>
            <a:endParaRPr lang="vi-VN" sz="2400" b="1" dirty="0">
              <a:solidFill>
                <a:srgbClr val="FFFF66"/>
              </a:solidFill>
              <a:latin typeface="HP001 5Ha" panose="020B0603050302020204" pitchFamily="34" charset="-127"/>
              <a:ea typeface="HP001 5Ha" panose="020B06030503020202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7C8EBE-BA45-4831-95C0-72B050671748}"/>
              </a:ext>
            </a:extLst>
          </p:cNvPr>
          <p:cNvSpPr txBox="1"/>
          <p:nvPr/>
        </p:nvSpPr>
        <p:spPr>
          <a:xfrm>
            <a:off x="3975267" y="526073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002" y="183777"/>
            <a:ext cx="10421655" cy="8319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5427" y="1002096"/>
            <a:ext cx="6019800" cy="54177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Ở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Con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25227" y="1368433"/>
            <a:ext cx="60198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Cho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04349" y="1791222"/>
            <a:ext cx="0" cy="50667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131692" y="759058"/>
            <a:ext cx="39453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042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1109</Words>
  <Application>Microsoft Office PowerPoint</Application>
  <PresentationFormat>Widescreen</PresentationFormat>
  <Paragraphs>265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宋体</vt:lpstr>
      <vt:lpstr>Arial</vt:lpstr>
      <vt:lpstr>Calibri</vt:lpstr>
      <vt:lpstr>Calibri Light</vt:lpstr>
      <vt:lpstr>HP001 5Ha</vt:lpstr>
      <vt:lpstr>Times New Roman</vt:lpstr>
      <vt:lpstr>Wingdings</vt:lpstr>
      <vt:lpstr>Office Theme</vt:lpstr>
      <vt:lpstr>2_Office Theme</vt:lpstr>
      <vt:lpstr>3_Office Theme</vt:lpstr>
      <vt:lpstr>4_Office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Tập đọc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Vì sao tác giả yêu truyện cổ tích nước nhà? </vt:lpstr>
      <vt:lpstr>Con hiểu câu thơ “Vàng cơn nắng, trắng cơn mưa” là như thế nào?</vt:lpstr>
      <vt:lpstr>PowerPoint Presentation</vt:lpstr>
      <vt:lpstr>Câu 2: Bài thơ gợi cho em nhớ những truyện cổ nào?</vt:lpstr>
      <vt:lpstr>PowerPoint Presentation</vt:lpstr>
      <vt:lpstr>PowerPoint Presentation</vt:lpstr>
      <vt:lpstr>Tôi nghe truyện cổ thầm thì Lời ông cha dạy cũng vì đời sau.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Giọng đọc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65</cp:revision>
  <dcterms:created xsi:type="dcterms:W3CDTF">2017-12-07T05:39:04Z</dcterms:created>
  <dcterms:modified xsi:type="dcterms:W3CDTF">2022-09-07T06:07:17Z</dcterms:modified>
</cp:coreProperties>
</file>