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60" r:id="rId3"/>
    <p:sldId id="323" r:id="rId4"/>
    <p:sldId id="347" r:id="rId5"/>
    <p:sldId id="326" r:id="rId6"/>
    <p:sldId id="327" r:id="rId7"/>
    <p:sldId id="348" r:id="rId8"/>
    <p:sldId id="329" r:id="rId9"/>
    <p:sldId id="328" r:id="rId10"/>
    <p:sldId id="330" r:id="rId11"/>
    <p:sldId id="331" r:id="rId12"/>
    <p:sldId id="332" r:id="rId13"/>
    <p:sldId id="333" r:id="rId14"/>
    <p:sldId id="334" r:id="rId15"/>
    <p:sldId id="341" r:id="rId16"/>
    <p:sldId id="335" r:id="rId17"/>
    <p:sldId id="343" r:id="rId18"/>
    <p:sldId id="344" r:id="rId19"/>
    <p:sldId id="345" r:id="rId20"/>
    <p:sldId id="346" r:id="rId21"/>
    <p:sldId id="286" r:id="rId22"/>
    <p:sldId id="259" r:id="rId23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UVN Chim Bien Nang" panose="0209080305050A020404" pitchFamily="18" charset="0"/>
      <p:regular r:id="rId35"/>
    </p:embeddedFont>
    <p:embeddedFont>
      <p:font typeface="UVN Thang Vu" panose="03090702030407020404" pitchFamily="66" charset="0"/>
      <p:regular r:id="rId36"/>
    </p:embeddedFont>
  </p:embeddedFontLst>
  <p:custDataLst>
    <p:tags r:id="rId3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A4A3A4"/>
          </p15:clr>
        </p15:guide>
        <p15:guide id="2" orient="horz" pos="161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D215"/>
    <a:srgbClr val="008696"/>
    <a:srgbClr val="4472C4"/>
    <a:srgbClr val="A7DCE0"/>
    <a:srgbClr val="BAE3E7"/>
    <a:srgbClr val="F6BB00"/>
    <a:srgbClr val="FFCC29"/>
    <a:srgbClr val="455914"/>
    <a:srgbClr val="ED277C"/>
    <a:srgbClr val="0063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30" autoAdjust="0"/>
    <p:restoredTop sz="94347" autoAdjust="0"/>
  </p:normalViewPr>
  <p:slideViewPr>
    <p:cSldViewPr snapToGrid="0" showGuides="1">
      <p:cViewPr varScale="1">
        <p:scale>
          <a:sx n="68" d="100"/>
          <a:sy n="68" d="100"/>
        </p:scale>
        <p:origin x="48" y="126"/>
      </p:cViewPr>
      <p:guideLst>
        <p:guide pos="2880"/>
        <p:guide orient="horz" pos="161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50E62-EA00-4FD4-BAFB-9F5FD9DD076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3F402-B052-4241-8575-CB7BF57268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74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3F402-B052-4241-8575-CB7BF572689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108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3F402-B052-4241-8575-CB7BF572689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343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3F402-B052-4241-8575-CB7BF572689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627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3F402-B052-4241-8575-CB7BF572689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194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3896" y="-177034"/>
            <a:ext cx="9522777" cy="51454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086526-3E2D-4ACF-9F3B-D908F699F8E3}"/>
              </a:ext>
            </a:extLst>
          </p:cNvPr>
          <p:cNvSpPr txBox="1"/>
          <p:nvPr userDrawn="1"/>
        </p:nvSpPr>
        <p:spPr>
          <a:xfrm>
            <a:off x="8344280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KTUTS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75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75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effectLst>
                  <a:outerShdw blurRad="38100" dist="38100" dir="2700000">
                    <a:srgbClr val="000000"/>
                  </a:outerShdw>
                </a:effectLst>
              </a:rPr>
              <a:t>‹#›</a:t>
            </a:fld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0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228600"/>
            <a:ext cx="7543800" cy="4343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75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75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effectLst>
                  <a:outerShdw blurRad="38100" dist="38100" dir="2700000">
                    <a:srgbClr val="000000"/>
                  </a:outerShdw>
                </a:effectLst>
              </a:rPr>
              <a:t>‹#›</a:t>
            </a:fld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645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E56E72-AB4B-4A25-8D23-2EB49A4FF1C1}"/>
              </a:ext>
            </a:extLst>
          </p:cNvPr>
          <p:cNvSpPr txBox="1"/>
          <p:nvPr userDrawn="1"/>
        </p:nvSpPr>
        <p:spPr>
          <a:xfrm>
            <a:off x="8344280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KTUTS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390C91-03A9-42DB-9917-524246785D2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698" y="4555671"/>
            <a:ext cx="1360888" cy="11756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FBA4FE-73FF-4BB9-8FB0-1D11C50F6A87}"/>
              </a:ext>
            </a:extLst>
          </p:cNvPr>
          <p:cNvSpPr txBox="1"/>
          <p:nvPr userDrawn="1"/>
        </p:nvSpPr>
        <p:spPr>
          <a:xfrm>
            <a:off x="8344280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18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emf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.png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23.jpeg"/><Relationship Id="rId5" Type="http://schemas.openxmlformats.org/officeDocument/2006/relationships/image" Target="../media/image43.png"/><Relationship Id="rId10" Type="http://schemas.openxmlformats.org/officeDocument/2006/relationships/image" Target="../media/image11.svg"/><Relationship Id="rId4" Type="http://schemas.openxmlformats.org/officeDocument/2006/relationships/image" Target="../media/image30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9.png"/><Relationship Id="rId7" Type="http://schemas.openxmlformats.org/officeDocument/2006/relationships/image" Target="../media/image10.png"/><Relationship Id="rId12" Type="http://schemas.microsoft.com/office/2007/relationships/hdphoto" Target="../media/hdphoto9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11" Type="http://schemas.openxmlformats.org/officeDocument/2006/relationships/image" Target="../media/image45.png"/><Relationship Id="rId5" Type="http://schemas.openxmlformats.org/officeDocument/2006/relationships/image" Target="../media/image8.png"/><Relationship Id="rId10" Type="http://schemas.openxmlformats.org/officeDocument/2006/relationships/image" Target="../media/image33.png"/><Relationship Id="rId4" Type="http://schemas.openxmlformats.org/officeDocument/2006/relationships/image" Target="../media/image7.emf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0.wdp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12" Type="http://schemas.openxmlformats.org/officeDocument/2006/relationships/image" Target="../media/image4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47.png"/><Relationship Id="rId5" Type="http://schemas.openxmlformats.org/officeDocument/2006/relationships/image" Target="../media/image10.png"/><Relationship Id="rId15" Type="http://schemas.microsoft.com/office/2007/relationships/hdphoto" Target="../media/hdphoto11.wdp"/><Relationship Id="rId10" Type="http://schemas.openxmlformats.org/officeDocument/2006/relationships/image" Target="../media/image46.png"/><Relationship Id="rId4" Type="http://schemas.openxmlformats.org/officeDocument/2006/relationships/image" Target="../media/image9.svg"/><Relationship Id="rId9" Type="http://schemas.openxmlformats.org/officeDocument/2006/relationships/image" Target="../media/image19.png"/><Relationship Id="rId1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3.png"/><Relationship Id="rId18" Type="http://schemas.openxmlformats.org/officeDocument/2006/relationships/image" Target="../media/image56.jpeg"/><Relationship Id="rId3" Type="http://schemas.openxmlformats.org/officeDocument/2006/relationships/image" Target="../media/image8.png"/><Relationship Id="rId21" Type="http://schemas.microsoft.com/office/2007/relationships/hdphoto" Target="../media/hdphoto15.wdp"/><Relationship Id="rId7" Type="http://schemas.openxmlformats.org/officeDocument/2006/relationships/image" Target="../media/image13.png"/><Relationship Id="rId12" Type="http://schemas.openxmlformats.org/officeDocument/2006/relationships/image" Target="../media/image52.png"/><Relationship Id="rId17" Type="http://schemas.microsoft.com/office/2007/relationships/hdphoto" Target="../media/hdphoto13.wdp"/><Relationship Id="rId2" Type="http://schemas.openxmlformats.org/officeDocument/2006/relationships/image" Target="../media/image7.emf"/><Relationship Id="rId16" Type="http://schemas.openxmlformats.org/officeDocument/2006/relationships/image" Target="../media/image55.jpeg"/><Relationship Id="rId20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51.png"/><Relationship Id="rId24" Type="http://schemas.openxmlformats.org/officeDocument/2006/relationships/image" Target="../media/image59.png"/><Relationship Id="rId5" Type="http://schemas.openxmlformats.org/officeDocument/2006/relationships/image" Target="../media/image10.png"/><Relationship Id="rId15" Type="http://schemas.microsoft.com/office/2007/relationships/hdphoto" Target="../media/hdphoto12.wdp"/><Relationship Id="rId23" Type="http://schemas.microsoft.com/office/2007/relationships/hdphoto" Target="../media/hdphoto16.wdp"/><Relationship Id="rId10" Type="http://schemas.openxmlformats.org/officeDocument/2006/relationships/image" Target="../media/image50.png"/><Relationship Id="rId19" Type="http://schemas.microsoft.com/office/2007/relationships/hdphoto" Target="../media/hdphoto14.wdp"/><Relationship Id="rId4" Type="http://schemas.openxmlformats.org/officeDocument/2006/relationships/image" Target="../media/image9.svg"/><Relationship Id="rId9" Type="http://schemas.openxmlformats.org/officeDocument/2006/relationships/image" Target="../media/image19.png"/><Relationship Id="rId14" Type="http://schemas.openxmlformats.org/officeDocument/2006/relationships/image" Target="../media/image54.jpeg"/><Relationship Id="rId22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24.png"/><Relationship Id="rId5" Type="http://schemas.openxmlformats.org/officeDocument/2006/relationships/image" Target="../media/image43.png"/><Relationship Id="rId10" Type="http://schemas.openxmlformats.org/officeDocument/2006/relationships/image" Target="../media/image11.svg"/><Relationship Id="rId4" Type="http://schemas.openxmlformats.org/officeDocument/2006/relationships/image" Target="../media/image30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62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12" Type="http://schemas.openxmlformats.org/officeDocument/2006/relationships/image" Target="../media/image6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60.png"/><Relationship Id="rId5" Type="http://schemas.openxmlformats.org/officeDocument/2006/relationships/image" Target="../media/image19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5.png"/><Relationship Id="rId5" Type="http://schemas.openxmlformats.org/officeDocument/2006/relationships/image" Target="../media/image13.png"/><Relationship Id="rId10" Type="http://schemas.openxmlformats.org/officeDocument/2006/relationships/image" Target="../media/image11.svg"/><Relationship Id="rId4" Type="http://schemas.openxmlformats.org/officeDocument/2006/relationships/image" Target="../media/image9.sv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7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12" Type="http://schemas.openxmlformats.org/officeDocument/2006/relationships/image" Target="../media/image66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65.emf"/><Relationship Id="rId5" Type="http://schemas.openxmlformats.org/officeDocument/2006/relationships/image" Target="../media/image13.png"/><Relationship Id="rId10" Type="http://schemas.openxmlformats.org/officeDocument/2006/relationships/image" Target="../media/image64.png"/><Relationship Id="rId4" Type="http://schemas.openxmlformats.org/officeDocument/2006/relationships/image" Target="../media/image9.svg"/><Relationship Id="rId9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1.svg"/><Relationship Id="rId18" Type="http://schemas.openxmlformats.org/officeDocument/2006/relationships/image" Target="../media/image72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17" Type="http://schemas.openxmlformats.org/officeDocument/2006/relationships/image" Target="../media/image71.png"/><Relationship Id="rId2" Type="http://schemas.openxmlformats.org/officeDocument/2006/relationships/audio" Target="../media/audio2.wav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11" Type="http://schemas.openxmlformats.org/officeDocument/2006/relationships/image" Target="../media/image19.png"/><Relationship Id="rId5" Type="http://schemas.openxmlformats.org/officeDocument/2006/relationships/audio" Target="../media/audio5.wav"/><Relationship Id="rId15" Type="http://schemas.openxmlformats.org/officeDocument/2006/relationships/image" Target="../media/image69.pn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image" Target="../media/image13.png"/><Relationship Id="rId1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9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emf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1.svg"/><Relationship Id="rId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6.emf"/><Relationship Id="rId9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43.png"/><Relationship Id="rId10" Type="http://schemas.openxmlformats.org/officeDocument/2006/relationships/image" Target="../media/image11.svg"/><Relationship Id="rId4" Type="http://schemas.openxmlformats.org/officeDocument/2006/relationships/image" Target="../media/image30.pn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emf"/><Relationship Id="rId5" Type="http://schemas.openxmlformats.org/officeDocument/2006/relationships/image" Target="../media/image5.png"/><Relationship Id="rId10" Type="http://schemas.openxmlformats.org/officeDocument/2006/relationships/image" Target="../media/image78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png"/><Relationship Id="rId1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7.emf"/><Relationship Id="rId12" Type="http://schemas.openxmlformats.org/officeDocument/2006/relationships/image" Target="../media/image19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5" Type="http://schemas.openxmlformats.org/officeDocument/2006/relationships/image" Target="../media/image24.png"/><Relationship Id="rId10" Type="http://schemas.openxmlformats.org/officeDocument/2006/relationships/image" Target="../media/image13.png"/><Relationship Id="rId19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6.emf"/><Relationship Id="rId1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10.png"/><Relationship Id="rId12" Type="http://schemas.microsoft.com/office/2007/relationships/hdphoto" Target="../media/hdphoto2.wdp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11" Type="http://schemas.openxmlformats.org/officeDocument/2006/relationships/image" Target="../media/image27.png"/><Relationship Id="rId5" Type="http://schemas.openxmlformats.org/officeDocument/2006/relationships/image" Target="../media/image8.png"/><Relationship Id="rId10" Type="http://schemas.openxmlformats.org/officeDocument/2006/relationships/image" Target="../media/image26.png"/><Relationship Id="rId4" Type="http://schemas.openxmlformats.org/officeDocument/2006/relationships/image" Target="../media/image7.emf"/><Relationship Id="rId9" Type="http://schemas.openxmlformats.org/officeDocument/2006/relationships/image" Target="../media/image25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3.png"/><Relationship Id="rId5" Type="http://schemas.openxmlformats.org/officeDocument/2006/relationships/image" Target="../media/image7.emf"/><Relationship Id="rId10" Type="http://schemas.openxmlformats.org/officeDocument/2006/relationships/image" Target="../media/image32.jpg"/><Relationship Id="rId4" Type="http://schemas.openxmlformats.org/officeDocument/2006/relationships/image" Target="../media/image19.png"/><Relationship Id="rId9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9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33.png"/><Relationship Id="rId4" Type="http://schemas.openxmlformats.org/officeDocument/2006/relationships/image" Target="../media/image7.emf"/><Relationship Id="rId9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12" Type="http://schemas.openxmlformats.org/officeDocument/2006/relationships/image" Target="../media/image3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25.png"/><Relationship Id="rId5" Type="http://schemas.openxmlformats.org/officeDocument/2006/relationships/image" Target="../media/image10.png"/><Relationship Id="rId10" Type="http://schemas.openxmlformats.org/officeDocument/2006/relationships/image" Target="../media/image35.png"/><Relationship Id="rId4" Type="http://schemas.openxmlformats.org/officeDocument/2006/relationships/image" Target="../media/image9.sv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microsoft.com/office/2007/relationships/hdphoto" Target="../media/hdphoto8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41.jpeg"/><Relationship Id="rId4" Type="http://schemas.openxmlformats.org/officeDocument/2006/relationships/image" Target="../media/image38.jpeg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3896" y="-177034"/>
            <a:ext cx="9522777" cy="5145470"/>
          </a:xfrm>
          <a:prstGeom prst="rect">
            <a:avLst/>
          </a:prstGeom>
        </p:spPr>
      </p:pic>
      <p:sp>
        <p:nvSpPr>
          <p:cNvPr id="13" name="PA_文本框 12"/>
          <p:cNvSpPr txBox="1"/>
          <p:nvPr>
            <p:custDataLst>
              <p:tags r:id="rId1"/>
            </p:custDataLst>
          </p:nvPr>
        </p:nvSpPr>
        <p:spPr>
          <a:xfrm>
            <a:off x="2107094" y="936404"/>
            <a:ext cx="4929813" cy="1322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800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glow rad="63500">
                    <a:schemeClr val="accent1">
                      <a:satMod val="175000"/>
                      <a:alpha val="38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Showcard" panose="02040603050506020204" charset="0"/>
                <a:ea typeface="字魂36号-正文宋楷" panose="02000000000000000000" pitchFamily="2" charset="-122"/>
                <a:cs typeface="UTM Showcard" panose="02040603050506020204" charset="0"/>
              </a:rPr>
              <a:t>Đ</a:t>
            </a:r>
            <a:r>
              <a:rPr lang="en-US" altLang="zh-CN" sz="800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8696"/>
                </a:solidFill>
                <a:effectLst>
                  <a:glow rad="63500">
                    <a:schemeClr val="accent1">
                      <a:satMod val="175000"/>
                      <a:alpha val="38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Showcard" panose="02040603050506020204" charset="0"/>
                <a:ea typeface="字魂36号-正文宋楷" panose="02000000000000000000" pitchFamily="2" charset="-122"/>
                <a:cs typeface="UTM Showcard" panose="02040603050506020204" charset="0"/>
              </a:rPr>
              <a:t>ị</a:t>
            </a:r>
            <a:r>
              <a:rPr lang="en-US" altLang="zh-CN" sz="800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C3D215"/>
                </a:solidFill>
                <a:effectLst>
                  <a:glow rad="63500">
                    <a:schemeClr val="accent1">
                      <a:satMod val="175000"/>
                      <a:alpha val="38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Showcard" panose="02040603050506020204" charset="0"/>
                <a:ea typeface="字魂36号-正文宋楷" panose="02000000000000000000" pitchFamily="2" charset="-122"/>
                <a:cs typeface="UTM Showcard" panose="02040603050506020204" charset="0"/>
              </a:rPr>
              <a:t>a</a:t>
            </a:r>
            <a:r>
              <a:rPr lang="en-US" altLang="zh-CN" sz="8000" dirty="0">
                <a:ln w="12700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38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Showcard" panose="02040603050506020204" charset="0"/>
                <a:ea typeface="字魂36号-正文宋楷" panose="02000000000000000000" pitchFamily="2" charset="-122"/>
                <a:cs typeface="UTM Showcard" panose="02040603050506020204" charset="0"/>
              </a:rPr>
              <a:t> </a:t>
            </a:r>
            <a:r>
              <a:rPr lang="en-US" altLang="zh-CN" sz="800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ED277C"/>
                </a:solidFill>
                <a:effectLst>
                  <a:glow rad="63500">
                    <a:schemeClr val="accent1">
                      <a:satMod val="175000"/>
                      <a:alpha val="38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Showcard" panose="02040603050506020204" charset="0"/>
                <a:ea typeface="字魂36号-正文宋楷" panose="02000000000000000000" pitchFamily="2" charset="-122"/>
                <a:cs typeface="UTM Showcard" panose="02040603050506020204" charset="0"/>
              </a:rPr>
              <a:t>l</a:t>
            </a:r>
            <a:r>
              <a:rPr lang="en-US" altLang="zh-CN" sz="800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63A6"/>
                </a:solidFill>
                <a:effectLst>
                  <a:glow rad="63500">
                    <a:schemeClr val="accent1">
                      <a:satMod val="175000"/>
                      <a:alpha val="38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Showcard" panose="02040603050506020204" charset="0"/>
                <a:ea typeface="字魂36号-正文宋楷" panose="02000000000000000000" pitchFamily="2" charset="-122"/>
                <a:cs typeface="UTM Showcard" panose="02040603050506020204" charset="0"/>
              </a:rPr>
              <a:t>í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4363" y="3110205"/>
            <a:ext cx="1975275" cy="1975275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3074035" y="2299970"/>
            <a:ext cx="3107055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Tam Le" panose="02040603050506020204" charset="0"/>
                <a:ea typeface="字魂36号-正文宋楷" panose="02000000000000000000" pitchFamily="2" charset="-122"/>
                <a:cs typeface="UTM Tam Le" panose="02040603050506020204" charset="0"/>
              </a:rPr>
              <a:t>Lớp 4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2839" y="644046"/>
            <a:ext cx="1028687" cy="38414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56238">
            <a:off x="8230717" y="405838"/>
            <a:ext cx="1827360" cy="750480"/>
          </a:xfrm>
          <a:prstGeom prst="rect">
            <a:avLst/>
          </a:prstGeom>
        </p:spPr>
      </p:pic>
      <p:pic>
        <p:nvPicPr>
          <p:cNvPr id="7" name="图形 6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35540" y="148745"/>
            <a:ext cx="1133475" cy="495300"/>
          </a:xfrm>
          <a:prstGeom prst="rect">
            <a:avLst/>
          </a:prstGeom>
        </p:spPr>
      </p:pic>
      <p:pic>
        <p:nvPicPr>
          <p:cNvPr id="8" name="图形 7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476117">
            <a:off x="-1027346" y="622108"/>
            <a:ext cx="2447925" cy="10191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759396">
            <a:off x="429693" y="1749029"/>
            <a:ext cx="1079290" cy="5295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421130" y="2961640"/>
            <a:ext cx="11985625" cy="35706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58632" y="1427137"/>
            <a:ext cx="9260627" cy="4291956"/>
          </a:xfrm>
          <a:prstGeom prst="rect">
            <a:avLst/>
          </a:prstGeom>
        </p:spPr>
      </p:pic>
      <p:pic>
        <p:nvPicPr>
          <p:cNvPr id="28" name="图片 18">
            <a:extLst>
              <a:ext uri="{FF2B5EF4-FFF2-40B4-BE49-F238E27FC236}">
                <a16:creationId xmlns:a16="http://schemas.microsoft.com/office/drawing/2014/main" id="{A953364C-B4C2-4ABA-B8B3-A45E611557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739" y="1543702"/>
            <a:ext cx="2648131" cy="1405433"/>
          </a:xfrm>
          <a:prstGeom prst="rect">
            <a:avLst/>
          </a:prstGeom>
        </p:spPr>
      </p:pic>
      <p:pic>
        <p:nvPicPr>
          <p:cNvPr id="32" name="图片 20">
            <a:extLst>
              <a:ext uri="{FF2B5EF4-FFF2-40B4-BE49-F238E27FC236}">
                <a16:creationId xmlns:a16="http://schemas.microsoft.com/office/drawing/2014/main" id="{611F2714-BE18-4C33-9F39-BB94B8E5473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92" y="18461"/>
            <a:ext cx="1978818" cy="1090797"/>
          </a:xfrm>
          <a:prstGeom prst="rect">
            <a:avLst/>
          </a:prstGeom>
        </p:spPr>
      </p:pic>
      <p:pic>
        <p:nvPicPr>
          <p:cNvPr id="33" name="图片 22">
            <a:extLst>
              <a:ext uri="{FF2B5EF4-FFF2-40B4-BE49-F238E27FC236}">
                <a16:creationId xmlns:a16="http://schemas.microsoft.com/office/drawing/2014/main" id="{8D4C13B1-9986-453C-A476-6487A29467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171">
            <a:off x="6043719" y="200388"/>
            <a:ext cx="2800707" cy="10490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818C8A-F170-45B5-9496-869D57B87D60}"/>
              </a:ext>
            </a:extLst>
          </p:cNvPr>
          <p:cNvSpPr txBox="1"/>
          <p:nvPr/>
        </p:nvSpPr>
        <p:spPr>
          <a:xfrm>
            <a:off x="8183016" y="5325505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50"/>
                            </p:stCondLst>
                            <p:childTnLst>
                              <p:par>
                                <p:cTn id="5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6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5538 0.01945 L -0.56128 0.2734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95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325" y="3966981"/>
            <a:ext cx="1721063" cy="1721063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339" y="3893016"/>
            <a:ext cx="9376461" cy="15363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272" y="-493504"/>
            <a:ext cx="7299717" cy="515468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CB47CFD-5A20-4F52-A73B-D58A468D49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20" y="1791378"/>
            <a:ext cx="3611880" cy="36118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0" y="878097"/>
            <a:ext cx="1014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6" name="Rectangle 5"/>
          <p:cNvSpPr/>
          <p:nvPr/>
        </p:nvSpPr>
        <p:spPr>
          <a:xfrm>
            <a:off x="771192" y="1633460"/>
            <a:ext cx="4958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vi-VN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3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56238">
            <a:off x="8230717" y="405838"/>
            <a:ext cx="1827360" cy="750480"/>
          </a:xfrm>
          <a:prstGeom prst="rect">
            <a:avLst/>
          </a:prstGeom>
        </p:spPr>
      </p:pic>
      <p:pic>
        <p:nvPicPr>
          <p:cNvPr id="14" name="图形 6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35540" y="148745"/>
            <a:ext cx="1133475" cy="495300"/>
          </a:xfrm>
          <a:prstGeom prst="rect">
            <a:avLst/>
          </a:prstGeom>
        </p:spPr>
      </p:pic>
      <p:pic>
        <p:nvPicPr>
          <p:cNvPr id="15" name="图形 7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476117">
            <a:off x="-1027346" y="622108"/>
            <a:ext cx="2447925" cy="1019175"/>
          </a:xfrm>
          <a:prstGeom prst="rect">
            <a:avLst/>
          </a:prstGeom>
        </p:spPr>
      </p:pic>
      <p:pic>
        <p:nvPicPr>
          <p:cNvPr id="12" name="Picture 11" descr="A picture containing text, furniture&#10;&#10;Description automatically generated">
            <a:extLst>
              <a:ext uri="{FF2B5EF4-FFF2-40B4-BE49-F238E27FC236}">
                <a16:creationId xmlns:a16="http://schemas.microsoft.com/office/drawing/2014/main" id="{7E64F6F1-813B-4661-B1A3-AB37234CAA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6072"/>
            <a:ext cx="2726353" cy="243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41899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8" presetClass="entr" presetSubtype="0" accel="5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5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325" y="3966981"/>
            <a:ext cx="1721063" cy="1721063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339" y="3893016"/>
            <a:ext cx="9376461" cy="1536325"/>
          </a:xfrm>
          <a:prstGeom prst="rect">
            <a:avLst/>
          </a:prstGeom>
        </p:spPr>
      </p:pic>
      <p:pic>
        <p:nvPicPr>
          <p:cNvPr id="13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56238">
            <a:off x="8230717" y="405838"/>
            <a:ext cx="1827360" cy="750480"/>
          </a:xfrm>
          <a:prstGeom prst="rect">
            <a:avLst/>
          </a:prstGeom>
        </p:spPr>
      </p:pic>
      <p:pic>
        <p:nvPicPr>
          <p:cNvPr id="14" name="图形 6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35540" y="148745"/>
            <a:ext cx="1133475" cy="495300"/>
          </a:xfrm>
          <a:prstGeom prst="rect">
            <a:avLst/>
          </a:prstGeom>
        </p:spPr>
      </p:pic>
      <p:pic>
        <p:nvPicPr>
          <p:cNvPr id="15" name="图形 7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76117">
            <a:off x="-1027346" y="622108"/>
            <a:ext cx="2447925" cy="1019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6" y="329301"/>
            <a:ext cx="4224636" cy="2876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ectangle: Rounded Corners 3">
            <a:extLst>
              <a:ext uri="{FF2B5EF4-FFF2-40B4-BE49-F238E27FC236}">
                <a16:creationId xmlns:a16="http://schemas.microsoft.com/office/drawing/2014/main" id="{BF9CAB77-253B-4E68-9CD5-2F483C38E33B}"/>
              </a:ext>
            </a:extLst>
          </p:cNvPr>
          <p:cNvSpPr/>
          <p:nvPr/>
        </p:nvSpPr>
        <p:spPr>
          <a:xfrm>
            <a:off x="133526" y="3803256"/>
            <a:ext cx="4635283" cy="872125"/>
          </a:xfrm>
          <a:custGeom>
            <a:avLst/>
            <a:gdLst>
              <a:gd name="connsiteX0" fmla="*/ 0 w 4635283"/>
              <a:gd name="connsiteY0" fmla="*/ 145357 h 872125"/>
              <a:gd name="connsiteX1" fmla="*/ 145357 w 4635283"/>
              <a:gd name="connsiteY1" fmla="*/ 0 h 872125"/>
              <a:gd name="connsiteX2" fmla="*/ 731874 w 4635283"/>
              <a:gd name="connsiteY2" fmla="*/ 0 h 872125"/>
              <a:gd name="connsiteX3" fmla="*/ 1188054 w 4635283"/>
              <a:gd name="connsiteY3" fmla="*/ 0 h 872125"/>
              <a:gd name="connsiteX4" fmla="*/ 1600788 w 4635283"/>
              <a:gd name="connsiteY4" fmla="*/ 0 h 872125"/>
              <a:gd name="connsiteX5" fmla="*/ 2056967 w 4635283"/>
              <a:gd name="connsiteY5" fmla="*/ 0 h 872125"/>
              <a:gd name="connsiteX6" fmla="*/ 2686930 w 4635283"/>
              <a:gd name="connsiteY6" fmla="*/ 0 h 872125"/>
              <a:gd name="connsiteX7" fmla="*/ 3273447 w 4635283"/>
              <a:gd name="connsiteY7" fmla="*/ 0 h 872125"/>
              <a:gd name="connsiteX8" fmla="*/ 3859963 w 4635283"/>
              <a:gd name="connsiteY8" fmla="*/ 0 h 872125"/>
              <a:gd name="connsiteX9" fmla="*/ 4489926 w 4635283"/>
              <a:gd name="connsiteY9" fmla="*/ 0 h 872125"/>
              <a:gd name="connsiteX10" fmla="*/ 4635283 w 4635283"/>
              <a:gd name="connsiteY10" fmla="*/ 145357 h 872125"/>
              <a:gd name="connsiteX11" fmla="*/ 4635283 w 4635283"/>
              <a:gd name="connsiteY11" fmla="*/ 726768 h 872125"/>
              <a:gd name="connsiteX12" fmla="*/ 4489926 w 4635283"/>
              <a:gd name="connsiteY12" fmla="*/ 872125 h 872125"/>
              <a:gd name="connsiteX13" fmla="*/ 3859963 w 4635283"/>
              <a:gd name="connsiteY13" fmla="*/ 872125 h 872125"/>
              <a:gd name="connsiteX14" fmla="*/ 3273447 w 4635283"/>
              <a:gd name="connsiteY14" fmla="*/ 872125 h 872125"/>
              <a:gd name="connsiteX15" fmla="*/ 2817267 w 4635283"/>
              <a:gd name="connsiteY15" fmla="*/ 872125 h 872125"/>
              <a:gd name="connsiteX16" fmla="*/ 2274196 w 4635283"/>
              <a:gd name="connsiteY16" fmla="*/ 872125 h 872125"/>
              <a:gd name="connsiteX17" fmla="*/ 1644233 w 4635283"/>
              <a:gd name="connsiteY17" fmla="*/ 872125 h 872125"/>
              <a:gd name="connsiteX18" fmla="*/ 1057716 w 4635283"/>
              <a:gd name="connsiteY18" fmla="*/ 872125 h 872125"/>
              <a:gd name="connsiteX19" fmla="*/ 145357 w 4635283"/>
              <a:gd name="connsiteY19" fmla="*/ 872125 h 872125"/>
              <a:gd name="connsiteX20" fmla="*/ 0 w 4635283"/>
              <a:gd name="connsiteY20" fmla="*/ 726768 h 872125"/>
              <a:gd name="connsiteX21" fmla="*/ 0 w 4635283"/>
              <a:gd name="connsiteY21" fmla="*/ 145357 h 87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35283" h="872125" fill="none" extrusionOk="0">
                <a:moveTo>
                  <a:pt x="0" y="145357"/>
                </a:moveTo>
                <a:cubicBezTo>
                  <a:pt x="-970" y="83456"/>
                  <a:pt x="62818" y="997"/>
                  <a:pt x="145357" y="0"/>
                </a:cubicBezTo>
                <a:cubicBezTo>
                  <a:pt x="342620" y="-36919"/>
                  <a:pt x="528942" y="61997"/>
                  <a:pt x="731874" y="0"/>
                </a:cubicBezTo>
                <a:cubicBezTo>
                  <a:pt x="934806" y="-61997"/>
                  <a:pt x="1046446" y="13853"/>
                  <a:pt x="1188054" y="0"/>
                </a:cubicBezTo>
                <a:cubicBezTo>
                  <a:pt x="1329662" y="-13853"/>
                  <a:pt x="1448040" y="32915"/>
                  <a:pt x="1600788" y="0"/>
                </a:cubicBezTo>
                <a:cubicBezTo>
                  <a:pt x="1753536" y="-32915"/>
                  <a:pt x="1942077" y="6443"/>
                  <a:pt x="2056967" y="0"/>
                </a:cubicBezTo>
                <a:cubicBezTo>
                  <a:pt x="2171857" y="-6443"/>
                  <a:pt x="2537878" y="58915"/>
                  <a:pt x="2686930" y="0"/>
                </a:cubicBezTo>
                <a:cubicBezTo>
                  <a:pt x="2835982" y="-58915"/>
                  <a:pt x="3120825" y="18744"/>
                  <a:pt x="3273447" y="0"/>
                </a:cubicBezTo>
                <a:cubicBezTo>
                  <a:pt x="3426069" y="-18744"/>
                  <a:pt x="3589065" y="47670"/>
                  <a:pt x="3859963" y="0"/>
                </a:cubicBezTo>
                <a:cubicBezTo>
                  <a:pt x="4130861" y="-47670"/>
                  <a:pt x="4337503" y="19519"/>
                  <a:pt x="4489926" y="0"/>
                </a:cubicBezTo>
                <a:cubicBezTo>
                  <a:pt x="4569915" y="-13991"/>
                  <a:pt x="4641287" y="69511"/>
                  <a:pt x="4635283" y="145357"/>
                </a:cubicBezTo>
                <a:cubicBezTo>
                  <a:pt x="4683580" y="434313"/>
                  <a:pt x="4607690" y="528415"/>
                  <a:pt x="4635283" y="726768"/>
                </a:cubicBezTo>
                <a:cubicBezTo>
                  <a:pt x="4637077" y="830598"/>
                  <a:pt x="4589792" y="864495"/>
                  <a:pt x="4489926" y="872125"/>
                </a:cubicBezTo>
                <a:cubicBezTo>
                  <a:pt x="4347585" y="878250"/>
                  <a:pt x="4043674" y="850321"/>
                  <a:pt x="3859963" y="872125"/>
                </a:cubicBezTo>
                <a:cubicBezTo>
                  <a:pt x="3676252" y="893929"/>
                  <a:pt x="3558798" y="833834"/>
                  <a:pt x="3273447" y="872125"/>
                </a:cubicBezTo>
                <a:cubicBezTo>
                  <a:pt x="2988096" y="910416"/>
                  <a:pt x="2955413" y="869403"/>
                  <a:pt x="2817267" y="872125"/>
                </a:cubicBezTo>
                <a:cubicBezTo>
                  <a:pt x="2679121" y="874847"/>
                  <a:pt x="2533724" y="858666"/>
                  <a:pt x="2274196" y="872125"/>
                </a:cubicBezTo>
                <a:cubicBezTo>
                  <a:pt x="2014668" y="885584"/>
                  <a:pt x="1839595" y="852247"/>
                  <a:pt x="1644233" y="872125"/>
                </a:cubicBezTo>
                <a:cubicBezTo>
                  <a:pt x="1448871" y="892003"/>
                  <a:pt x="1192704" y="860245"/>
                  <a:pt x="1057716" y="872125"/>
                </a:cubicBezTo>
                <a:cubicBezTo>
                  <a:pt x="922728" y="884005"/>
                  <a:pt x="451563" y="778504"/>
                  <a:pt x="145357" y="872125"/>
                </a:cubicBezTo>
                <a:cubicBezTo>
                  <a:pt x="58174" y="862432"/>
                  <a:pt x="5211" y="802224"/>
                  <a:pt x="0" y="726768"/>
                </a:cubicBezTo>
                <a:cubicBezTo>
                  <a:pt x="-21150" y="440672"/>
                  <a:pt x="7281" y="348040"/>
                  <a:pt x="0" y="145357"/>
                </a:cubicBezTo>
                <a:close/>
              </a:path>
              <a:path w="4635283" h="872125" stroke="0" extrusionOk="0">
                <a:moveTo>
                  <a:pt x="0" y="145357"/>
                </a:moveTo>
                <a:cubicBezTo>
                  <a:pt x="-2091" y="68929"/>
                  <a:pt x="76255" y="8244"/>
                  <a:pt x="145357" y="0"/>
                </a:cubicBezTo>
                <a:cubicBezTo>
                  <a:pt x="382334" y="-40575"/>
                  <a:pt x="563846" y="64059"/>
                  <a:pt x="688428" y="0"/>
                </a:cubicBezTo>
                <a:cubicBezTo>
                  <a:pt x="813010" y="-64059"/>
                  <a:pt x="1012044" y="51177"/>
                  <a:pt x="1144608" y="0"/>
                </a:cubicBezTo>
                <a:cubicBezTo>
                  <a:pt x="1277172" y="-51177"/>
                  <a:pt x="1416511" y="22190"/>
                  <a:pt x="1644233" y="0"/>
                </a:cubicBezTo>
                <a:cubicBezTo>
                  <a:pt x="1871956" y="-22190"/>
                  <a:pt x="1854059" y="48520"/>
                  <a:pt x="2056967" y="0"/>
                </a:cubicBezTo>
                <a:cubicBezTo>
                  <a:pt x="2259875" y="-48520"/>
                  <a:pt x="2399901" y="66475"/>
                  <a:pt x="2686930" y="0"/>
                </a:cubicBezTo>
                <a:cubicBezTo>
                  <a:pt x="2973959" y="-66475"/>
                  <a:pt x="2922884" y="266"/>
                  <a:pt x="3099664" y="0"/>
                </a:cubicBezTo>
                <a:cubicBezTo>
                  <a:pt x="3276444" y="-266"/>
                  <a:pt x="3373327" y="3685"/>
                  <a:pt x="3555844" y="0"/>
                </a:cubicBezTo>
                <a:cubicBezTo>
                  <a:pt x="3738361" y="-3685"/>
                  <a:pt x="4177224" y="23072"/>
                  <a:pt x="4489926" y="0"/>
                </a:cubicBezTo>
                <a:cubicBezTo>
                  <a:pt x="4551547" y="-8659"/>
                  <a:pt x="4624119" y="81152"/>
                  <a:pt x="4635283" y="145357"/>
                </a:cubicBezTo>
                <a:cubicBezTo>
                  <a:pt x="4651447" y="355241"/>
                  <a:pt x="4571420" y="549320"/>
                  <a:pt x="4635283" y="726768"/>
                </a:cubicBezTo>
                <a:cubicBezTo>
                  <a:pt x="4637269" y="792073"/>
                  <a:pt x="4562760" y="868723"/>
                  <a:pt x="4489926" y="872125"/>
                </a:cubicBezTo>
                <a:cubicBezTo>
                  <a:pt x="4354998" y="892729"/>
                  <a:pt x="4147855" y="823884"/>
                  <a:pt x="3990301" y="872125"/>
                </a:cubicBezTo>
                <a:cubicBezTo>
                  <a:pt x="3832748" y="920366"/>
                  <a:pt x="3708679" y="818696"/>
                  <a:pt x="3534121" y="872125"/>
                </a:cubicBezTo>
                <a:cubicBezTo>
                  <a:pt x="3359563" y="925554"/>
                  <a:pt x="3254308" y="853558"/>
                  <a:pt x="3077941" y="872125"/>
                </a:cubicBezTo>
                <a:cubicBezTo>
                  <a:pt x="2901574" y="890692"/>
                  <a:pt x="2757516" y="858180"/>
                  <a:pt x="2621761" y="872125"/>
                </a:cubicBezTo>
                <a:cubicBezTo>
                  <a:pt x="2486006" y="886070"/>
                  <a:pt x="2315210" y="861896"/>
                  <a:pt x="2209027" y="872125"/>
                </a:cubicBezTo>
                <a:cubicBezTo>
                  <a:pt x="2102844" y="882354"/>
                  <a:pt x="1843445" y="836135"/>
                  <a:pt x="1622510" y="872125"/>
                </a:cubicBezTo>
                <a:cubicBezTo>
                  <a:pt x="1401575" y="908115"/>
                  <a:pt x="1345675" y="851972"/>
                  <a:pt x="1122885" y="872125"/>
                </a:cubicBezTo>
                <a:cubicBezTo>
                  <a:pt x="900095" y="892278"/>
                  <a:pt x="585523" y="797154"/>
                  <a:pt x="145357" y="872125"/>
                </a:cubicBezTo>
                <a:cubicBezTo>
                  <a:pt x="74550" y="851256"/>
                  <a:pt x="20934" y="799250"/>
                  <a:pt x="0" y="726768"/>
                </a:cubicBezTo>
                <a:cubicBezTo>
                  <a:pt x="-44195" y="537845"/>
                  <a:pt x="42188" y="278115"/>
                  <a:pt x="0" y="145357"/>
                </a:cubicBezTo>
                <a:close/>
              </a:path>
            </a:pathLst>
          </a:custGeom>
          <a:solidFill>
            <a:schemeClr val="lt1">
              <a:alpha val="85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182485699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 SGK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184344" y="-548097"/>
            <a:ext cx="5053377" cy="3031108"/>
            <a:chOff x="4898485" y="-548097"/>
            <a:chExt cx="4329029" cy="3031108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18" name="图片 6">
              <a:extLst>
                <a:ext uri="{FF2B5EF4-FFF2-40B4-BE49-F238E27FC236}">
                  <a16:creationId xmlns:a16="http://schemas.microsoft.com/office/drawing/2014/main" id="{F7D744BE-58C7-450A-99C1-E9246D3F3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8489" flipH="1">
              <a:off x="4898485" y="-548097"/>
              <a:ext cx="4329029" cy="303110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515544" y="458013"/>
              <a:ext cx="313702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thủ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chính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Hoàng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Liên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Sơn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623" y="1976484"/>
            <a:ext cx="2162827" cy="1874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4331974" y="1748418"/>
            <a:ext cx="5231908" cy="3338813"/>
            <a:chOff x="4242411" y="2466580"/>
            <a:chExt cx="5231908" cy="3338813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20" name="图片 6">
              <a:extLst>
                <a:ext uri="{FF2B5EF4-FFF2-40B4-BE49-F238E27FC236}">
                  <a16:creationId xmlns:a16="http://schemas.microsoft.com/office/drawing/2014/main" id="{F7D744BE-58C7-450A-99C1-E9246D3F3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42411" y="2466580"/>
              <a:ext cx="5231908" cy="3338813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122031" y="3461209"/>
              <a:ext cx="338512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dirty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Nhận</a:t>
              </a:r>
              <a:r>
                <a:rPr lang="en-US" altLang="en-US" sz="2400" b="1" dirty="0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xét</a:t>
              </a:r>
              <a:r>
                <a:rPr lang="en-US" altLang="en-US" sz="2400" b="1" dirty="0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về</a:t>
              </a:r>
              <a:r>
                <a:rPr lang="en-US" altLang="en-US" sz="2400" b="1" dirty="0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màu</a:t>
              </a:r>
              <a:r>
                <a:rPr lang="en-US" altLang="en-US" sz="2400" b="1" dirty="0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sắc</a:t>
              </a:r>
              <a:r>
                <a:rPr lang="en-US" altLang="en-US" sz="2400" b="1" dirty="0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của</a:t>
              </a:r>
              <a:r>
                <a:rPr lang="en-US" altLang="en-US" sz="2400" b="1" dirty="0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hàng</a:t>
              </a:r>
              <a:r>
                <a:rPr lang="en-US" altLang="en-US" sz="2400" b="1" dirty="0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thổ</a:t>
              </a:r>
              <a:r>
                <a:rPr lang="en-US" altLang="en-US" sz="2400" b="1" dirty="0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cẩm</a:t>
              </a:r>
              <a:r>
                <a:rPr lang="en-US" altLang="en-US" sz="2400" b="1" dirty="0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.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Hàng</a:t>
              </a:r>
              <a:r>
                <a:rPr lang="en-US" altLang="en-US" sz="2400" b="1" dirty="0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thổ</a:t>
              </a:r>
              <a:r>
                <a:rPr lang="en-US" altLang="en-US" sz="2400" b="1" dirty="0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cẩm</a:t>
              </a:r>
              <a:r>
                <a:rPr lang="en-US" altLang="en-US" sz="2400" b="1" dirty="0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thường</a:t>
              </a:r>
              <a:r>
                <a:rPr lang="en-US" altLang="en-US" sz="2400" b="1" dirty="0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được</a:t>
              </a:r>
              <a:r>
                <a:rPr lang="en-US" altLang="en-US" sz="2400" b="1" dirty="0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dùng</a:t>
              </a:r>
              <a:r>
                <a:rPr lang="en-US" altLang="en-US" sz="2400" b="1" dirty="0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để</a:t>
              </a:r>
              <a:r>
                <a:rPr lang="en-US" altLang="en-US" sz="2400" b="1" dirty="0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làm</a:t>
              </a:r>
              <a:r>
                <a:rPr lang="en-US" altLang="en-US" sz="2400" b="1" dirty="0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gì</a:t>
              </a:r>
              <a:r>
                <a:rPr lang="en-US" altLang="en-US" sz="2400" b="1" dirty="0">
                  <a:solidFill>
                    <a:schemeClr val="accent6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8028543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56238">
            <a:off x="8230717" y="405838"/>
            <a:ext cx="1827360" cy="750480"/>
          </a:xfrm>
          <a:prstGeom prst="rect">
            <a:avLst/>
          </a:prstGeom>
        </p:spPr>
      </p:pic>
      <p:pic>
        <p:nvPicPr>
          <p:cNvPr id="24" name="图形 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73818" y="-21893"/>
            <a:ext cx="1133475" cy="495300"/>
          </a:xfrm>
          <a:prstGeom prst="rect">
            <a:avLst/>
          </a:prstGeom>
        </p:spPr>
      </p:pic>
      <p:pic>
        <p:nvPicPr>
          <p:cNvPr id="25" name="图形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476117">
            <a:off x="-1027346" y="622108"/>
            <a:ext cx="2447925" cy="1019175"/>
          </a:xfrm>
          <a:prstGeom prst="rect">
            <a:avLst/>
          </a:prstGeom>
        </p:spPr>
      </p:pic>
      <p:pic>
        <p:nvPicPr>
          <p:cNvPr id="28" name="图片 18">
            <a:extLst>
              <a:ext uri="{FF2B5EF4-FFF2-40B4-BE49-F238E27FC236}">
                <a16:creationId xmlns:a16="http://schemas.microsoft.com/office/drawing/2014/main" id="{44B9865C-2F2E-4424-B2C0-55286CD057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0152" y="3156349"/>
            <a:ext cx="5900809" cy="1878894"/>
          </a:xfrm>
          <a:prstGeom prst="rect">
            <a:avLst/>
          </a:prstGeom>
        </p:spPr>
      </p:pic>
      <p:grpSp>
        <p:nvGrpSpPr>
          <p:cNvPr id="29" name="组合 5"/>
          <p:cNvGrpSpPr/>
          <p:nvPr/>
        </p:nvGrpSpPr>
        <p:grpSpPr>
          <a:xfrm>
            <a:off x="-116231" y="1076156"/>
            <a:ext cx="9376461" cy="4305739"/>
            <a:chOff x="-116231" y="837643"/>
            <a:chExt cx="9376461" cy="4305739"/>
          </a:xfrm>
        </p:grpSpPr>
        <p:pic>
          <p:nvPicPr>
            <p:cNvPr id="30" name="图片 8"/>
            <p:cNvPicPr>
              <a:picLocks noChangeAspect="1"/>
            </p:cNvPicPr>
            <p:nvPr/>
          </p:nvPicPr>
          <p:blipFill rotWithShape="1">
            <a:blip r:embed="rId8"/>
            <a:srcRect r="56277"/>
            <a:stretch>
              <a:fillRect/>
            </a:stretch>
          </p:blipFill>
          <p:spPr>
            <a:xfrm>
              <a:off x="0" y="837643"/>
              <a:ext cx="3699796" cy="3920068"/>
            </a:xfrm>
            <a:prstGeom prst="rect">
              <a:avLst/>
            </a:prstGeom>
          </p:spPr>
        </p:pic>
        <p:pic>
          <p:nvPicPr>
            <p:cNvPr id="31" name="图片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6231" y="3607057"/>
              <a:ext cx="9376461" cy="1536325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-990513" y="148745"/>
            <a:ext cx="6574492" cy="4149076"/>
            <a:chOff x="-1051002" y="-315558"/>
            <a:chExt cx="6349367" cy="4790261"/>
          </a:xfrm>
        </p:grpSpPr>
        <p:pic>
          <p:nvPicPr>
            <p:cNvPr id="9" name="图片 3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66" r="11636" b="10053"/>
            <a:stretch/>
          </p:blipFill>
          <p:spPr>
            <a:xfrm rot="317035">
              <a:off x="-1051002" y="-315558"/>
              <a:ext cx="6349367" cy="4790261"/>
            </a:xfrm>
            <a:prstGeom prst="rect">
              <a:avLst/>
            </a:prstGeom>
          </p:spPr>
        </p:pic>
        <p:sp>
          <p:nvSpPr>
            <p:cNvPr id="10" name="Text Box 50"/>
            <p:cNvSpPr txBox="1">
              <a:spLocks noChangeArrowheads="1"/>
            </p:cNvSpPr>
            <p:nvPr/>
          </p:nvSpPr>
          <p:spPr bwMode="auto">
            <a:xfrm>
              <a:off x="1031290" y="490454"/>
              <a:ext cx="3822062" cy="134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thủ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chính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Hoàng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Liên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Sơn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11" name="Text Box 55"/>
            <p:cNvSpPr txBox="1">
              <a:spLocks noChangeArrowheads="1"/>
            </p:cNvSpPr>
            <p:nvPr/>
          </p:nvSpPr>
          <p:spPr bwMode="auto">
            <a:xfrm>
              <a:off x="214802" y="1967625"/>
              <a:ext cx="4290618" cy="1385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altLang="vi-VN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alt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alt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alt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alt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thủ</a:t>
              </a:r>
              <a:r>
                <a:rPr lang="en-US" alt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alt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chính</a:t>
              </a:r>
              <a:r>
                <a:rPr lang="en-US" alt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Dệt, may</a:t>
              </a:r>
              <a:r>
                <a:rPr lang="en-US" sz="24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thêu, đan</a:t>
              </a:r>
              <a:r>
                <a:rPr lang="en-US" sz="24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lát, rèn, đúc, …</a:t>
              </a:r>
              <a:endPara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4" name="Picture 4" descr="Hình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57" y="530760"/>
            <a:ext cx="2944167" cy="2216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http://edustore.vn/lectures/TH/Lop%204/Dia%20li/Tiet%2005.%20Hoat%20dong%20san%20xuat%20cua%20nguoi%20dan%20o%20Hoang%20Lien%20Son/Data/image_paste_13091014292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796" y="3082662"/>
            <a:ext cx="2750325" cy="2099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Hình 1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085" y="3082662"/>
            <a:ext cx="2661916" cy="2060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3007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56238">
            <a:off x="8230717" y="405838"/>
            <a:ext cx="1827360" cy="750480"/>
          </a:xfrm>
          <a:prstGeom prst="rect">
            <a:avLst/>
          </a:prstGeom>
        </p:spPr>
      </p:pic>
      <p:pic>
        <p:nvPicPr>
          <p:cNvPr id="24" name="图形 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73818" y="-21893"/>
            <a:ext cx="1133475" cy="495300"/>
          </a:xfrm>
          <a:prstGeom prst="rect">
            <a:avLst/>
          </a:prstGeom>
        </p:spPr>
      </p:pic>
      <p:pic>
        <p:nvPicPr>
          <p:cNvPr id="25" name="图形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476117">
            <a:off x="-1027346" y="622108"/>
            <a:ext cx="2447925" cy="1019175"/>
          </a:xfrm>
          <a:prstGeom prst="rect">
            <a:avLst/>
          </a:prstGeom>
        </p:spPr>
      </p:pic>
      <p:pic>
        <p:nvPicPr>
          <p:cNvPr id="28" name="图片 18">
            <a:extLst>
              <a:ext uri="{FF2B5EF4-FFF2-40B4-BE49-F238E27FC236}">
                <a16:creationId xmlns:a16="http://schemas.microsoft.com/office/drawing/2014/main" id="{44B9865C-2F2E-4424-B2C0-55286CD057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1054" y="3190114"/>
            <a:ext cx="5900809" cy="1878894"/>
          </a:xfrm>
          <a:prstGeom prst="rect">
            <a:avLst/>
          </a:prstGeom>
        </p:spPr>
      </p:pic>
      <p:grpSp>
        <p:nvGrpSpPr>
          <p:cNvPr id="29" name="组合 5"/>
          <p:cNvGrpSpPr/>
          <p:nvPr/>
        </p:nvGrpSpPr>
        <p:grpSpPr>
          <a:xfrm>
            <a:off x="-116231" y="1076156"/>
            <a:ext cx="9376461" cy="4305739"/>
            <a:chOff x="-116231" y="837643"/>
            <a:chExt cx="9376461" cy="4305739"/>
          </a:xfrm>
        </p:grpSpPr>
        <p:pic>
          <p:nvPicPr>
            <p:cNvPr id="30" name="图片 8"/>
            <p:cNvPicPr>
              <a:picLocks noChangeAspect="1"/>
            </p:cNvPicPr>
            <p:nvPr/>
          </p:nvPicPr>
          <p:blipFill rotWithShape="1">
            <a:blip r:embed="rId8"/>
            <a:srcRect r="56277"/>
            <a:stretch>
              <a:fillRect/>
            </a:stretch>
          </p:blipFill>
          <p:spPr>
            <a:xfrm>
              <a:off x="0" y="837643"/>
              <a:ext cx="3699796" cy="3920068"/>
            </a:xfrm>
            <a:prstGeom prst="rect">
              <a:avLst/>
            </a:prstGeom>
          </p:spPr>
        </p:pic>
        <p:pic>
          <p:nvPicPr>
            <p:cNvPr id="31" name="图片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6231" y="3607057"/>
              <a:ext cx="9376461" cy="1536325"/>
            </a:xfrm>
            <a:prstGeom prst="rect">
              <a:avLst/>
            </a:prstGeom>
          </p:spPr>
        </p:pic>
      </p:grpSp>
      <p:grpSp>
        <p:nvGrpSpPr>
          <p:cNvPr id="17" name="组合 3">
            <a:extLst>
              <a:ext uri="{FF2B5EF4-FFF2-40B4-BE49-F238E27FC236}">
                <a16:creationId xmlns:a16="http://schemas.microsoft.com/office/drawing/2014/main" id="{732C6CE6-2825-4A4A-9675-D15CE75EF86D}"/>
              </a:ext>
            </a:extLst>
          </p:cNvPr>
          <p:cNvGrpSpPr/>
          <p:nvPr/>
        </p:nvGrpSpPr>
        <p:grpSpPr>
          <a:xfrm flipH="1">
            <a:off x="842590" y="67801"/>
            <a:ext cx="7599401" cy="1911727"/>
            <a:chOff x="2625208" y="948226"/>
            <a:chExt cx="6983301" cy="2749062"/>
          </a:xfrm>
        </p:grpSpPr>
        <p:grpSp>
          <p:nvGrpSpPr>
            <p:cNvPr id="18" name="组合 4">
              <a:extLst>
                <a:ext uri="{FF2B5EF4-FFF2-40B4-BE49-F238E27FC236}">
                  <a16:creationId xmlns:a16="http://schemas.microsoft.com/office/drawing/2014/main" id="{8274ABBD-43B4-46DB-9891-646DFDE6E41A}"/>
                </a:ext>
              </a:extLst>
            </p:cNvPr>
            <p:cNvGrpSpPr/>
            <p:nvPr/>
          </p:nvGrpSpPr>
          <p:grpSpPr>
            <a:xfrm>
              <a:off x="2625208" y="948226"/>
              <a:ext cx="6903484" cy="2749062"/>
              <a:chOff x="3176010" y="-1917195"/>
              <a:chExt cx="5801880" cy="2310389"/>
            </a:xfrm>
          </p:grpSpPr>
          <p:pic>
            <p:nvPicPr>
              <p:cNvPr id="21" name="图片 7">
                <a:extLst>
                  <a:ext uri="{FF2B5EF4-FFF2-40B4-BE49-F238E27FC236}">
                    <a16:creationId xmlns:a16="http://schemas.microsoft.com/office/drawing/2014/main" id="{F25FA7D5-CF03-492D-B899-293F77B463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4110" y="-1917195"/>
                <a:ext cx="5763780" cy="2310389"/>
              </a:xfrm>
              <a:prstGeom prst="rect">
                <a:avLst/>
              </a:prstGeom>
            </p:spPr>
          </p:pic>
          <p:pic>
            <p:nvPicPr>
              <p:cNvPr id="22" name="图片 8">
                <a:extLst>
                  <a:ext uri="{FF2B5EF4-FFF2-40B4-BE49-F238E27FC236}">
                    <a16:creationId xmlns:a16="http://schemas.microsoft.com/office/drawing/2014/main" id="{425831A5-8960-4E0E-9873-776FB98488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6010" y="-1917194"/>
                <a:ext cx="5763780" cy="1994646"/>
              </a:xfrm>
              <a:prstGeom prst="rect">
                <a:avLst/>
              </a:prstGeom>
            </p:spPr>
          </p:pic>
        </p:grpSp>
        <p:pic>
          <p:nvPicPr>
            <p:cNvPr id="19" name="图片 5">
              <a:extLst>
                <a:ext uri="{FF2B5EF4-FFF2-40B4-BE49-F238E27FC236}">
                  <a16:creationId xmlns:a16="http://schemas.microsoft.com/office/drawing/2014/main" id="{895A1943-71A1-46F2-A303-DCE0A47F2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1394" y="1125538"/>
              <a:ext cx="1277115" cy="1237491"/>
            </a:xfrm>
            <a:prstGeom prst="rect">
              <a:avLst/>
            </a:prstGeom>
          </p:spPr>
        </p:pic>
        <p:pic>
          <p:nvPicPr>
            <p:cNvPr id="20" name="图片 6">
              <a:extLst>
                <a:ext uri="{FF2B5EF4-FFF2-40B4-BE49-F238E27FC236}">
                  <a16:creationId xmlns:a16="http://schemas.microsoft.com/office/drawing/2014/main" id="{BF0FF663-9AAA-4779-A190-FB6425D69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870" y="1957894"/>
              <a:ext cx="710730" cy="930545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1735975" y="280589"/>
            <a:ext cx="61117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	2. </a:t>
            </a:r>
            <a:r>
              <a:rPr lang="en-US" altLang="en-US" sz="2400" b="1" dirty="0" err="1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Nhận</a:t>
            </a:r>
            <a:r>
              <a:rPr lang="en-US" altLang="en-US" sz="2400" b="1" dirty="0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xét</a:t>
            </a:r>
            <a:r>
              <a:rPr lang="en-US" altLang="en-US" sz="2400" b="1" dirty="0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về</a:t>
            </a:r>
            <a:r>
              <a:rPr lang="en-US" altLang="en-US" sz="2400" b="1" dirty="0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màu</a:t>
            </a:r>
            <a:r>
              <a:rPr lang="en-US" altLang="en-US" sz="2400" b="1" dirty="0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sắc</a:t>
            </a:r>
            <a:r>
              <a:rPr lang="en-US" altLang="en-US" sz="2400" b="1" dirty="0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n-US" altLang="en-US" sz="2400" b="1" dirty="0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hàng</a:t>
            </a:r>
            <a:r>
              <a:rPr lang="en-US" altLang="en-US" sz="2400" b="1" dirty="0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thổ</a:t>
            </a:r>
            <a:r>
              <a:rPr lang="en-US" altLang="en-US" sz="2400" b="1" dirty="0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cẩm</a:t>
            </a:r>
            <a:r>
              <a:rPr lang="en-US" altLang="en-US" sz="2400" b="1" dirty="0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en-US" altLang="en-US" sz="2400" b="1" dirty="0" err="1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Hàng</a:t>
            </a:r>
            <a:r>
              <a:rPr lang="en-US" altLang="en-US" sz="2400" b="1" dirty="0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thổ</a:t>
            </a:r>
            <a:r>
              <a:rPr lang="en-US" altLang="en-US" sz="2400" b="1" dirty="0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cẩm</a:t>
            </a:r>
            <a:r>
              <a:rPr lang="en-US" altLang="en-US" sz="2400" b="1" dirty="0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thường</a:t>
            </a:r>
            <a:r>
              <a:rPr lang="en-US" altLang="en-US" sz="2400" b="1" dirty="0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lang="en-US" altLang="en-US" sz="2400" b="1" dirty="0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dùng</a:t>
            </a:r>
            <a:r>
              <a:rPr lang="en-US" altLang="en-US" sz="2400" b="1" dirty="0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để</a:t>
            </a:r>
            <a:r>
              <a:rPr lang="en-US" altLang="en-US" sz="2400" b="1" dirty="0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làm</a:t>
            </a:r>
            <a:r>
              <a:rPr lang="en-US" altLang="en-US" sz="2400" b="1" dirty="0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gì</a:t>
            </a:r>
            <a:r>
              <a:rPr lang="en-US" altLang="en-US" sz="2400" b="1" dirty="0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6" y="1617555"/>
            <a:ext cx="4678716" cy="3114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82" y="1630108"/>
            <a:ext cx="4678715" cy="3089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6" y="1643384"/>
            <a:ext cx="4682847" cy="3093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38" y="1631543"/>
            <a:ext cx="4771402" cy="3117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38" y="1631543"/>
            <a:ext cx="4767270" cy="3145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3" name="Group 32"/>
          <p:cNvGrpSpPr/>
          <p:nvPr/>
        </p:nvGrpSpPr>
        <p:grpSpPr>
          <a:xfrm>
            <a:off x="5084466" y="1537398"/>
            <a:ext cx="3964621" cy="3076334"/>
            <a:chOff x="4874322" y="2466578"/>
            <a:chExt cx="3346101" cy="2994959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34" name="图片 6">
              <a:extLst>
                <a:ext uri="{FF2B5EF4-FFF2-40B4-BE49-F238E27FC236}">
                  <a16:creationId xmlns:a16="http://schemas.microsoft.com/office/drawing/2014/main" id="{F7D744BE-58C7-450A-99C1-E9246D3F35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96" t="2726" r="22743"/>
            <a:stretch/>
          </p:blipFill>
          <p:spPr>
            <a:xfrm flipV="1">
              <a:off x="4874322" y="2466578"/>
              <a:ext cx="3346101" cy="2994959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5122031" y="3461209"/>
              <a:ext cx="2911179" cy="15281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4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- Hàng thổ cẩm có</a:t>
              </a:r>
              <a:r>
                <a:rPr lang="en-US" sz="24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vi-VN" sz="2400" b="1" i="1" dirty="0">
                  <a:solidFill>
                    <a:srgbClr val="FF0000"/>
                  </a:solidFill>
                  <a:latin typeface="+mj-lt"/>
                </a:rPr>
                <a:t>màu sắc sặc sỡ</a:t>
              </a:r>
              <a:r>
                <a:rPr lang="vi-VN" sz="2400" b="1" dirty="0">
                  <a:solidFill>
                    <a:srgbClr val="FF0000"/>
                  </a:solidFill>
                  <a:latin typeface="+mj-lt"/>
                </a:rPr>
                <a:t>. </a:t>
              </a:r>
            </a:p>
            <a:p>
              <a:r>
                <a:rPr lang="vi-VN" sz="24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- Dùng để làm</a:t>
              </a:r>
              <a:r>
                <a:rPr lang="en-US" sz="24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:</a:t>
              </a:r>
              <a:r>
                <a:rPr lang="vi-VN" sz="24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vi-VN" sz="2400" b="1" i="1" dirty="0">
                  <a:solidFill>
                    <a:srgbClr val="FF0000"/>
                  </a:solidFill>
                  <a:latin typeface="+mj-lt"/>
                </a:rPr>
                <a:t>thảm, khăn, mũ, túi</a:t>
              </a:r>
              <a:r>
                <a:rPr lang="en-US" sz="2400" b="1" i="1" dirty="0">
                  <a:solidFill>
                    <a:srgbClr val="FF0000"/>
                  </a:solidFill>
                  <a:latin typeface="+mj-lt"/>
                </a:rPr>
                <a:t>,</a:t>
              </a:r>
              <a:r>
                <a:rPr lang="vi-VN" sz="2400" b="1" i="1" dirty="0">
                  <a:solidFill>
                    <a:srgbClr val="FF0000"/>
                  </a:solidFill>
                  <a:latin typeface="+mj-lt"/>
                </a:rPr>
                <a:t> …</a:t>
              </a:r>
              <a:endParaRPr lang="en-US" sz="2400" b="1" i="1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8845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325" y="3966981"/>
            <a:ext cx="1721063" cy="1721063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339" y="3893016"/>
            <a:ext cx="9376461" cy="15363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272" y="-493504"/>
            <a:ext cx="7299717" cy="515468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CB47CFD-5A20-4F52-A73B-D58A468D49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20" y="1791378"/>
            <a:ext cx="3611880" cy="36118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0" y="878097"/>
            <a:ext cx="1014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6" name="Rectangle 5"/>
          <p:cNvSpPr/>
          <p:nvPr/>
        </p:nvSpPr>
        <p:spPr>
          <a:xfrm>
            <a:off x="771192" y="1472692"/>
            <a:ext cx="4958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vi-VN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3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56238">
            <a:off x="8230717" y="405838"/>
            <a:ext cx="1827360" cy="750480"/>
          </a:xfrm>
          <a:prstGeom prst="rect">
            <a:avLst/>
          </a:prstGeom>
        </p:spPr>
      </p:pic>
      <p:pic>
        <p:nvPicPr>
          <p:cNvPr id="14" name="图形 6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35540" y="148745"/>
            <a:ext cx="1133475" cy="495300"/>
          </a:xfrm>
          <a:prstGeom prst="rect">
            <a:avLst/>
          </a:prstGeom>
        </p:spPr>
      </p:pic>
      <p:pic>
        <p:nvPicPr>
          <p:cNvPr id="15" name="图形 7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476117">
            <a:off x="-1027346" y="622108"/>
            <a:ext cx="2447925" cy="1019175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A0970591-D357-4AEB-A5E1-81B452BA1F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609" y="2400801"/>
            <a:ext cx="3753635" cy="375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96907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8" presetClass="entr" presetSubtype="0" accel="5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8"/>
          <p:cNvPicPr>
            <a:picLocks noChangeAspect="1"/>
          </p:cNvPicPr>
          <p:nvPr/>
        </p:nvPicPr>
        <p:blipFill rotWithShape="1">
          <a:blip r:embed="rId2"/>
          <a:srcRect r="56277"/>
          <a:stretch>
            <a:fillRect/>
          </a:stretch>
        </p:blipFill>
        <p:spPr>
          <a:xfrm>
            <a:off x="-70339" y="1475758"/>
            <a:ext cx="3699796" cy="3920068"/>
          </a:xfrm>
          <a:prstGeom prst="rect">
            <a:avLst/>
          </a:prstGeom>
        </p:spPr>
      </p:pic>
      <p:pic>
        <p:nvPicPr>
          <p:cNvPr id="28" name="图片 18">
            <a:extLst>
              <a:ext uri="{FF2B5EF4-FFF2-40B4-BE49-F238E27FC236}">
                <a16:creationId xmlns:a16="http://schemas.microsoft.com/office/drawing/2014/main" id="{44B9865C-2F2E-4424-B2C0-55286CD05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092" y="2958010"/>
            <a:ext cx="3914048" cy="2095173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4325" y="3966981"/>
            <a:ext cx="1721063" cy="1721063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0339" y="3893016"/>
            <a:ext cx="9376461" cy="1536325"/>
          </a:xfrm>
          <a:prstGeom prst="rect">
            <a:avLst/>
          </a:prstGeom>
        </p:spPr>
      </p:pic>
      <p:pic>
        <p:nvPicPr>
          <p:cNvPr id="13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56238">
            <a:off x="8230717" y="405838"/>
            <a:ext cx="1827360" cy="750480"/>
          </a:xfrm>
          <a:prstGeom prst="rect">
            <a:avLst/>
          </a:prstGeom>
        </p:spPr>
      </p:pic>
      <p:pic>
        <p:nvPicPr>
          <p:cNvPr id="14" name="图形 6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35540" y="148745"/>
            <a:ext cx="1133475" cy="495300"/>
          </a:xfrm>
          <a:prstGeom prst="rect">
            <a:avLst/>
          </a:prstGeom>
        </p:spPr>
      </p:pic>
      <p:pic>
        <p:nvPicPr>
          <p:cNvPr id="15" name="图形 7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476117">
            <a:off x="-1027346" y="622108"/>
            <a:ext cx="2447925" cy="101917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276625" y="2098597"/>
            <a:ext cx="4682532" cy="3237078"/>
            <a:chOff x="4531805" y="1283042"/>
            <a:chExt cx="4682532" cy="3237078"/>
          </a:xfrm>
          <a:effectLst>
            <a:glow rad="63500">
              <a:schemeClr val="accent6">
                <a:satMod val="175000"/>
                <a:alpha val="40000"/>
              </a:schemeClr>
            </a:glow>
          </a:effectLst>
        </p:grpSpPr>
        <p:pic>
          <p:nvPicPr>
            <p:cNvPr id="19" name="图片 6">
              <a:extLst>
                <a:ext uri="{FF2B5EF4-FFF2-40B4-BE49-F238E27FC236}">
                  <a16:creationId xmlns:a16="http://schemas.microsoft.com/office/drawing/2014/main" id="{F7D744BE-58C7-450A-99C1-E9246D3F3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1805" y="1283042"/>
              <a:ext cx="4682532" cy="323707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996210" y="2230514"/>
              <a:ext cx="4139919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600" b="1" dirty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	2. </a:t>
              </a:r>
              <a:r>
                <a:rPr lang="vi-VN" altLang="en-US" sz="2600" b="1" dirty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Ngoài khai thác khoáng sản, người dân miền núi còn khai thác gì?</a:t>
              </a:r>
              <a:endParaRPr lang="en-US" altLang="en-US" sz="26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17889" y="-91343"/>
            <a:ext cx="4877802" cy="2774253"/>
            <a:chOff x="4502964" y="2830188"/>
            <a:chExt cx="4877802" cy="2774253"/>
          </a:xfrm>
        </p:grpSpPr>
        <p:pic>
          <p:nvPicPr>
            <p:cNvPr id="20" name="图片 6">
              <a:extLst>
                <a:ext uri="{FF2B5EF4-FFF2-40B4-BE49-F238E27FC236}">
                  <a16:creationId xmlns:a16="http://schemas.microsoft.com/office/drawing/2014/main" id="{F7D744BE-58C7-450A-99C1-E9246D3F3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2964" y="2830188"/>
              <a:ext cx="4877802" cy="2774253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pic>
        <p:sp>
          <p:nvSpPr>
            <p:cNvPr id="21" name="Rectangle 20"/>
            <p:cNvSpPr/>
            <p:nvPr/>
          </p:nvSpPr>
          <p:spPr>
            <a:xfrm>
              <a:off x="5009734" y="3567926"/>
              <a:ext cx="375490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	3. </a:t>
              </a:r>
              <a:r>
                <a:rPr lang="vi-VN" alt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Tại sao chúng ta phải bảo vệ, giữ gìn và khai thác khoáng sản hợp lý?</a:t>
              </a:r>
              <a:endParaRPr lang="en-US" alt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2984" y="38015"/>
            <a:ext cx="4489539" cy="2938182"/>
            <a:chOff x="4787484" y="-528220"/>
            <a:chExt cx="4254697" cy="2938182"/>
          </a:xfrm>
        </p:grpSpPr>
        <p:pic>
          <p:nvPicPr>
            <p:cNvPr id="26" name="图片 6">
              <a:extLst>
                <a:ext uri="{FF2B5EF4-FFF2-40B4-BE49-F238E27FC236}">
                  <a16:creationId xmlns:a16="http://schemas.microsoft.com/office/drawing/2014/main" id="{F7D744BE-58C7-450A-99C1-E9246D3F3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8489" flipH="1">
              <a:off x="4787484" y="-528220"/>
              <a:ext cx="4254697" cy="2938182"/>
            </a:xfrm>
            <a:prstGeom prst="rect">
              <a:avLst/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27" name="Rectangle 26"/>
            <p:cNvSpPr/>
            <p:nvPr/>
          </p:nvSpPr>
          <p:spPr>
            <a:xfrm>
              <a:off x="5667271" y="327006"/>
              <a:ext cx="2535913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600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altLang="en-US" sz="2600" b="1" dirty="0" err="1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altLang="en-US" sz="2600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600" b="1" dirty="0" err="1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altLang="en-US" sz="2600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600" b="1" dirty="0" err="1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altLang="en-US" sz="2600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600" b="1" dirty="0" err="1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altLang="en-US" sz="2600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600" b="1" dirty="0" err="1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khoáng</a:t>
              </a:r>
              <a:r>
                <a:rPr lang="en-US" altLang="en-US" sz="2600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600" b="1" dirty="0" err="1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altLang="en-US" sz="2600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600" b="1" dirty="0" err="1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en-US" sz="2600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altLang="en-US" sz="2600" b="1" dirty="0" err="1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Hoàng</a:t>
              </a:r>
              <a:r>
                <a:rPr lang="en-US" altLang="en-US" sz="2600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600" b="1" dirty="0" err="1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Liên</a:t>
              </a:r>
              <a:r>
                <a:rPr lang="en-US" altLang="en-US" sz="2600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600" b="1" dirty="0" err="1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Sơn</a:t>
              </a:r>
              <a:r>
                <a:rPr lang="en-US" altLang="en-US" sz="2600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2232000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56238">
            <a:off x="8230717" y="405838"/>
            <a:ext cx="1827360" cy="750480"/>
          </a:xfrm>
          <a:prstGeom prst="rect">
            <a:avLst/>
          </a:prstGeom>
        </p:spPr>
      </p:pic>
      <p:pic>
        <p:nvPicPr>
          <p:cNvPr id="24" name="图形 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35540" y="148745"/>
            <a:ext cx="1133475" cy="495300"/>
          </a:xfrm>
          <a:prstGeom prst="rect">
            <a:avLst/>
          </a:prstGeom>
        </p:spPr>
      </p:pic>
      <p:pic>
        <p:nvPicPr>
          <p:cNvPr id="28" name="图片 18">
            <a:extLst>
              <a:ext uri="{FF2B5EF4-FFF2-40B4-BE49-F238E27FC236}">
                <a16:creationId xmlns:a16="http://schemas.microsoft.com/office/drawing/2014/main" id="{44B9865C-2F2E-4424-B2C0-55286CD057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0152" y="3156349"/>
            <a:ext cx="5900809" cy="1878894"/>
          </a:xfrm>
          <a:prstGeom prst="rect">
            <a:avLst/>
          </a:prstGeom>
        </p:spPr>
      </p:pic>
      <p:grpSp>
        <p:nvGrpSpPr>
          <p:cNvPr id="29" name="组合 5"/>
          <p:cNvGrpSpPr/>
          <p:nvPr/>
        </p:nvGrpSpPr>
        <p:grpSpPr>
          <a:xfrm>
            <a:off x="-116231" y="1076156"/>
            <a:ext cx="9376461" cy="4305739"/>
            <a:chOff x="-116231" y="837643"/>
            <a:chExt cx="9376461" cy="4305739"/>
          </a:xfrm>
        </p:grpSpPr>
        <p:pic>
          <p:nvPicPr>
            <p:cNvPr id="30" name="图片 8"/>
            <p:cNvPicPr>
              <a:picLocks noChangeAspect="1"/>
            </p:cNvPicPr>
            <p:nvPr/>
          </p:nvPicPr>
          <p:blipFill rotWithShape="1">
            <a:blip r:embed="rId6"/>
            <a:srcRect r="56277"/>
            <a:stretch>
              <a:fillRect/>
            </a:stretch>
          </p:blipFill>
          <p:spPr>
            <a:xfrm>
              <a:off x="0" y="837643"/>
              <a:ext cx="3699796" cy="3920068"/>
            </a:xfrm>
            <a:prstGeom prst="rect">
              <a:avLst/>
            </a:prstGeom>
          </p:spPr>
        </p:pic>
        <p:pic>
          <p:nvPicPr>
            <p:cNvPr id="31" name="图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16231" y="3607057"/>
              <a:ext cx="9376461" cy="153632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9E3CDA0-D9DF-43C1-B6DE-417BAC9962B8}"/>
              </a:ext>
            </a:extLst>
          </p:cNvPr>
          <p:cNvGrpSpPr/>
          <p:nvPr/>
        </p:nvGrpSpPr>
        <p:grpSpPr>
          <a:xfrm>
            <a:off x="-618998" y="-493380"/>
            <a:ext cx="5700689" cy="3798705"/>
            <a:chOff x="-618998" y="-493380"/>
            <a:chExt cx="5700689" cy="3798705"/>
          </a:xfrm>
        </p:grpSpPr>
        <p:pic>
          <p:nvPicPr>
            <p:cNvPr id="9" name="图片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18998" y="-493380"/>
              <a:ext cx="5700689" cy="3798705"/>
            </a:xfrm>
            <a:prstGeom prst="rect">
              <a:avLst/>
            </a:prstGeom>
          </p:spPr>
        </p:pic>
        <p:sp>
          <p:nvSpPr>
            <p:cNvPr id="10" name="Text Box 50"/>
            <p:cNvSpPr txBox="1">
              <a:spLocks noChangeArrowheads="1"/>
            </p:cNvSpPr>
            <p:nvPr/>
          </p:nvSpPr>
          <p:spPr bwMode="auto">
            <a:xfrm>
              <a:off x="266457" y="1076079"/>
              <a:ext cx="407723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2400" b="1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	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1.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Kể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tên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một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số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khoáng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sản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có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ở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Hoàng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Liên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Sơn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11" name="Text Box 55"/>
          <p:cNvSpPr txBox="1">
            <a:spLocks noChangeArrowheads="1"/>
          </p:cNvSpPr>
          <p:nvPr/>
        </p:nvSpPr>
        <p:spPr bwMode="auto">
          <a:xfrm>
            <a:off x="348944" y="1959194"/>
            <a:ext cx="4121202" cy="42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kẽm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A-pa-tit,…</a:t>
            </a:r>
          </a:p>
        </p:txBody>
      </p:sp>
      <p:pic>
        <p:nvPicPr>
          <p:cNvPr id="14" name="图形 7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476117">
            <a:off x="-358833" y="-15422"/>
            <a:ext cx="1978264" cy="823635"/>
          </a:xfrm>
          <a:prstGeom prst="rect">
            <a:avLst/>
          </a:prstGeom>
        </p:spPr>
      </p:pic>
      <p:pic>
        <p:nvPicPr>
          <p:cNvPr id="15" name="图形 7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1124251">
            <a:off x="2859673" y="-539226"/>
            <a:ext cx="2447925" cy="10191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6931413-F390-4BC6-BB83-2A781036C19B}"/>
              </a:ext>
            </a:extLst>
          </p:cNvPr>
          <p:cNvGrpSpPr/>
          <p:nvPr/>
        </p:nvGrpSpPr>
        <p:grpSpPr>
          <a:xfrm>
            <a:off x="3969504" y="1085615"/>
            <a:ext cx="5433512" cy="4245421"/>
            <a:chOff x="3969504" y="1085615"/>
            <a:chExt cx="5433512" cy="4245421"/>
          </a:xfrm>
        </p:grpSpPr>
        <p:pic>
          <p:nvPicPr>
            <p:cNvPr id="17" name="图片 3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0" t="18163" r="6922" b="12009"/>
            <a:stretch/>
          </p:blipFill>
          <p:spPr>
            <a:xfrm rot="224431">
              <a:off x="3969504" y="1085615"/>
              <a:ext cx="5433512" cy="4245421"/>
            </a:xfrm>
            <a:prstGeom prst="rect">
              <a:avLst/>
            </a:prstGeom>
          </p:spPr>
        </p:pic>
        <p:sp>
          <p:nvSpPr>
            <p:cNvPr id="18" name="Text Box 50"/>
            <p:cNvSpPr txBox="1">
              <a:spLocks noChangeArrowheads="1"/>
            </p:cNvSpPr>
            <p:nvPr/>
          </p:nvSpPr>
          <p:spPr bwMode="auto">
            <a:xfrm>
              <a:off x="4716486" y="1619783"/>
              <a:ext cx="4077239" cy="1252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	2. </a:t>
              </a:r>
              <a:r>
                <a:rPr lang="vi-VN" altLang="en-US" sz="2400" b="1" dirty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Ngoài khai thác khoáng sản, người dân miền núi còn khai thác gì?</a:t>
              </a:r>
              <a:endParaRPr lang="en-US" altLang="en-US" sz="2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Text Box 55"/>
          <p:cNvSpPr txBox="1">
            <a:spLocks noChangeArrowheads="1"/>
          </p:cNvSpPr>
          <p:nvPr/>
        </p:nvSpPr>
        <p:spPr bwMode="auto">
          <a:xfrm>
            <a:off x="4526582" y="2792281"/>
            <a:ext cx="467335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Khai thác gỗ, mây, nứa để làm nhà, đồ </a:t>
            </a:r>
            <a:r>
              <a:rPr lang="vi-VN" altLang="en-US" sz="2400" b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dùng…</a:t>
            </a:r>
            <a:r>
              <a:rPr lang="en-US" altLang="en-US" sz="2400" b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vi-VN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ăng, mộc nhĩ, nấm hương để làm thức ăn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Q</a:t>
            </a:r>
            <a:r>
              <a:rPr lang="vi-VN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uế, sa nhân để làm thuốc chữa bệnh</a:t>
            </a:r>
            <a:endParaRPr lang="en-US" altLang="en-US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1102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56238">
            <a:off x="8230717" y="405838"/>
            <a:ext cx="1827360" cy="750480"/>
          </a:xfrm>
          <a:prstGeom prst="rect">
            <a:avLst/>
          </a:prstGeom>
        </p:spPr>
      </p:pic>
      <p:pic>
        <p:nvPicPr>
          <p:cNvPr id="24" name="图形 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35540" y="148745"/>
            <a:ext cx="1133475" cy="495300"/>
          </a:xfrm>
          <a:prstGeom prst="rect">
            <a:avLst/>
          </a:prstGeom>
        </p:spPr>
      </p:pic>
      <p:pic>
        <p:nvPicPr>
          <p:cNvPr id="28" name="图片 18">
            <a:extLst>
              <a:ext uri="{FF2B5EF4-FFF2-40B4-BE49-F238E27FC236}">
                <a16:creationId xmlns:a16="http://schemas.microsoft.com/office/drawing/2014/main" id="{44B9865C-2F2E-4424-B2C0-55286CD057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713" y="2831680"/>
            <a:ext cx="5900809" cy="1878894"/>
          </a:xfrm>
          <a:prstGeom prst="rect">
            <a:avLst/>
          </a:prstGeom>
        </p:spPr>
      </p:pic>
      <p:grpSp>
        <p:nvGrpSpPr>
          <p:cNvPr id="29" name="组合 5"/>
          <p:cNvGrpSpPr/>
          <p:nvPr/>
        </p:nvGrpSpPr>
        <p:grpSpPr>
          <a:xfrm>
            <a:off x="-116231" y="1076156"/>
            <a:ext cx="9376461" cy="4305739"/>
            <a:chOff x="-116231" y="837643"/>
            <a:chExt cx="9376461" cy="4305739"/>
          </a:xfrm>
        </p:grpSpPr>
        <p:pic>
          <p:nvPicPr>
            <p:cNvPr id="30" name="图片 8"/>
            <p:cNvPicPr>
              <a:picLocks noChangeAspect="1"/>
            </p:cNvPicPr>
            <p:nvPr/>
          </p:nvPicPr>
          <p:blipFill rotWithShape="1">
            <a:blip r:embed="rId6"/>
            <a:srcRect r="56277"/>
            <a:stretch>
              <a:fillRect/>
            </a:stretch>
          </p:blipFill>
          <p:spPr>
            <a:xfrm>
              <a:off x="0" y="837643"/>
              <a:ext cx="3699796" cy="3920068"/>
            </a:xfrm>
            <a:prstGeom prst="rect">
              <a:avLst/>
            </a:prstGeom>
          </p:spPr>
        </p:pic>
        <p:pic>
          <p:nvPicPr>
            <p:cNvPr id="31" name="图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16231" y="3607057"/>
              <a:ext cx="9376461" cy="1536325"/>
            </a:xfrm>
            <a:prstGeom prst="rect">
              <a:avLst/>
            </a:prstGeom>
          </p:spPr>
        </p:pic>
      </p:grpSp>
      <p:pic>
        <p:nvPicPr>
          <p:cNvPr id="14" name="图形 7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476117">
            <a:off x="-358833" y="-15422"/>
            <a:ext cx="1978264" cy="823635"/>
          </a:xfrm>
          <a:prstGeom prst="rect">
            <a:avLst/>
          </a:prstGeom>
        </p:spPr>
      </p:pic>
      <p:pic>
        <p:nvPicPr>
          <p:cNvPr id="15" name="图形 7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1124251">
            <a:off x="2859673" y="-539226"/>
            <a:ext cx="2447925" cy="1019175"/>
          </a:xfrm>
          <a:prstGeom prst="rect">
            <a:avLst/>
          </a:prstGeom>
        </p:spPr>
      </p:pic>
      <p:pic>
        <p:nvPicPr>
          <p:cNvPr id="20" name="图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56" y="0"/>
            <a:ext cx="1452684" cy="278878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881807" y="432205"/>
            <a:ext cx="5870477" cy="1120715"/>
            <a:chOff x="3949832" y="1323418"/>
            <a:chExt cx="7827303" cy="1708769"/>
          </a:xfrm>
        </p:grpSpPr>
        <p:sp>
          <p:nvSpPr>
            <p:cNvPr id="22" name="矩形: 圆角 14"/>
            <p:cNvSpPr/>
            <p:nvPr/>
          </p:nvSpPr>
          <p:spPr>
            <a:xfrm>
              <a:off x="3949832" y="1323418"/>
              <a:ext cx="7827303" cy="1708769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1905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  <p:sp>
          <p:nvSpPr>
            <p:cNvPr id="25" name="Rectangle 23"/>
            <p:cNvSpPr/>
            <p:nvPr/>
          </p:nvSpPr>
          <p:spPr>
            <a:xfrm>
              <a:off x="3949832" y="1423694"/>
              <a:ext cx="7595303" cy="1454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vi-VN" altLang="en-US" sz="28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Tại sao chúng ta phải bảo vệ, giữ gìn và khai thác khoáng sản hợp lý?</a:t>
              </a:r>
              <a:endParaRPr lang="en-US" alt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87519" y="2859812"/>
            <a:ext cx="5516526" cy="1822631"/>
            <a:chOff x="1468037" y="2186202"/>
            <a:chExt cx="6279764" cy="1791307"/>
          </a:xfrm>
        </p:grpSpPr>
        <p:sp>
          <p:nvSpPr>
            <p:cNvPr id="27" name="矩形: 圆角 15"/>
            <p:cNvSpPr/>
            <p:nvPr/>
          </p:nvSpPr>
          <p:spPr>
            <a:xfrm>
              <a:off x="1468037" y="2186202"/>
              <a:ext cx="6279764" cy="179130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  <a:prstDash val="sys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32" name="Rectangle 23"/>
            <p:cNvSpPr/>
            <p:nvPr/>
          </p:nvSpPr>
          <p:spPr>
            <a:xfrm>
              <a:off x="1538481" y="2310513"/>
              <a:ext cx="6106377" cy="15426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vi-VN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Khoáng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sản được dùng làm nguyên liệu cho nhiều ngành công nghiệp nên chúng ta phải bảo vệ, giữ gìn và khai thác khoáng sản hợp lý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33" name="图片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249380">
            <a:off x="2164661" y="290075"/>
            <a:ext cx="512600" cy="628129"/>
          </a:xfrm>
          <a:prstGeom prst="rect">
            <a:avLst/>
          </a:prstGeom>
        </p:spPr>
      </p:pic>
      <p:pic>
        <p:nvPicPr>
          <p:cNvPr id="34" name="图片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488" y="1004126"/>
            <a:ext cx="231561" cy="232160"/>
          </a:xfrm>
          <a:prstGeom prst="rect">
            <a:avLst/>
          </a:prstGeom>
        </p:spPr>
      </p:pic>
      <p:pic>
        <p:nvPicPr>
          <p:cNvPr id="35" name="图片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75132" flipV="1">
            <a:off x="4760974" y="2001535"/>
            <a:ext cx="1975104" cy="39090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320341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56238">
            <a:off x="8230717" y="405838"/>
            <a:ext cx="1827360" cy="750480"/>
          </a:xfrm>
          <a:prstGeom prst="rect">
            <a:avLst/>
          </a:prstGeom>
        </p:spPr>
      </p:pic>
      <p:pic>
        <p:nvPicPr>
          <p:cNvPr id="24" name="图形 6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35540" y="148745"/>
            <a:ext cx="1133475" cy="495300"/>
          </a:xfrm>
          <a:prstGeom prst="rect">
            <a:avLst/>
          </a:prstGeom>
        </p:spPr>
      </p:pic>
      <p:pic>
        <p:nvPicPr>
          <p:cNvPr id="28" name="图片 18">
            <a:extLst>
              <a:ext uri="{FF2B5EF4-FFF2-40B4-BE49-F238E27FC236}">
                <a16:creationId xmlns:a16="http://schemas.microsoft.com/office/drawing/2014/main" id="{44B9865C-2F2E-4424-B2C0-55286CD057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3713" y="2831680"/>
            <a:ext cx="5900809" cy="1878894"/>
          </a:xfrm>
          <a:prstGeom prst="rect">
            <a:avLst/>
          </a:prstGeom>
        </p:spPr>
      </p:pic>
      <p:grpSp>
        <p:nvGrpSpPr>
          <p:cNvPr id="29" name="组合 5"/>
          <p:cNvGrpSpPr/>
          <p:nvPr/>
        </p:nvGrpSpPr>
        <p:grpSpPr>
          <a:xfrm>
            <a:off x="-116231" y="1076156"/>
            <a:ext cx="9376461" cy="4305739"/>
            <a:chOff x="-116231" y="837643"/>
            <a:chExt cx="9376461" cy="4305739"/>
          </a:xfrm>
        </p:grpSpPr>
        <p:pic>
          <p:nvPicPr>
            <p:cNvPr id="30" name="图片 8"/>
            <p:cNvPicPr>
              <a:picLocks noChangeAspect="1"/>
            </p:cNvPicPr>
            <p:nvPr/>
          </p:nvPicPr>
          <p:blipFill rotWithShape="1">
            <a:blip r:embed="rId10"/>
            <a:srcRect r="56277"/>
            <a:stretch>
              <a:fillRect/>
            </a:stretch>
          </p:blipFill>
          <p:spPr>
            <a:xfrm>
              <a:off x="0" y="837643"/>
              <a:ext cx="3699796" cy="3920068"/>
            </a:xfrm>
            <a:prstGeom prst="rect">
              <a:avLst/>
            </a:prstGeom>
          </p:spPr>
        </p:pic>
        <p:pic>
          <p:nvPicPr>
            <p:cNvPr id="31" name="图片 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16231" y="3607057"/>
              <a:ext cx="9376461" cy="1536325"/>
            </a:xfrm>
            <a:prstGeom prst="rect">
              <a:avLst/>
            </a:prstGeom>
          </p:spPr>
        </p:pic>
      </p:grpSp>
      <p:pic>
        <p:nvPicPr>
          <p:cNvPr id="14" name="图形 7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476117">
            <a:off x="-358833" y="-15422"/>
            <a:ext cx="1978264" cy="823635"/>
          </a:xfrm>
          <a:prstGeom prst="rect">
            <a:avLst/>
          </a:prstGeom>
        </p:spPr>
      </p:pic>
      <p:pic>
        <p:nvPicPr>
          <p:cNvPr id="15" name="图形 7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1124251">
            <a:off x="2859673" y="-539226"/>
            <a:ext cx="2447925" cy="1019175"/>
          </a:xfrm>
          <a:prstGeom prst="rect">
            <a:avLst/>
          </a:prstGeom>
        </p:spPr>
      </p:pic>
      <p:pic>
        <p:nvPicPr>
          <p:cNvPr id="36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56" y="1164629"/>
            <a:ext cx="7843742" cy="3809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7" name="AutoShape 19"/>
          <p:cNvSpPr/>
          <p:nvPr/>
        </p:nvSpPr>
        <p:spPr>
          <a:xfrm rot="1674918">
            <a:off x="2994353" y="1726309"/>
            <a:ext cx="650990" cy="169047"/>
          </a:xfrm>
          <a:prstGeom prst="rightArrow">
            <a:avLst>
              <a:gd name="adj1" fmla="val 50000"/>
              <a:gd name="adj2" fmla="val 121078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sz="1350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38" name="AutoShape 20"/>
          <p:cNvSpPr/>
          <p:nvPr/>
        </p:nvSpPr>
        <p:spPr>
          <a:xfrm rot="-1251084">
            <a:off x="5121979" y="2217953"/>
            <a:ext cx="835903" cy="354003"/>
          </a:xfrm>
          <a:prstGeom prst="rightArrow">
            <a:avLst>
              <a:gd name="adj1" fmla="val 50000"/>
              <a:gd name="adj2" fmla="val 73076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sz="1350" dirty="0">
              <a:latin typeface="Arial" panose="020B0604020202020204" pitchFamily="34" charset="0"/>
            </a:endParaRPr>
          </a:p>
        </p:txBody>
      </p:sp>
      <p:sp>
        <p:nvSpPr>
          <p:cNvPr id="39" name="AutoShape 21"/>
          <p:cNvSpPr/>
          <p:nvPr/>
        </p:nvSpPr>
        <p:spPr>
          <a:xfrm rot="805287">
            <a:off x="2131450" y="3778410"/>
            <a:ext cx="862461" cy="380026"/>
          </a:xfrm>
          <a:prstGeom prst="rightArrow">
            <a:avLst>
              <a:gd name="adj1" fmla="val 50000"/>
              <a:gd name="adj2" fmla="val 88556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sz="1350" dirty="0">
              <a:latin typeface="Arial" panose="020B0604020202020204" pitchFamily="34" charset="0"/>
            </a:endParaRPr>
          </a:p>
        </p:txBody>
      </p:sp>
      <p:sp>
        <p:nvSpPr>
          <p:cNvPr id="40" name="AutoShape 22"/>
          <p:cNvSpPr/>
          <p:nvPr/>
        </p:nvSpPr>
        <p:spPr>
          <a:xfrm rot="7355146">
            <a:off x="7640112" y="2047620"/>
            <a:ext cx="774114" cy="394316"/>
          </a:xfrm>
          <a:prstGeom prst="rightArrow">
            <a:avLst>
              <a:gd name="adj1" fmla="val 50000"/>
              <a:gd name="adj2" fmla="val 45052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sz="1350" dirty="0">
              <a:latin typeface="Arial" panose="020B0604020202020204" pitchFamily="34" charset="0"/>
            </a:endParaRPr>
          </a:p>
        </p:txBody>
      </p:sp>
      <p:sp>
        <p:nvSpPr>
          <p:cNvPr id="41" name="AutoShape 23"/>
          <p:cNvSpPr/>
          <p:nvPr/>
        </p:nvSpPr>
        <p:spPr>
          <a:xfrm rot="11323804">
            <a:off x="4126428" y="3211353"/>
            <a:ext cx="1035196" cy="395885"/>
          </a:xfrm>
          <a:prstGeom prst="rightArrow">
            <a:avLst>
              <a:gd name="adj1" fmla="val 50000"/>
              <a:gd name="adj2" fmla="val 92763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sz="1350" dirty="0">
              <a:latin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45513" y="60288"/>
            <a:ext cx="6815741" cy="1326385"/>
            <a:chOff x="1145513" y="60288"/>
            <a:chExt cx="6815741" cy="1326385"/>
          </a:xfrm>
        </p:grpSpPr>
        <p:grpSp>
          <p:nvGrpSpPr>
            <p:cNvPr id="42" name="组合 3">
              <a:extLst>
                <a:ext uri="{FF2B5EF4-FFF2-40B4-BE49-F238E27FC236}">
                  <a16:creationId xmlns:a16="http://schemas.microsoft.com/office/drawing/2014/main" id="{732C6CE6-2825-4A4A-9675-D15CE75EF86D}"/>
                </a:ext>
              </a:extLst>
            </p:cNvPr>
            <p:cNvGrpSpPr/>
            <p:nvPr/>
          </p:nvGrpSpPr>
          <p:grpSpPr>
            <a:xfrm flipH="1">
              <a:off x="1145513" y="60288"/>
              <a:ext cx="6815741" cy="1326385"/>
              <a:chOff x="2670542" y="676321"/>
              <a:chExt cx="7011655" cy="2537896"/>
            </a:xfrm>
          </p:grpSpPr>
          <p:grpSp>
            <p:nvGrpSpPr>
              <p:cNvPr id="43" name="组合 4">
                <a:extLst>
                  <a:ext uri="{FF2B5EF4-FFF2-40B4-BE49-F238E27FC236}">
                    <a16:creationId xmlns:a16="http://schemas.microsoft.com/office/drawing/2014/main" id="{8274ABBD-43B4-46DB-9891-646DFDE6E41A}"/>
                  </a:ext>
                </a:extLst>
              </p:cNvPr>
              <p:cNvGrpSpPr/>
              <p:nvPr/>
            </p:nvGrpSpPr>
            <p:grpSpPr>
              <a:xfrm>
                <a:off x="2670542" y="676321"/>
                <a:ext cx="6858150" cy="2537896"/>
                <a:chOff x="3214111" y="-2145711"/>
                <a:chExt cx="5763780" cy="2132919"/>
              </a:xfrm>
            </p:grpSpPr>
            <p:pic>
              <p:nvPicPr>
                <p:cNvPr id="46" name="图片 7">
                  <a:extLst>
                    <a:ext uri="{FF2B5EF4-FFF2-40B4-BE49-F238E27FC236}">
                      <a16:creationId xmlns:a16="http://schemas.microsoft.com/office/drawing/2014/main" id="{F25FA7D5-CF03-492D-B899-293F77B463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14111" y="-1917194"/>
                  <a:ext cx="5763780" cy="1904402"/>
                </a:xfrm>
                <a:prstGeom prst="rect">
                  <a:avLst/>
                </a:prstGeom>
              </p:spPr>
            </p:pic>
            <p:pic>
              <p:nvPicPr>
                <p:cNvPr id="47" name="图片 8">
                  <a:extLst>
                    <a:ext uri="{FF2B5EF4-FFF2-40B4-BE49-F238E27FC236}">
                      <a16:creationId xmlns:a16="http://schemas.microsoft.com/office/drawing/2014/main" id="{425831A5-8960-4E0E-9873-776FB98488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14111" y="-2145711"/>
                  <a:ext cx="5763780" cy="1994647"/>
                </a:xfrm>
                <a:prstGeom prst="rect">
                  <a:avLst/>
                </a:prstGeom>
              </p:spPr>
            </p:pic>
          </p:grpSp>
          <p:pic>
            <p:nvPicPr>
              <p:cNvPr id="44" name="图片 5">
                <a:extLst>
                  <a:ext uri="{FF2B5EF4-FFF2-40B4-BE49-F238E27FC236}">
                    <a16:creationId xmlns:a16="http://schemas.microsoft.com/office/drawing/2014/main" id="{895A1943-71A1-46F2-A303-DCE0A47F2B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94938" y="948228"/>
                <a:ext cx="987259" cy="1286467"/>
              </a:xfrm>
              <a:prstGeom prst="rect">
                <a:avLst/>
              </a:prstGeom>
            </p:spPr>
          </p:pic>
          <p:pic>
            <p:nvPicPr>
              <p:cNvPr id="45" name="图片 6">
                <a:extLst>
                  <a:ext uri="{FF2B5EF4-FFF2-40B4-BE49-F238E27FC236}">
                    <a16:creationId xmlns:a16="http://schemas.microsoft.com/office/drawing/2014/main" id="{BF0FF663-9AAA-4779-A190-FB6425D691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870" y="1591461"/>
                <a:ext cx="477153" cy="930546"/>
              </a:xfrm>
              <a:prstGeom prst="rect">
                <a:avLst/>
              </a:prstGeom>
            </p:spPr>
          </p:pic>
        </p:grpSp>
        <p:sp>
          <p:nvSpPr>
            <p:cNvPr id="48" name="Rectangle 47"/>
            <p:cNvSpPr/>
            <p:nvPr/>
          </p:nvSpPr>
          <p:spPr>
            <a:xfrm>
              <a:off x="2332060" y="82878"/>
              <a:ext cx="459186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2400" b="1" dirty="0" err="1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altLang="en-US" sz="2400" b="1" dirty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sát</a:t>
              </a:r>
              <a:r>
                <a:rPr lang="en-US" altLang="en-US" sz="2400" b="1" dirty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altLang="en-US" sz="2400" b="1" dirty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 3,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mô</a:t>
              </a:r>
              <a:r>
                <a:rPr lang="en-US" altLang="en-US" sz="2400" b="1" dirty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tả</a:t>
              </a:r>
              <a:r>
                <a:rPr lang="en-US" altLang="en-US" sz="2400" b="1" dirty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quy</a:t>
              </a:r>
              <a:r>
                <a:rPr lang="en-US" altLang="en-US" sz="2400" b="1" dirty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altLang="en-US" sz="2400" b="1" dirty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altLang="en-US" sz="2400" b="1" dirty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altLang="en-US" sz="2400" b="1" dirty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altLang="en-US" sz="24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lân</a:t>
              </a:r>
              <a:r>
                <a:rPr lang="en-US" altLang="en-US" sz="2400" b="1" dirty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01846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325" y="3966981"/>
            <a:ext cx="1721063" cy="1721063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340" y="3893015"/>
            <a:ext cx="9376461" cy="1536325"/>
          </a:xfrm>
          <a:prstGeom prst="rect">
            <a:avLst/>
          </a:prstGeom>
        </p:spPr>
      </p:pic>
      <p:pic>
        <p:nvPicPr>
          <p:cNvPr id="13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56238">
            <a:off x="8230717" y="405838"/>
            <a:ext cx="1827360" cy="750480"/>
          </a:xfrm>
          <a:prstGeom prst="rect">
            <a:avLst/>
          </a:prstGeom>
        </p:spPr>
      </p:pic>
      <p:pic>
        <p:nvPicPr>
          <p:cNvPr id="14" name="图形 6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35540" y="148745"/>
            <a:ext cx="1133475" cy="495300"/>
          </a:xfrm>
          <a:prstGeom prst="rect">
            <a:avLst/>
          </a:prstGeom>
        </p:spPr>
      </p:pic>
      <p:pic>
        <p:nvPicPr>
          <p:cNvPr id="15" name="图形 7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76117">
            <a:off x="-1027346" y="622108"/>
            <a:ext cx="2447925" cy="101917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42127" y="1527349"/>
            <a:ext cx="1678075" cy="1024932"/>
          </a:xfrm>
          <a:prstGeom prst="ellipse">
            <a:avLst/>
          </a:prstGeom>
          <a:solidFill>
            <a:schemeClr val="bg1">
              <a:alpha val="71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Quặng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A-pa-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tít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67165" y="1527349"/>
            <a:ext cx="1587639" cy="1024932"/>
          </a:xfrm>
          <a:prstGeom prst="rect">
            <a:avLst/>
          </a:prstGeom>
          <a:solidFill>
            <a:schemeClr val="bg1">
              <a:alpha val="71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/>
          <p:cNvCxnSpPr>
            <a:stCxn id="3" idx="6"/>
            <a:endCxn id="5" idx="1"/>
          </p:cNvCxnSpPr>
          <p:nvPr/>
        </p:nvCxnSpPr>
        <p:spPr>
          <a:xfrm>
            <a:off x="2120202" y="2039815"/>
            <a:ext cx="1446963" cy="0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595377" y="1527349"/>
            <a:ext cx="1587639" cy="1024932"/>
          </a:xfrm>
          <a:prstGeom prst="rect">
            <a:avLst/>
          </a:prstGeom>
          <a:solidFill>
            <a:schemeClr val="bg1">
              <a:alpha val="71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quặng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Elbow Connector 17"/>
          <p:cNvCxnSpPr/>
          <p:nvPr/>
        </p:nvCxnSpPr>
        <p:spPr>
          <a:xfrm rot="5400000">
            <a:off x="6072134" y="2530737"/>
            <a:ext cx="1295519" cy="1338608"/>
          </a:xfrm>
          <a:prstGeom prst="bentConnector2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432180" y="3360454"/>
            <a:ext cx="1587639" cy="1024932"/>
          </a:xfrm>
          <a:prstGeom prst="rect">
            <a:avLst/>
          </a:prstGeom>
          <a:solidFill>
            <a:schemeClr val="bg1">
              <a:alpha val="71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lân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703195" y="3360454"/>
            <a:ext cx="1678075" cy="1024932"/>
          </a:xfrm>
          <a:prstGeom prst="ellipse">
            <a:avLst/>
          </a:prstGeom>
          <a:solidFill>
            <a:schemeClr val="bg1">
              <a:alpha val="71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lân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Arrow Connector 30"/>
          <p:cNvCxnSpPr>
            <a:endCxn id="29" idx="6"/>
          </p:cNvCxnSpPr>
          <p:nvPr/>
        </p:nvCxnSpPr>
        <p:spPr>
          <a:xfrm flipH="1">
            <a:off x="3381270" y="3872920"/>
            <a:ext cx="1050910" cy="0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5" idx="3"/>
            <a:endCxn id="17" idx="1"/>
          </p:cNvCxnSpPr>
          <p:nvPr/>
        </p:nvCxnSpPr>
        <p:spPr>
          <a:xfrm>
            <a:off x="5154804" y="2039815"/>
            <a:ext cx="1440573" cy="0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120202" y="1527349"/>
            <a:ext cx="1371441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136189" y="1527349"/>
            <a:ext cx="1371441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83294" y="2846098"/>
            <a:ext cx="1371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619017" y="-300447"/>
            <a:ext cx="5851677" cy="1938328"/>
            <a:chOff x="1619017" y="-300447"/>
            <a:chExt cx="5851677" cy="193832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017" y="-300447"/>
              <a:ext cx="5851677" cy="1938328"/>
            </a:xfrm>
            <a:prstGeom prst="rect">
              <a:avLst/>
            </a:prstGeom>
          </p:spPr>
        </p:pic>
        <p:sp>
          <p:nvSpPr>
            <p:cNvPr id="38" name="Rectangle 8"/>
            <p:cNvSpPr>
              <a:spLocks noChangeArrowheads="1"/>
            </p:cNvSpPr>
            <p:nvPr/>
          </p:nvSpPr>
          <p:spPr bwMode="auto">
            <a:xfrm>
              <a:off x="2352686" y="519468"/>
              <a:ext cx="453040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</a:rPr>
                <a:t>Quy</a:t>
              </a:r>
              <a:r>
                <a:rPr lang="en-US" altLang="en-US" sz="2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</a:rPr>
                <a:t> </a:t>
              </a:r>
              <a:r>
                <a:rPr lang="en-US" altLang="en-US" sz="28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</a:rPr>
                <a:t>trình</a:t>
              </a:r>
              <a:r>
                <a:rPr lang="en-US" altLang="en-US" sz="2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</a:rPr>
                <a:t> </a:t>
              </a:r>
              <a:r>
                <a:rPr lang="en-US" altLang="en-US" sz="28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</a:rPr>
                <a:t>sản</a:t>
              </a:r>
              <a:r>
                <a:rPr lang="en-US" altLang="en-US" sz="2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</a:rPr>
                <a:t> </a:t>
              </a:r>
              <a:r>
                <a:rPr lang="en-US" altLang="en-US" sz="28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</a:rPr>
                <a:t>xuất</a:t>
              </a:r>
              <a:r>
                <a:rPr lang="en-US" altLang="en-US" sz="2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</a:rPr>
                <a:t> </a:t>
              </a:r>
              <a:r>
                <a:rPr lang="en-US" altLang="en-US" sz="28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</a:rPr>
                <a:t>phân</a:t>
              </a:r>
              <a:r>
                <a:rPr lang="en-US" altLang="en-US" sz="2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</a:rPr>
                <a:t> </a:t>
              </a:r>
              <a:r>
                <a:rPr lang="en-US" altLang="en-US" sz="28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</a:rPr>
                <a:t>lân</a:t>
              </a:r>
              <a:endParaRPr lang="en-US" alt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1254833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7" grpId="0" animBg="1"/>
      <p:bldP spid="22" grpId="0" animBg="1"/>
      <p:bldP spid="29" grpId="0" animBg="1"/>
      <p:bldP spid="34" grpId="0"/>
      <p:bldP spid="36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">
            <a:extLst>
              <a:ext uri="{FF2B5EF4-FFF2-40B4-BE49-F238E27FC236}">
                <a16:creationId xmlns:a16="http://schemas.microsoft.com/office/drawing/2014/main" id="{E6982EAC-CEA5-4080-B983-F119A55BD9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6"/>
          <a:stretch>
            <a:fillRect/>
          </a:stretch>
        </p:blipFill>
        <p:spPr>
          <a:xfrm>
            <a:off x="228600" y="264869"/>
            <a:ext cx="1711537" cy="326980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189" y="93239"/>
            <a:ext cx="2856659" cy="1000112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116231" y="2137660"/>
            <a:ext cx="9721292" cy="4291956"/>
            <a:chOff x="-116231" y="2137660"/>
            <a:chExt cx="9721292" cy="429195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/>
            <a:srcRect l="56379"/>
            <a:stretch>
              <a:fillRect/>
            </a:stretch>
          </p:blipFill>
          <p:spPr>
            <a:xfrm>
              <a:off x="5565447" y="2137660"/>
              <a:ext cx="4039614" cy="42919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16231" y="3918018"/>
              <a:ext cx="9376461" cy="153632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4297" b="90822" l="45436" r="54622"/>
                      </a14:imgEffect>
                    </a14:imgLayer>
                  </a14:imgProps>
                </a:ext>
              </a:extLst>
            </a:blip>
            <a:srcRect l="44288" t="72231" r="44230" b="7112"/>
            <a:stretch>
              <a:fillRect/>
            </a:stretch>
          </p:blipFill>
          <p:spPr>
            <a:xfrm>
              <a:off x="228600" y="3597838"/>
              <a:ext cx="1069279" cy="1088342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56238">
            <a:off x="457762" y="232365"/>
            <a:ext cx="1095492" cy="449909"/>
          </a:xfrm>
          <a:prstGeom prst="rect">
            <a:avLst/>
          </a:prstGeom>
        </p:spPr>
      </p:pic>
      <p:pic>
        <p:nvPicPr>
          <p:cNvPr id="17" name="图形 16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476117">
            <a:off x="7399374" y="78257"/>
            <a:ext cx="1713925" cy="713579"/>
          </a:xfrm>
          <a:prstGeom prst="rect">
            <a:avLst/>
          </a:prstGeom>
        </p:spPr>
      </p:pic>
      <p:sp>
        <p:nvSpPr>
          <p:cNvPr id="10" name="矩形: 圆角 14">
            <a:extLst>
              <a:ext uri="{FF2B5EF4-FFF2-40B4-BE49-F238E27FC236}">
                <a16:creationId xmlns:a16="http://schemas.microsoft.com/office/drawing/2014/main" id="{ADFF74EC-840D-4C68-8118-B8121F020CC4}"/>
              </a:ext>
            </a:extLst>
          </p:cNvPr>
          <p:cNvSpPr/>
          <p:nvPr/>
        </p:nvSpPr>
        <p:spPr>
          <a:xfrm>
            <a:off x="1737604" y="1159171"/>
            <a:ext cx="7332299" cy="1527915"/>
          </a:xfrm>
          <a:custGeom>
            <a:avLst/>
            <a:gdLst>
              <a:gd name="connsiteX0" fmla="*/ 0 w 7332299"/>
              <a:gd name="connsiteY0" fmla="*/ 254658 h 1527915"/>
              <a:gd name="connsiteX1" fmla="*/ 254658 w 7332299"/>
              <a:gd name="connsiteY1" fmla="*/ 0 h 1527915"/>
              <a:gd name="connsiteX2" fmla="*/ 686780 w 7332299"/>
              <a:gd name="connsiteY2" fmla="*/ 0 h 1527915"/>
              <a:gd name="connsiteX3" fmla="*/ 1050673 w 7332299"/>
              <a:gd name="connsiteY3" fmla="*/ 0 h 1527915"/>
              <a:gd name="connsiteX4" fmla="*/ 1482795 w 7332299"/>
              <a:gd name="connsiteY4" fmla="*/ 0 h 1527915"/>
              <a:gd name="connsiteX5" fmla="*/ 1983147 w 7332299"/>
              <a:gd name="connsiteY5" fmla="*/ 0 h 1527915"/>
              <a:gd name="connsiteX6" fmla="*/ 2551729 w 7332299"/>
              <a:gd name="connsiteY6" fmla="*/ 0 h 1527915"/>
              <a:gd name="connsiteX7" fmla="*/ 2983851 w 7332299"/>
              <a:gd name="connsiteY7" fmla="*/ 0 h 1527915"/>
              <a:gd name="connsiteX8" fmla="*/ 3688893 w 7332299"/>
              <a:gd name="connsiteY8" fmla="*/ 0 h 1527915"/>
              <a:gd name="connsiteX9" fmla="*/ 4257475 w 7332299"/>
              <a:gd name="connsiteY9" fmla="*/ 0 h 1527915"/>
              <a:gd name="connsiteX10" fmla="*/ 4962516 w 7332299"/>
              <a:gd name="connsiteY10" fmla="*/ 0 h 1527915"/>
              <a:gd name="connsiteX11" fmla="*/ 5599328 w 7332299"/>
              <a:gd name="connsiteY11" fmla="*/ 0 h 1527915"/>
              <a:gd name="connsiteX12" fmla="*/ 6099680 w 7332299"/>
              <a:gd name="connsiteY12" fmla="*/ 0 h 1527915"/>
              <a:gd name="connsiteX13" fmla="*/ 7077641 w 7332299"/>
              <a:gd name="connsiteY13" fmla="*/ 0 h 1527915"/>
              <a:gd name="connsiteX14" fmla="*/ 7332299 w 7332299"/>
              <a:gd name="connsiteY14" fmla="*/ 254658 h 1527915"/>
              <a:gd name="connsiteX15" fmla="*/ 7332299 w 7332299"/>
              <a:gd name="connsiteY15" fmla="*/ 763958 h 1527915"/>
              <a:gd name="connsiteX16" fmla="*/ 7332299 w 7332299"/>
              <a:gd name="connsiteY16" fmla="*/ 1273257 h 1527915"/>
              <a:gd name="connsiteX17" fmla="*/ 7077641 w 7332299"/>
              <a:gd name="connsiteY17" fmla="*/ 1527915 h 1527915"/>
              <a:gd name="connsiteX18" fmla="*/ 6372599 w 7332299"/>
              <a:gd name="connsiteY18" fmla="*/ 1527915 h 1527915"/>
              <a:gd name="connsiteX19" fmla="*/ 5940477 w 7332299"/>
              <a:gd name="connsiteY19" fmla="*/ 1527915 h 1527915"/>
              <a:gd name="connsiteX20" fmla="*/ 5371895 w 7332299"/>
              <a:gd name="connsiteY20" fmla="*/ 1527915 h 1527915"/>
              <a:gd name="connsiteX21" fmla="*/ 4735084 w 7332299"/>
              <a:gd name="connsiteY21" fmla="*/ 1527915 h 1527915"/>
              <a:gd name="connsiteX22" fmla="*/ 4030042 w 7332299"/>
              <a:gd name="connsiteY22" fmla="*/ 1527915 h 1527915"/>
              <a:gd name="connsiteX23" fmla="*/ 3393230 w 7332299"/>
              <a:gd name="connsiteY23" fmla="*/ 1527915 h 1527915"/>
              <a:gd name="connsiteX24" fmla="*/ 2688189 w 7332299"/>
              <a:gd name="connsiteY24" fmla="*/ 1527915 h 1527915"/>
              <a:gd name="connsiteX25" fmla="*/ 2051377 w 7332299"/>
              <a:gd name="connsiteY25" fmla="*/ 1527915 h 1527915"/>
              <a:gd name="connsiteX26" fmla="*/ 1619255 w 7332299"/>
              <a:gd name="connsiteY26" fmla="*/ 1527915 h 1527915"/>
              <a:gd name="connsiteX27" fmla="*/ 982443 w 7332299"/>
              <a:gd name="connsiteY27" fmla="*/ 1527915 h 1527915"/>
              <a:gd name="connsiteX28" fmla="*/ 254658 w 7332299"/>
              <a:gd name="connsiteY28" fmla="*/ 1527915 h 1527915"/>
              <a:gd name="connsiteX29" fmla="*/ 0 w 7332299"/>
              <a:gd name="connsiteY29" fmla="*/ 1273257 h 1527915"/>
              <a:gd name="connsiteX30" fmla="*/ 0 w 7332299"/>
              <a:gd name="connsiteY30" fmla="*/ 774143 h 1527915"/>
              <a:gd name="connsiteX31" fmla="*/ 0 w 7332299"/>
              <a:gd name="connsiteY31" fmla="*/ 254658 h 152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332299" h="1527915" fill="none" extrusionOk="0">
                <a:moveTo>
                  <a:pt x="0" y="254658"/>
                </a:moveTo>
                <a:cubicBezTo>
                  <a:pt x="7280" y="82240"/>
                  <a:pt x="85372" y="-923"/>
                  <a:pt x="254658" y="0"/>
                </a:cubicBezTo>
                <a:cubicBezTo>
                  <a:pt x="423923" y="-471"/>
                  <a:pt x="589603" y="46558"/>
                  <a:pt x="686780" y="0"/>
                </a:cubicBezTo>
                <a:cubicBezTo>
                  <a:pt x="783957" y="-46558"/>
                  <a:pt x="874211" y="20544"/>
                  <a:pt x="1050673" y="0"/>
                </a:cubicBezTo>
                <a:cubicBezTo>
                  <a:pt x="1227135" y="-20544"/>
                  <a:pt x="1305529" y="44639"/>
                  <a:pt x="1482795" y="0"/>
                </a:cubicBezTo>
                <a:cubicBezTo>
                  <a:pt x="1660061" y="-44639"/>
                  <a:pt x="1740455" y="53344"/>
                  <a:pt x="1983147" y="0"/>
                </a:cubicBezTo>
                <a:cubicBezTo>
                  <a:pt x="2225839" y="-53344"/>
                  <a:pt x="2335073" y="30558"/>
                  <a:pt x="2551729" y="0"/>
                </a:cubicBezTo>
                <a:cubicBezTo>
                  <a:pt x="2768385" y="-30558"/>
                  <a:pt x="2853020" y="36209"/>
                  <a:pt x="2983851" y="0"/>
                </a:cubicBezTo>
                <a:cubicBezTo>
                  <a:pt x="3114682" y="-36209"/>
                  <a:pt x="3397267" y="1281"/>
                  <a:pt x="3688893" y="0"/>
                </a:cubicBezTo>
                <a:cubicBezTo>
                  <a:pt x="3980519" y="-1281"/>
                  <a:pt x="4097477" y="14268"/>
                  <a:pt x="4257475" y="0"/>
                </a:cubicBezTo>
                <a:cubicBezTo>
                  <a:pt x="4417473" y="-14268"/>
                  <a:pt x="4705999" y="3152"/>
                  <a:pt x="4962516" y="0"/>
                </a:cubicBezTo>
                <a:cubicBezTo>
                  <a:pt x="5219033" y="-3152"/>
                  <a:pt x="5394235" y="20153"/>
                  <a:pt x="5599328" y="0"/>
                </a:cubicBezTo>
                <a:cubicBezTo>
                  <a:pt x="5804421" y="-20153"/>
                  <a:pt x="5936397" y="19898"/>
                  <a:pt x="6099680" y="0"/>
                </a:cubicBezTo>
                <a:cubicBezTo>
                  <a:pt x="6262963" y="-19898"/>
                  <a:pt x="6611828" y="23571"/>
                  <a:pt x="7077641" y="0"/>
                </a:cubicBezTo>
                <a:cubicBezTo>
                  <a:pt x="7219202" y="41745"/>
                  <a:pt x="7347328" y="100529"/>
                  <a:pt x="7332299" y="254658"/>
                </a:cubicBezTo>
                <a:cubicBezTo>
                  <a:pt x="7341131" y="357063"/>
                  <a:pt x="7331850" y="587634"/>
                  <a:pt x="7332299" y="763958"/>
                </a:cubicBezTo>
                <a:cubicBezTo>
                  <a:pt x="7332748" y="940282"/>
                  <a:pt x="7273785" y="1104287"/>
                  <a:pt x="7332299" y="1273257"/>
                </a:cubicBezTo>
                <a:cubicBezTo>
                  <a:pt x="7338133" y="1393412"/>
                  <a:pt x="7207603" y="1508928"/>
                  <a:pt x="7077641" y="1527915"/>
                </a:cubicBezTo>
                <a:cubicBezTo>
                  <a:pt x="6916348" y="1607531"/>
                  <a:pt x="6688650" y="1505819"/>
                  <a:pt x="6372599" y="1527915"/>
                </a:cubicBezTo>
                <a:cubicBezTo>
                  <a:pt x="6056548" y="1550011"/>
                  <a:pt x="6116980" y="1496649"/>
                  <a:pt x="5940477" y="1527915"/>
                </a:cubicBezTo>
                <a:cubicBezTo>
                  <a:pt x="5763974" y="1559181"/>
                  <a:pt x="5619638" y="1522569"/>
                  <a:pt x="5371895" y="1527915"/>
                </a:cubicBezTo>
                <a:cubicBezTo>
                  <a:pt x="5124152" y="1533261"/>
                  <a:pt x="5030952" y="1493479"/>
                  <a:pt x="4735084" y="1527915"/>
                </a:cubicBezTo>
                <a:cubicBezTo>
                  <a:pt x="4439216" y="1562351"/>
                  <a:pt x="4307974" y="1479771"/>
                  <a:pt x="4030042" y="1527915"/>
                </a:cubicBezTo>
                <a:cubicBezTo>
                  <a:pt x="3752110" y="1576059"/>
                  <a:pt x="3562446" y="1512857"/>
                  <a:pt x="3393230" y="1527915"/>
                </a:cubicBezTo>
                <a:cubicBezTo>
                  <a:pt x="3224014" y="1542973"/>
                  <a:pt x="2877865" y="1486822"/>
                  <a:pt x="2688189" y="1527915"/>
                </a:cubicBezTo>
                <a:cubicBezTo>
                  <a:pt x="2498513" y="1569008"/>
                  <a:pt x="2261750" y="1508647"/>
                  <a:pt x="2051377" y="1527915"/>
                </a:cubicBezTo>
                <a:cubicBezTo>
                  <a:pt x="1841004" y="1547183"/>
                  <a:pt x="1752577" y="1495123"/>
                  <a:pt x="1619255" y="1527915"/>
                </a:cubicBezTo>
                <a:cubicBezTo>
                  <a:pt x="1485933" y="1560707"/>
                  <a:pt x="1172148" y="1517905"/>
                  <a:pt x="982443" y="1527915"/>
                </a:cubicBezTo>
                <a:cubicBezTo>
                  <a:pt x="792738" y="1537925"/>
                  <a:pt x="539592" y="1501436"/>
                  <a:pt x="254658" y="1527915"/>
                </a:cubicBezTo>
                <a:cubicBezTo>
                  <a:pt x="96688" y="1532078"/>
                  <a:pt x="8990" y="1438559"/>
                  <a:pt x="0" y="1273257"/>
                </a:cubicBezTo>
                <a:cubicBezTo>
                  <a:pt x="-56788" y="1151849"/>
                  <a:pt x="25144" y="950345"/>
                  <a:pt x="0" y="774143"/>
                </a:cubicBezTo>
                <a:cubicBezTo>
                  <a:pt x="-25144" y="597941"/>
                  <a:pt x="50406" y="429798"/>
                  <a:pt x="0" y="254658"/>
                </a:cubicBezTo>
                <a:close/>
              </a:path>
              <a:path w="7332299" h="1527915" stroke="0" extrusionOk="0">
                <a:moveTo>
                  <a:pt x="0" y="254658"/>
                </a:moveTo>
                <a:cubicBezTo>
                  <a:pt x="-27913" y="96796"/>
                  <a:pt x="103320" y="4014"/>
                  <a:pt x="254658" y="0"/>
                </a:cubicBezTo>
                <a:cubicBezTo>
                  <a:pt x="500520" y="-83540"/>
                  <a:pt x="686878" y="68463"/>
                  <a:pt x="959700" y="0"/>
                </a:cubicBezTo>
                <a:cubicBezTo>
                  <a:pt x="1232522" y="-68463"/>
                  <a:pt x="1359431" y="29983"/>
                  <a:pt x="1460052" y="0"/>
                </a:cubicBezTo>
                <a:cubicBezTo>
                  <a:pt x="1560673" y="-29983"/>
                  <a:pt x="1735643" y="2098"/>
                  <a:pt x="1892174" y="0"/>
                </a:cubicBezTo>
                <a:cubicBezTo>
                  <a:pt x="2048705" y="-2098"/>
                  <a:pt x="2256882" y="30203"/>
                  <a:pt x="2528986" y="0"/>
                </a:cubicBezTo>
                <a:cubicBezTo>
                  <a:pt x="2801090" y="-30203"/>
                  <a:pt x="2805333" y="32724"/>
                  <a:pt x="3029338" y="0"/>
                </a:cubicBezTo>
                <a:cubicBezTo>
                  <a:pt x="3253343" y="-32724"/>
                  <a:pt x="3565400" y="11107"/>
                  <a:pt x="3734379" y="0"/>
                </a:cubicBezTo>
                <a:cubicBezTo>
                  <a:pt x="3903358" y="-11107"/>
                  <a:pt x="4022594" y="4401"/>
                  <a:pt x="4166502" y="0"/>
                </a:cubicBezTo>
                <a:cubicBezTo>
                  <a:pt x="4310410" y="-4401"/>
                  <a:pt x="4627472" y="1294"/>
                  <a:pt x="4871543" y="0"/>
                </a:cubicBezTo>
                <a:cubicBezTo>
                  <a:pt x="5115614" y="-1294"/>
                  <a:pt x="5059027" y="40616"/>
                  <a:pt x="5235436" y="0"/>
                </a:cubicBezTo>
                <a:cubicBezTo>
                  <a:pt x="5411845" y="-40616"/>
                  <a:pt x="5530716" y="57907"/>
                  <a:pt x="5804018" y="0"/>
                </a:cubicBezTo>
                <a:cubicBezTo>
                  <a:pt x="6077320" y="-57907"/>
                  <a:pt x="6188471" y="45892"/>
                  <a:pt x="6372599" y="0"/>
                </a:cubicBezTo>
                <a:cubicBezTo>
                  <a:pt x="6556727" y="-45892"/>
                  <a:pt x="6804759" y="70159"/>
                  <a:pt x="7077641" y="0"/>
                </a:cubicBezTo>
                <a:cubicBezTo>
                  <a:pt x="7222072" y="4639"/>
                  <a:pt x="7354796" y="94317"/>
                  <a:pt x="7332299" y="254658"/>
                </a:cubicBezTo>
                <a:cubicBezTo>
                  <a:pt x="7376392" y="451585"/>
                  <a:pt x="7329600" y="585302"/>
                  <a:pt x="7332299" y="763958"/>
                </a:cubicBezTo>
                <a:cubicBezTo>
                  <a:pt x="7334998" y="942614"/>
                  <a:pt x="7314760" y="1149874"/>
                  <a:pt x="7332299" y="1273257"/>
                </a:cubicBezTo>
                <a:cubicBezTo>
                  <a:pt x="7328556" y="1406272"/>
                  <a:pt x="7218663" y="1522798"/>
                  <a:pt x="7077641" y="1527915"/>
                </a:cubicBezTo>
                <a:cubicBezTo>
                  <a:pt x="6863553" y="1563761"/>
                  <a:pt x="6613376" y="1501630"/>
                  <a:pt x="6440829" y="1527915"/>
                </a:cubicBezTo>
                <a:cubicBezTo>
                  <a:pt x="6268282" y="1554200"/>
                  <a:pt x="6126212" y="1496545"/>
                  <a:pt x="6008707" y="1527915"/>
                </a:cubicBezTo>
                <a:cubicBezTo>
                  <a:pt x="5891202" y="1559285"/>
                  <a:pt x="5575714" y="1482856"/>
                  <a:pt x="5303665" y="1527915"/>
                </a:cubicBezTo>
                <a:cubicBezTo>
                  <a:pt x="5031616" y="1572974"/>
                  <a:pt x="5004992" y="1513427"/>
                  <a:pt x="4735084" y="1527915"/>
                </a:cubicBezTo>
                <a:cubicBezTo>
                  <a:pt x="4465176" y="1542403"/>
                  <a:pt x="4398381" y="1511504"/>
                  <a:pt x="4302961" y="1527915"/>
                </a:cubicBezTo>
                <a:cubicBezTo>
                  <a:pt x="4207541" y="1544326"/>
                  <a:pt x="3983488" y="1527881"/>
                  <a:pt x="3734379" y="1527915"/>
                </a:cubicBezTo>
                <a:cubicBezTo>
                  <a:pt x="3485270" y="1527949"/>
                  <a:pt x="3539979" y="1502449"/>
                  <a:pt x="3370487" y="1527915"/>
                </a:cubicBezTo>
                <a:cubicBezTo>
                  <a:pt x="3200995" y="1553381"/>
                  <a:pt x="3182498" y="1490858"/>
                  <a:pt x="3006594" y="1527915"/>
                </a:cubicBezTo>
                <a:cubicBezTo>
                  <a:pt x="2830690" y="1564972"/>
                  <a:pt x="2604635" y="1474155"/>
                  <a:pt x="2438013" y="1527915"/>
                </a:cubicBezTo>
                <a:cubicBezTo>
                  <a:pt x="2271391" y="1581675"/>
                  <a:pt x="2109444" y="1491451"/>
                  <a:pt x="2005890" y="1527915"/>
                </a:cubicBezTo>
                <a:cubicBezTo>
                  <a:pt x="1902336" y="1564379"/>
                  <a:pt x="1571162" y="1519064"/>
                  <a:pt x="1369079" y="1527915"/>
                </a:cubicBezTo>
                <a:cubicBezTo>
                  <a:pt x="1166996" y="1536766"/>
                  <a:pt x="1053578" y="1526270"/>
                  <a:pt x="936956" y="1527915"/>
                </a:cubicBezTo>
                <a:cubicBezTo>
                  <a:pt x="820334" y="1529560"/>
                  <a:pt x="574866" y="1481288"/>
                  <a:pt x="254658" y="1527915"/>
                </a:cubicBezTo>
                <a:cubicBezTo>
                  <a:pt x="103123" y="1538939"/>
                  <a:pt x="-2625" y="1419518"/>
                  <a:pt x="0" y="1273257"/>
                </a:cubicBezTo>
                <a:cubicBezTo>
                  <a:pt x="-44580" y="1070568"/>
                  <a:pt x="16120" y="956149"/>
                  <a:pt x="0" y="753772"/>
                </a:cubicBezTo>
                <a:cubicBezTo>
                  <a:pt x="-16120" y="551395"/>
                  <a:pt x="27401" y="458350"/>
                  <a:pt x="0" y="254658"/>
                </a:cubicBezTo>
                <a:close/>
              </a:path>
            </a:pathLst>
          </a:custGeom>
          <a:solidFill>
            <a:srgbClr val="FEF9F2">
              <a:alpha val="72000"/>
            </a:srgbClr>
          </a:solidFill>
          <a:ln w="25400">
            <a:solidFill>
              <a:schemeClr val="accent1">
                <a:lumMod val="75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13" name="图形 16">
            <a:extLst>
              <a:ext uri="{FF2B5EF4-FFF2-40B4-BE49-F238E27FC236}">
                <a16:creationId xmlns:a16="http://schemas.microsoft.com/office/drawing/2014/main" id="{7D3BBAE1-8E73-44DD-A420-A1437F5A52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476117">
            <a:off x="2681122" y="105579"/>
            <a:ext cx="2574511" cy="107187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130459" y="314810"/>
            <a:ext cx="3266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EF21FAD9-5438-48C0-BF30-12D19E263C3D}"/>
              </a:ext>
            </a:extLst>
          </p:cNvPr>
          <p:cNvSpPr txBox="1"/>
          <p:nvPr/>
        </p:nvSpPr>
        <p:spPr>
          <a:xfrm>
            <a:off x="1737359" y="1253441"/>
            <a:ext cx="7332299" cy="129266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cư ở </a:t>
            </a:r>
            <a:r>
              <a:rPr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 Liên Sơn </a:t>
            </a:r>
            <a:r>
              <a:rPr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đúc hay thưa thớt so với đồng bằng? Người dân ở những nơi núi cao thường đi lại bằng phương tiện gì? Vì sao?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39974" y="3137943"/>
            <a:ext cx="6602460" cy="1867203"/>
            <a:chOff x="139974" y="3137943"/>
            <a:chExt cx="6602460" cy="1867203"/>
          </a:xfrm>
        </p:grpSpPr>
        <p:sp>
          <p:nvSpPr>
            <p:cNvPr id="11" name="矩形: 圆角 15">
              <a:extLst>
                <a:ext uri="{FF2B5EF4-FFF2-40B4-BE49-F238E27FC236}">
                  <a16:creationId xmlns:a16="http://schemas.microsoft.com/office/drawing/2014/main" id="{8867149F-2A9E-4D50-91C6-38D20E8B0DA2}"/>
                </a:ext>
              </a:extLst>
            </p:cNvPr>
            <p:cNvSpPr/>
            <p:nvPr/>
          </p:nvSpPr>
          <p:spPr>
            <a:xfrm>
              <a:off x="139974" y="3137943"/>
              <a:ext cx="6570874" cy="1867203"/>
            </a:xfrm>
            <a:custGeom>
              <a:avLst/>
              <a:gdLst>
                <a:gd name="connsiteX0" fmla="*/ 0 w 6570874"/>
                <a:gd name="connsiteY0" fmla="*/ 311207 h 1867203"/>
                <a:gd name="connsiteX1" fmla="*/ 311207 w 6570874"/>
                <a:gd name="connsiteY1" fmla="*/ 0 h 1867203"/>
                <a:gd name="connsiteX2" fmla="*/ 1025022 w 6570874"/>
                <a:gd name="connsiteY2" fmla="*/ 0 h 1867203"/>
                <a:gd name="connsiteX3" fmla="*/ 1560384 w 6570874"/>
                <a:gd name="connsiteY3" fmla="*/ 0 h 1867203"/>
                <a:gd name="connsiteX4" fmla="*/ 2274199 w 6570874"/>
                <a:gd name="connsiteY4" fmla="*/ 0 h 1867203"/>
                <a:gd name="connsiteX5" fmla="*/ 2988014 w 6570874"/>
                <a:gd name="connsiteY5" fmla="*/ 0 h 1867203"/>
                <a:gd name="connsiteX6" fmla="*/ 3404406 w 6570874"/>
                <a:gd name="connsiteY6" fmla="*/ 0 h 1867203"/>
                <a:gd name="connsiteX7" fmla="*/ 4118221 w 6570874"/>
                <a:gd name="connsiteY7" fmla="*/ 0 h 1867203"/>
                <a:gd name="connsiteX8" fmla="*/ 4594098 w 6570874"/>
                <a:gd name="connsiteY8" fmla="*/ 0 h 1867203"/>
                <a:gd name="connsiteX9" fmla="*/ 5010490 w 6570874"/>
                <a:gd name="connsiteY9" fmla="*/ 0 h 1867203"/>
                <a:gd name="connsiteX10" fmla="*/ 5486367 w 6570874"/>
                <a:gd name="connsiteY10" fmla="*/ 0 h 1867203"/>
                <a:gd name="connsiteX11" fmla="*/ 6259667 w 6570874"/>
                <a:gd name="connsiteY11" fmla="*/ 0 h 1867203"/>
                <a:gd name="connsiteX12" fmla="*/ 6570874 w 6570874"/>
                <a:gd name="connsiteY12" fmla="*/ 311207 h 1867203"/>
                <a:gd name="connsiteX13" fmla="*/ 6570874 w 6570874"/>
                <a:gd name="connsiteY13" fmla="*/ 688793 h 1867203"/>
                <a:gd name="connsiteX14" fmla="*/ 6570874 w 6570874"/>
                <a:gd name="connsiteY14" fmla="*/ 1116171 h 1867203"/>
                <a:gd name="connsiteX15" fmla="*/ 6570874 w 6570874"/>
                <a:gd name="connsiteY15" fmla="*/ 1555996 h 1867203"/>
                <a:gd name="connsiteX16" fmla="*/ 6259667 w 6570874"/>
                <a:gd name="connsiteY16" fmla="*/ 1867203 h 1867203"/>
                <a:gd name="connsiteX17" fmla="*/ 5545852 w 6570874"/>
                <a:gd name="connsiteY17" fmla="*/ 1867203 h 1867203"/>
                <a:gd name="connsiteX18" fmla="*/ 4832037 w 6570874"/>
                <a:gd name="connsiteY18" fmla="*/ 1867203 h 1867203"/>
                <a:gd name="connsiteX19" fmla="*/ 4415644 w 6570874"/>
                <a:gd name="connsiteY19" fmla="*/ 1867203 h 1867203"/>
                <a:gd name="connsiteX20" fmla="*/ 3820798 w 6570874"/>
                <a:gd name="connsiteY20" fmla="*/ 1867203 h 1867203"/>
                <a:gd name="connsiteX21" fmla="*/ 3166468 w 6570874"/>
                <a:gd name="connsiteY21" fmla="*/ 1867203 h 1867203"/>
                <a:gd name="connsiteX22" fmla="*/ 2750076 w 6570874"/>
                <a:gd name="connsiteY22" fmla="*/ 1867203 h 1867203"/>
                <a:gd name="connsiteX23" fmla="*/ 2274199 w 6570874"/>
                <a:gd name="connsiteY23" fmla="*/ 1867203 h 1867203"/>
                <a:gd name="connsiteX24" fmla="*/ 1798322 w 6570874"/>
                <a:gd name="connsiteY24" fmla="*/ 1867203 h 1867203"/>
                <a:gd name="connsiteX25" fmla="*/ 1381930 w 6570874"/>
                <a:gd name="connsiteY25" fmla="*/ 1867203 h 1867203"/>
                <a:gd name="connsiteX26" fmla="*/ 846568 w 6570874"/>
                <a:gd name="connsiteY26" fmla="*/ 1867203 h 1867203"/>
                <a:gd name="connsiteX27" fmla="*/ 311207 w 6570874"/>
                <a:gd name="connsiteY27" fmla="*/ 1867203 h 1867203"/>
                <a:gd name="connsiteX28" fmla="*/ 0 w 6570874"/>
                <a:gd name="connsiteY28" fmla="*/ 1555996 h 1867203"/>
                <a:gd name="connsiteX29" fmla="*/ 0 w 6570874"/>
                <a:gd name="connsiteY29" fmla="*/ 1178410 h 1867203"/>
                <a:gd name="connsiteX30" fmla="*/ 0 w 6570874"/>
                <a:gd name="connsiteY30" fmla="*/ 751032 h 1867203"/>
                <a:gd name="connsiteX31" fmla="*/ 0 w 6570874"/>
                <a:gd name="connsiteY31" fmla="*/ 311207 h 186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70874" h="1867203" fill="none" extrusionOk="0">
                  <a:moveTo>
                    <a:pt x="0" y="311207"/>
                  </a:moveTo>
                  <a:cubicBezTo>
                    <a:pt x="-10818" y="94460"/>
                    <a:pt x="143807" y="-14300"/>
                    <a:pt x="311207" y="0"/>
                  </a:cubicBezTo>
                  <a:cubicBezTo>
                    <a:pt x="490458" y="-21758"/>
                    <a:pt x="824872" y="80469"/>
                    <a:pt x="1025022" y="0"/>
                  </a:cubicBezTo>
                  <a:cubicBezTo>
                    <a:pt x="1225172" y="-80469"/>
                    <a:pt x="1314617" y="20576"/>
                    <a:pt x="1560384" y="0"/>
                  </a:cubicBezTo>
                  <a:cubicBezTo>
                    <a:pt x="1806151" y="-20576"/>
                    <a:pt x="2048261" y="39562"/>
                    <a:pt x="2274199" y="0"/>
                  </a:cubicBezTo>
                  <a:cubicBezTo>
                    <a:pt x="2500137" y="-39562"/>
                    <a:pt x="2825741" y="14781"/>
                    <a:pt x="2988014" y="0"/>
                  </a:cubicBezTo>
                  <a:cubicBezTo>
                    <a:pt x="3150288" y="-14781"/>
                    <a:pt x="3269807" y="9291"/>
                    <a:pt x="3404406" y="0"/>
                  </a:cubicBezTo>
                  <a:cubicBezTo>
                    <a:pt x="3539005" y="-9291"/>
                    <a:pt x="3785996" y="69773"/>
                    <a:pt x="4118221" y="0"/>
                  </a:cubicBezTo>
                  <a:cubicBezTo>
                    <a:pt x="4450447" y="-69773"/>
                    <a:pt x="4427990" y="36000"/>
                    <a:pt x="4594098" y="0"/>
                  </a:cubicBezTo>
                  <a:cubicBezTo>
                    <a:pt x="4760206" y="-36000"/>
                    <a:pt x="4866275" y="46114"/>
                    <a:pt x="5010490" y="0"/>
                  </a:cubicBezTo>
                  <a:cubicBezTo>
                    <a:pt x="5154705" y="-46114"/>
                    <a:pt x="5380406" y="4093"/>
                    <a:pt x="5486367" y="0"/>
                  </a:cubicBezTo>
                  <a:cubicBezTo>
                    <a:pt x="5592328" y="-4093"/>
                    <a:pt x="5916910" y="30458"/>
                    <a:pt x="6259667" y="0"/>
                  </a:cubicBezTo>
                  <a:cubicBezTo>
                    <a:pt x="6410719" y="-23697"/>
                    <a:pt x="6543824" y="161327"/>
                    <a:pt x="6570874" y="311207"/>
                  </a:cubicBezTo>
                  <a:cubicBezTo>
                    <a:pt x="6595202" y="480915"/>
                    <a:pt x="6562456" y="565851"/>
                    <a:pt x="6570874" y="688793"/>
                  </a:cubicBezTo>
                  <a:cubicBezTo>
                    <a:pt x="6579292" y="811735"/>
                    <a:pt x="6556191" y="919265"/>
                    <a:pt x="6570874" y="1116171"/>
                  </a:cubicBezTo>
                  <a:cubicBezTo>
                    <a:pt x="6585557" y="1313077"/>
                    <a:pt x="6540071" y="1432340"/>
                    <a:pt x="6570874" y="1555996"/>
                  </a:cubicBezTo>
                  <a:cubicBezTo>
                    <a:pt x="6575828" y="1700367"/>
                    <a:pt x="6397952" y="1874264"/>
                    <a:pt x="6259667" y="1867203"/>
                  </a:cubicBezTo>
                  <a:cubicBezTo>
                    <a:pt x="5934194" y="1891494"/>
                    <a:pt x="5840979" y="1803608"/>
                    <a:pt x="5545852" y="1867203"/>
                  </a:cubicBezTo>
                  <a:cubicBezTo>
                    <a:pt x="5250725" y="1930798"/>
                    <a:pt x="5150821" y="1844173"/>
                    <a:pt x="4832037" y="1867203"/>
                  </a:cubicBezTo>
                  <a:cubicBezTo>
                    <a:pt x="4513253" y="1890233"/>
                    <a:pt x="4608842" y="1818785"/>
                    <a:pt x="4415644" y="1867203"/>
                  </a:cubicBezTo>
                  <a:cubicBezTo>
                    <a:pt x="4222446" y="1915621"/>
                    <a:pt x="4026180" y="1804643"/>
                    <a:pt x="3820798" y="1867203"/>
                  </a:cubicBezTo>
                  <a:cubicBezTo>
                    <a:pt x="3615416" y="1929763"/>
                    <a:pt x="3459996" y="1807866"/>
                    <a:pt x="3166468" y="1867203"/>
                  </a:cubicBezTo>
                  <a:cubicBezTo>
                    <a:pt x="2872940" y="1926540"/>
                    <a:pt x="2933905" y="1825405"/>
                    <a:pt x="2750076" y="1867203"/>
                  </a:cubicBezTo>
                  <a:cubicBezTo>
                    <a:pt x="2566247" y="1909001"/>
                    <a:pt x="2458158" y="1841706"/>
                    <a:pt x="2274199" y="1867203"/>
                  </a:cubicBezTo>
                  <a:cubicBezTo>
                    <a:pt x="2090240" y="1892700"/>
                    <a:pt x="1938785" y="1843252"/>
                    <a:pt x="1798322" y="1867203"/>
                  </a:cubicBezTo>
                  <a:cubicBezTo>
                    <a:pt x="1657859" y="1891154"/>
                    <a:pt x="1500155" y="1856213"/>
                    <a:pt x="1381930" y="1867203"/>
                  </a:cubicBezTo>
                  <a:cubicBezTo>
                    <a:pt x="1263705" y="1878193"/>
                    <a:pt x="1066549" y="1829283"/>
                    <a:pt x="846568" y="1867203"/>
                  </a:cubicBezTo>
                  <a:cubicBezTo>
                    <a:pt x="626587" y="1905123"/>
                    <a:pt x="554562" y="1834144"/>
                    <a:pt x="311207" y="1867203"/>
                  </a:cubicBezTo>
                  <a:cubicBezTo>
                    <a:pt x="90591" y="1867220"/>
                    <a:pt x="-20129" y="1729695"/>
                    <a:pt x="0" y="1555996"/>
                  </a:cubicBezTo>
                  <a:cubicBezTo>
                    <a:pt x="-38260" y="1469399"/>
                    <a:pt x="34468" y="1269079"/>
                    <a:pt x="0" y="1178410"/>
                  </a:cubicBezTo>
                  <a:cubicBezTo>
                    <a:pt x="-34468" y="1087741"/>
                    <a:pt x="7966" y="865468"/>
                    <a:pt x="0" y="751032"/>
                  </a:cubicBezTo>
                  <a:cubicBezTo>
                    <a:pt x="-7966" y="636596"/>
                    <a:pt x="37154" y="458208"/>
                    <a:pt x="0" y="311207"/>
                  </a:cubicBezTo>
                  <a:close/>
                </a:path>
                <a:path w="6570874" h="1867203" stroke="0" extrusionOk="0">
                  <a:moveTo>
                    <a:pt x="0" y="311207"/>
                  </a:moveTo>
                  <a:cubicBezTo>
                    <a:pt x="7533" y="131019"/>
                    <a:pt x="97160" y="-17089"/>
                    <a:pt x="311207" y="0"/>
                  </a:cubicBezTo>
                  <a:cubicBezTo>
                    <a:pt x="512109" y="-21887"/>
                    <a:pt x="589646" y="5877"/>
                    <a:pt x="787084" y="0"/>
                  </a:cubicBezTo>
                  <a:cubicBezTo>
                    <a:pt x="984522" y="-5877"/>
                    <a:pt x="1184543" y="41899"/>
                    <a:pt x="1500899" y="0"/>
                  </a:cubicBezTo>
                  <a:cubicBezTo>
                    <a:pt x="1817256" y="-41899"/>
                    <a:pt x="1858971" y="6313"/>
                    <a:pt x="2155230" y="0"/>
                  </a:cubicBezTo>
                  <a:cubicBezTo>
                    <a:pt x="2451489" y="-6313"/>
                    <a:pt x="2530604" y="56384"/>
                    <a:pt x="2750076" y="0"/>
                  </a:cubicBezTo>
                  <a:cubicBezTo>
                    <a:pt x="2969548" y="-56384"/>
                    <a:pt x="3117825" y="59305"/>
                    <a:pt x="3463891" y="0"/>
                  </a:cubicBezTo>
                  <a:cubicBezTo>
                    <a:pt x="3809958" y="-59305"/>
                    <a:pt x="3759423" y="47140"/>
                    <a:pt x="3880283" y="0"/>
                  </a:cubicBezTo>
                  <a:cubicBezTo>
                    <a:pt x="4001143" y="-47140"/>
                    <a:pt x="4391003" y="36862"/>
                    <a:pt x="4534614" y="0"/>
                  </a:cubicBezTo>
                  <a:cubicBezTo>
                    <a:pt x="4678225" y="-36862"/>
                    <a:pt x="4881182" y="18804"/>
                    <a:pt x="5129460" y="0"/>
                  </a:cubicBezTo>
                  <a:cubicBezTo>
                    <a:pt x="5377738" y="-18804"/>
                    <a:pt x="5924141" y="52210"/>
                    <a:pt x="6259667" y="0"/>
                  </a:cubicBezTo>
                  <a:cubicBezTo>
                    <a:pt x="6413527" y="1229"/>
                    <a:pt x="6574587" y="133118"/>
                    <a:pt x="6570874" y="311207"/>
                  </a:cubicBezTo>
                  <a:cubicBezTo>
                    <a:pt x="6575374" y="427194"/>
                    <a:pt x="6545456" y="580674"/>
                    <a:pt x="6570874" y="751032"/>
                  </a:cubicBezTo>
                  <a:cubicBezTo>
                    <a:pt x="6596292" y="921390"/>
                    <a:pt x="6562228" y="1083953"/>
                    <a:pt x="6570874" y="1190858"/>
                  </a:cubicBezTo>
                  <a:cubicBezTo>
                    <a:pt x="6579520" y="1297763"/>
                    <a:pt x="6527601" y="1444375"/>
                    <a:pt x="6570874" y="1555996"/>
                  </a:cubicBezTo>
                  <a:cubicBezTo>
                    <a:pt x="6569639" y="1720872"/>
                    <a:pt x="6426007" y="1867234"/>
                    <a:pt x="6259667" y="1867203"/>
                  </a:cubicBezTo>
                  <a:cubicBezTo>
                    <a:pt x="6095287" y="1907368"/>
                    <a:pt x="5919104" y="1820225"/>
                    <a:pt x="5664821" y="1867203"/>
                  </a:cubicBezTo>
                  <a:cubicBezTo>
                    <a:pt x="5410538" y="1914181"/>
                    <a:pt x="5309792" y="1827795"/>
                    <a:pt x="5010490" y="1867203"/>
                  </a:cubicBezTo>
                  <a:cubicBezTo>
                    <a:pt x="4711188" y="1906611"/>
                    <a:pt x="4496844" y="1823506"/>
                    <a:pt x="4356160" y="1867203"/>
                  </a:cubicBezTo>
                  <a:cubicBezTo>
                    <a:pt x="4215476" y="1910900"/>
                    <a:pt x="4121447" y="1841493"/>
                    <a:pt x="3939768" y="1867203"/>
                  </a:cubicBezTo>
                  <a:cubicBezTo>
                    <a:pt x="3758089" y="1892913"/>
                    <a:pt x="3539888" y="1789303"/>
                    <a:pt x="3225952" y="1867203"/>
                  </a:cubicBezTo>
                  <a:cubicBezTo>
                    <a:pt x="2912016" y="1945103"/>
                    <a:pt x="3011284" y="1828707"/>
                    <a:pt x="2809560" y="1867203"/>
                  </a:cubicBezTo>
                  <a:cubicBezTo>
                    <a:pt x="2607836" y="1905699"/>
                    <a:pt x="2287980" y="1832938"/>
                    <a:pt x="2155230" y="1867203"/>
                  </a:cubicBezTo>
                  <a:cubicBezTo>
                    <a:pt x="2022480" y="1901468"/>
                    <a:pt x="1852907" y="1834903"/>
                    <a:pt x="1560384" y="1867203"/>
                  </a:cubicBezTo>
                  <a:cubicBezTo>
                    <a:pt x="1267861" y="1899503"/>
                    <a:pt x="1248454" y="1835595"/>
                    <a:pt x="1143991" y="1867203"/>
                  </a:cubicBezTo>
                  <a:cubicBezTo>
                    <a:pt x="1039528" y="1898811"/>
                    <a:pt x="588570" y="1775250"/>
                    <a:pt x="311207" y="1867203"/>
                  </a:cubicBezTo>
                  <a:cubicBezTo>
                    <a:pt x="144857" y="1874954"/>
                    <a:pt x="6990" y="1734309"/>
                    <a:pt x="0" y="1555996"/>
                  </a:cubicBezTo>
                  <a:cubicBezTo>
                    <a:pt x="-23242" y="1424032"/>
                    <a:pt x="13005" y="1366459"/>
                    <a:pt x="0" y="1178410"/>
                  </a:cubicBezTo>
                  <a:cubicBezTo>
                    <a:pt x="-13005" y="990361"/>
                    <a:pt x="46277" y="898978"/>
                    <a:pt x="0" y="775928"/>
                  </a:cubicBezTo>
                  <a:cubicBezTo>
                    <a:pt x="-46277" y="652878"/>
                    <a:pt x="47490" y="460846"/>
                    <a:pt x="0" y="311207"/>
                  </a:cubicBezTo>
                  <a:close/>
                </a:path>
              </a:pathLst>
            </a:custGeom>
            <a:solidFill>
              <a:srgbClr val="FEF9F2">
                <a:alpha val="84000"/>
              </a:srgbClr>
            </a:solidFill>
            <a:ln w="25400">
              <a:solidFill>
                <a:schemeClr val="accent6">
                  <a:lumMod val="75000"/>
                </a:schemeClr>
              </a:solidFill>
              <a:prstDash val="lgDashDot"/>
              <a:extLst>
                <a:ext uri="{C807C97D-BFC1-408E-A445-0C87EB9F89A2}">
                  <ask:lineSketchStyleProps xmlns:ask="http://schemas.microsoft.com/office/drawing/2018/sketchyshapes" sd="3340967368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8" name="Text Box 7">
              <a:extLst>
                <a:ext uri="{FF2B5EF4-FFF2-40B4-BE49-F238E27FC236}">
                  <a16:creationId xmlns:a16="http://schemas.microsoft.com/office/drawing/2014/main" id="{3741103E-A278-4ED6-86DE-676A46837147}"/>
                </a:ext>
              </a:extLst>
            </p:cNvPr>
            <p:cNvSpPr txBox="1"/>
            <p:nvPr/>
          </p:nvSpPr>
          <p:spPr>
            <a:xfrm>
              <a:off x="228600" y="3219423"/>
              <a:ext cx="6513834" cy="16927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sz="2600" b="1" i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sz="2600" b="1" i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cư ở Hoàng Liên Sơn thưa thớt hơn đồng bằng. Ở những nơi núi cao người dân chỉ có thể đi bộ hoặc đi bằng ngựa vì đường giao thông chủ yếu là đường mòn.</a:t>
              </a: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75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325" y="3966981"/>
            <a:ext cx="1721063" cy="1721063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339" y="3893016"/>
            <a:ext cx="9376461" cy="15363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272" y="-493504"/>
            <a:ext cx="7299717" cy="515468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CB47CFD-5A20-4F52-A73B-D58A468D49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20" y="1791378"/>
            <a:ext cx="3611880" cy="36118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0" y="878097"/>
            <a:ext cx="1014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6" name="Rectangle 5"/>
          <p:cNvSpPr/>
          <p:nvPr/>
        </p:nvSpPr>
        <p:spPr>
          <a:xfrm>
            <a:off x="771192" y="1805378"/>
            <a:ext cx="49589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56238">
            <a:off x="8230717" y="405838"/>
            <a:ext cx="1827360" cy="750480"/>
          </a:xfrm>
          <a:prstGeom prst="rect">
            <a:avLst/>
          </a:prstGeom>
        </p:spPr>
      </p:pic>
      <p:pic>
        <p:nvPicPr>
          <p:cNvPr id="14" name="图形 6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35540" y="148745"/>
            <a:ext cx="1133475" cy="495300"/>
          </a:xfrm>
          <a:prstGeom prst="rect">
            <a:avLst/>
          </a:prstGeom>
        </p:spPr>
      </p:pic>
      <p:pic>
        <p:nvPicPr>
          <p:cNvPr id="15" name="图形 7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476117">
            <a:off x="-1027346" y="622108"/>
            <a:ext cx="244792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16303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8" presetClass="entr" presetSubtype="0" accel="5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438" name="Group 11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84981252"/>
              </p:ext>
            </p:extLst>
          </p:nvPr>
        </p:nvGraphicFramePr>
        <p:xfrm>
          <a:off x="874206" y="1758747"/>
          <a:ext cx="7415683" cy="3054094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3215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4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5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148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Hoàng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Liên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Sơn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Hoàng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Liên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Sơn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7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lạnh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quanh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Khai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thác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khoáng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8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dốc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ruộng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bậc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thang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46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khoáng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rau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xứ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lạnh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6443" name="Line 123">
            <a:hlinkClick r:id="" action="ppaction://noaction"/>
          </p:cNvPr>
          <p:cNvSpPr/>
          <p:nvPr/>
        </p:nvSpPr>
        <p:spPr>
          <a:xfrm>
            <a:off x="4124848" y="3285794"/>
            <a:ext cx="914400" cy="1286188"/>
          </a:xfrm>
          <a:prstGeom prst="line">
            <a:avLst/>
          </a:prstGeom>
          <a:ln w="76200" cap="flat" cmpd="sng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6444" name="Line 124">
            <a:hlinkClick r:id="" action="ppaction://noaction"/>
          </p:cNvPr>
          <p:cNvSpPr/>
          <p:nvPr/>
        </p:nvSpPr>
        <p:spPr>
          <a:xfrm flipV="1">
            <a:off x="4089678" y="3285794"/>
            <a:ext cx="914400" cy="1215849"/>
          </a:xfrm>
          <a:prstGeom prst="line">
            <a:avLst/>
          </a:prstGeom>
          <a:ln w="76200" cap="flat" cmpd="sng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6445" name="Line 125">
            <a:hlinkClick r:id="" action="ppaction://noaction"/>
          </p:cNvPr>
          <p:cNvSpPr/>
          <p:nvPr/>
        </p:nvSpPr>
        <p:spPr>
          <a:xfrm>
            <a:off x="4124848" y="3893718"/>
            <a:ext cx="914400" cy="0"/>
          </a:xfrm>
          <a:prstGeom prst="line">
            <a:avLst/>
          </a:prstGeom>
          <a:ln w="76200" cap="flat" cmpd="sng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triangle" w="med" len="med"/>
          </a:ln>
        </p:spPr>
      </p:sp>
      <p:grpSp>
        <p:nvGrpSpPr>
          <p:cNvPr id="9" name="Group 8"/>
          <p:cNvGrpSpPr/>
          <p:nvPr/>
        </p:nvGrpSpPr>
        <p:grpSpPr>
          <a:xfrm>
            <a:off x="1412087" y="100485"/>
            <a:ext cx="6088173" cy="1631290"/>
            <a:chOff x="1145513" y="60288"/>
            <a:chExt cx="6815741" cy="1326385"/>
          </a:xfrm>
        </p:grpSpPr>
        <p:grpSp>
          <p:nvGrpSpPr>
            <p:cNvPr id="10" name="组合 3">
              <a:extLst>
                <a:ext uri="{FF2B5EF4-FFF2-40B4-BE49-F238E27FC236}">
                  <a16:creationId xmlns:a16="http://schemas.microsoft.com/office/drawing/2014/main" id="{732C6CE6-2825-4A4A-9675-D15CE75EF86D}"/>
                </a:ext>
              </a:extLst>
            </p:cNvPr>
            <p:cNvGrpSpPr/>
            <p:nvPr/>
          </p:nvGrpSpPr>
          <p:grpSpPr>
            <a:xfrm flipH="1">
              <a:off x="1145513" y="60288"/>
              <a:ext cx="6815741" cy="1326385"/>
              <a:chOff x="2670542" y="676321"/>
              <a:chExt cx="7011655" cy="2537896"/>
            </a:xfrm>
          </p:grpSpPr>
          <p:grpSp>
            <p:nvGrpSpPr>
              <p:cNvPr id="12" name="组合 4">
                <a:extLst>
                  <a:ext uri="{FF2B5EF4-FFF2-40B4-BE49-F238E27FC236}">
                    <a16:creationId xmlns:a16="http://schemas.microsoft.com/office/drawing/2014/main" id="{8274ABBD-43B4-46DB-9891-646DFDE6E41A}"/>
                  </a:ext>
                </a:extLst>
              </p:cNvPr>
              <p:cNvGrpSpPr/>
              <p:nvPr/>
            </p:nvGrpSpPr>
            <p:grpSpPr>
              <a:xfrm>
                <a:off x="2670542" y="676321"/>
                <a:ext cx="6858150" cy="2537896"/>
                <a:chOff x="3214111" y="-2145711"/>
                <a:chExt cx="5763780" cy="2132919"/>
              </a:xfrm>
            </p:grpSpPr>
            <p:pic>
              <p:nvPicPr>
                <p:cNvPr id="15" name="图片 7">
                  <a:extLst>
                    <a:ext uri="{FF2B5EF4-FFF2-40B4-BE49-F238E27FC236}">
                      <a16:creationId xmlns:a16="http://schemas.microsoft.com/office/drawing/2014/main" id="{F25FA7D5-CF03-492D-B899-293F77B463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14111" y="-1917194"/>
                  <a:ext cx="5763780" cy="1904402"/>
                </a:xfrm>
                <a:prstGeom prst="rect">
                  <a:avLst/>
                </a:prstGeom>
              </p:spPr>
            </p:pic>
            <p:pic>
              <p:nvPicPr>
                <p:cNvPr id="16" name="图片 8">
                  <a:extLst>
                    <a:ext uri="{FF2B5EF4-FFF2-40B4-BE49-F238E27FC236}">
                      <a16:creationId xmlns:a16="http://schemas.microsoft.com/office/drawing/2014/main" id="{425831A5-8960-4E0E-9873-776FB98488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14111" y="-2145711"/>
                  <a:ext cx="5763780" cy="1994646"/>
                </a:xfrm>
                <a:prstGeom prst="rect">
                  <a:avLst/>
                </a:prstGeom>
              </p:spPr>
            </p:pic>
          </p:grpSp>
          <p:pic>
            <p:nvPicPr>
              <p:cNvPr id="13" name="图片 5">
                <a:extLst>
                  <a:ext uri="{FF2B5EF4-FFF2-40B4-BE49-F238E27FC236}">
                    <a16:creationId xmlns:a16="http://schemas.microsoft.com/office/drawing/2014/main" id="{895A1943-71A1-46F2-A303-DCE0A47F2B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94938" y="948228"/>
                <a:ext cx="987259" cy="1286467"/>
              </a:xfrm>
              <a:prstGeom prst="rect">
                <a:avLst/>
              </a:prstGeom>
            </p:spPr>
          </p:pic>
          <p:pic>
            <p:nvPicPr>
              <p:cNvPr id="14" name="图片 6">
                <a:extLst>
                  <a:ext uri="{FF2B5EF4-FFF2-40B4-BE49-F238E27FC236}">
                    <a16:creationId xmlns:a16="http://schemas.microsoft.com/office/drawing/2014/main" id="{BF0FF663-9AAA-4779-A190-FB6425D691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870" y="1591461"/>
                <a:ext cx="477153" cy="930546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2332060" y="151429"/>
              <a:ext cx="4591862" cy="6756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sz="24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Nối</a:t>
              </a:r>
              <a:r>
                <a:rPr lang="en-US" sz="24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24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ý ở </a:t>
              </a:r>
              <a:r>
                <a:rPr lang="en-US" sz="24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cột</a:t>
              </a:r>
              <a:r>
                <a:rPr lang="en-US" sz="24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24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4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4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ý ở </a:t>
              </a:r>
              <a:r>
                <a:rPr lang="en-US" sz="24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cột</a:t>
              </a:r>
              <a:r>
                <a:rPr lang="en-US" sz="24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sz="24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24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24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24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4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6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6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6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56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107094" y="853219"/>
            <a:ext cx="4929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latin typeface="字魂36号-正文宋楷" panose="02000000000000000000" pitchFamily="2" charset="-122"/>
                <a:ea typeface="字魂36号-正文宋楷" panose="02000000000000000000" pitchFamily="2" charset="-122"/>
              </a:rPr>
              <a:t>山中访友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2078601" y="521420"/>
            <a:ext cx="4929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字魂36号-正文宋楷" panose="02000000000000000000" pitchFamily="2" charset="-122"/>
                <a:ea typeface="字魂36号-正文宋楷" panose="02000000000000000000" pitchFamily="2" charset="-122"/>
              </a:rPr>
              <a:t>人教版六年级语文 课件</a:t>
            </a:r>
            <a:r>
              <a:rPr lang="en-US" altLang="zh-CN" sz="2400" dirty="0">
                <a:latin typeface="字魂36号-正文宋楷" panose="02000000000000000000" pitchFamily="2" charset="-122"/>
                <a:ea typeface="字魂36号-正文宋楷" panose="02000000000000000000" pitchFamily="2" charset="-122"/>
              </a:rPr>
              <a:t>PPT</a:t>
            </a:r>
            <a:r>
              <a:rPr lang="zh-CN" altLang="en-US" sz="2400" dirty="0">
                <a:latin typeface="字魂36号-正文宋楷" panose="02000000000000000000" pitchFamily="2" charset="-122"/>
                <a:ea typeface="字魂36号-正文宋楷" panose="02000000000000000000" pitchFamily="2" charset="-122"/>
              </a:rPr>
              <a:t>模板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546" y="-177034"/>
            <a:ext cx="9522777" cy="514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363" y="3110205"/>
            <a:ext cx="1975275" cy="197527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20888" y="2713711"/>
            <a:ext cx="11985775" cy="3816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954199"/>
            <a:ext cx="9260627" cy="429195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116230" y="4433394"/>
            <a:ext cx="9376461" cy="1536325"/>
            <a:chOff x="-116230" y="4433394"/>
            <a:chExt cx="9376461" cy="153632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24206" y="4639575"/>
              <a:ext cx="4889416" cy="774259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6230" y="4433394"/>
              <a:ext cx="9376461" cy="1536325"/>
            </a:xfrm>
            <a:prstGeom prst="rect">
              <a:avLst/>
            </a:prstGeom>
          </p:spPr>
        </p:pic>
      </p:grpSp>
      <p:pic>
        <p:nvPicPr>
          <p:cNvPr id="38" name="图片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63994">
            <a:off x="-791048" y="-91275"/>
            <a:ext cx="2444708" cy="10181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2246" y="480359"/>
            <a:ext cx="3619507" cy="135163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20552" y="1747748"/>
            <a:ext cx="1421354" cy="5307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056238">
            <a:off x="8174025" y="130072"/>
            <a:ext cx="901644" cy="3702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40" y="-497909"/>
            <a:ext cx="7757989" cy="41825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241297" y="749923"/>
            <a:ext cx="49589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UTM Cookies" panose="02040603050506020204" pitchFamily="18" charset="0"/>
                <a:cs typeface="Times New Roman" pitchFamily="18" charset="0"/>
              </a:rPr>
              <a:t>Chúc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UTM Cookies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UTM Cookies" panose="02040603050506020204" pitchFamily="18" charset="0"/>
                <a:cs typeface="Times New Roman" pitchFamily="18" charset="0"/>
              </a:rPr>
              <a:t>các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UTM Cookies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UTM Cookies" panose="02040603050506020204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UTM Cookies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UTM Cookies" panose="02040603050506020204" pitchFamily="18" charset="0"/>
                <a:cs typeface="Times New Roman" pitchFamily="18" charset="0"/>
              </a:rPr>
              <a:t>học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UTM Cookies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UTM Cookies" panose="02040603050506020204" pitchFamily="18" charset="0"/>
                <a:cs typeface="Times New Roman" pitchFamily="18" charset="0"/>
              </a:rPr>
              <a:t>tốt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UTM Cookies" panose="02040603050506020204" pitchFamily="18" charset="0"/>
                <a:cs typeface="Times New Roman" pitchFamily="18" charset="0"/>
              </a:rPr>
              <a:t>!</a:t>
            </a:r>
            <a:endParaRPr lang="vi-VN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6CAC58-90CF-4838-AF4F-6AABB9EBD1CA}"/>
              </a:ext>
            </a:extLst>
          </p:cNvPr>
          <p:cNvSpPr txBox="1"/>
          <p:nvPr/>
        </p:nvSpPr>
        <p:spPr>
          <a:xfrm>
            <a:off x="8183016" y="5325505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940" y="3716466"/>
            <a:ext cx="1721063" cy="17210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r="33093"/>
          <a:stretch>
            <a:fillRect/>
          </a:stretch>
        </p:blipFill>
        <p:spPr>
          <a:xfrm>
            <a:off x="313006" y="3653342"/>
            <a:ext cx="3271357" cy="7742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297" b="90822" l="45436" r="54622"/>
                    </a14:imgEffect>
                  </a14:imgLayer>
                </a14:imgProps>
              </a:ext>
            </a:extLst>
          </a:blip>
          <a:srcRect l="44288" t="72231" r="44230" b="7112"/>
          <a:stretch>
            <a:fillRect/>
          </a:stretch>
        </p:blipFill>
        <p:spPr>
          <a:xfrm>
            <a:off x="3438902" y="3794949"/>
            <a:ext cx="1069279" cy="108834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56238">
            <a:off x="6615477" y="136590"/>
            <a:ext cx="1571932" cy="64557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59396">
            <a:off x="218445" y="140378"/>
            <a:ext cx="1079290" cy="529573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92F1EC5D-7F0C-4DC4-B662-35A9AA002FAB}"/>
              </a:ext>
            </a:extLst>
          </p:cNvPr>
          <p:cNvGrpSpPr/>
          <p:nvPr/>
        </p:nvGrpSpPr>
        <p:grpSpPr>
          <a:xfrm>
            <a:off x="2033985" y="560319"/>
            <a:ext cx="7527353" cy="2643745"/>
            <a:chOff x="2033985" y="560319"/>
            <a:chExt cx="7527353" cy="2643745"/>
          </a:xfrm>
        </p:grpSpPr>
        <p:sp>
          <p:nvSpPr>
            <p:cNvPr id="51" name="Cloud 50">
              <a:extLst>
                <a:ext uri="{FF2B5EF4-FFF2-40B4-BE49-F238E27FC236}">
                  <a16:creationId xmlns:a16="http://schemas.microsoft.com/office/drawing/2014/main" id="{64AE7CEE-6E67-4F35-A5D2-97A2BCA1EBAD}"/>
                </a:ext>
              </a:extLst>
            </p:cNvPr>
            <p:cNvSpPr/>
            <p:nvPr/>
          </p:nvSpPr>
          <p:spPr>
            <a:xfrm>
              <a:off x="2033985" y="560319"/>
              <a:ext cx="7467600" cy="2643745"/>
            </a:xfrm>
            <a:prstGeom prst="cloud">
              <a:avLst/>
            </a:prstGeom>
            <a:solidFill>
              <a:schemeClr val="bg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 Box 20">
              <a:extLst>
                <a:ext uri="{FF2B5EF4-FFF2-40B4-BE49-F238E27FC236}">
                  <a16:creationId xmlns:a16="http://schemas.microsoft.com/office/drawing/2014/main" id="{30B438A3-C76F-45B8-9D80-30EC6A62C0BE}"/>
                </a:ext>
              </a:extLst>
            </p:cNvPr>
            <p:cNvSpPr txBox="1"/>
            <p:nvPr/>
          </p:nvSpPr>
          <p:spPr>
            <a:xfrm>
              <a:off x="2093738" y="801753"/>
              <a:ext cx="7467600" cy="230832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sz="4800" b="1" dirty="0">
                  <a:ln w="38100" cmpd="thinThick">
                    <a:solidFill>
                      <a:schemeClr val="accent4">
                        <a:lumMod val="75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latin typeface="UVN Chim Bien Nang" panose="0209080305050A020404" pitchFamily="18" charset="0"/>
                </a:rPr>
                <a:t>HOẠT ĐỘNG SẢN XUẤT CỦA NGƯỜI </a:t>
              </a:r>
              <a:r>
                <a:rPr sz="4800" b="1">
                  <a:ln w="38100" cmpd="thinThick">
                    <a:solidFill>
                      <a:schemeClr val="accent4">
                        <a:lumMod val="75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latin typeface="UVN Chim Bien Nang" panose="0209080305050A020404" pitchFamily="18" charset="0"/>
                </a:rPr>
                <a:t>DÂN </a:t>
              </a:r>
              <a:endParaRPr lang="en-US" sz="4800" b="1">
                <a:ln w="38100" cmpd="thinThick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UVN Chim Bien Nang" panose="0209080305050A020404" pitchFamily="18" charset="0"/>
              </a:endParaRPr>
            </a:p>
            <a:p>
              <a:pPr algn="ctr" eaLnBrk="1" hangingPunct="1"/>
              <a:r>
                <a:rPr sz="4800" b="1">
                  <a:ln w="38100" cmpd="thinThick">
                    <a:solidFill>
                      <a:srgbClr val="0070C0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rgbClr val="00B0F0"/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>
                    <a:glow rad="101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UVN Thang Vu" panose="03090702030407020404" pitchFamily="66" charset="0"/>
                </a:rPr>
                <a:t>Ở HOÀNG </a:t>
              </a:r>
              <a:r>
                <a:rPr sz="4800" b="1" dirty="0">
                  <a:ln w="38100" cmpd="thinThick">
                    <a:solidFill>
                      <a:srgbClr val="0070C0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rgbClr val="00B0F0"/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>
                    <a:glow rad="101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UVN Thang Vu" panose="03090702030407020404" pitchFamily="66" charset="0"/>
                </a:rPr>
                <a:t>LIÊN SƠN </a:t>
              </a:r>
            </a:p>
          </p:txBody>
        </p:sp>
      </p:grpSp>
      <p:pic>
        <p:nvPicPr>
          <p:cNvPr id="42" name="图片 13">
            <a:extLst>
              <a:ext uri="{FF2B5EF4-FFF2-40B4-BE49-F238E27FC236}">
                <a16:creationId xmlns:a16="http://schemas.microsoft.com/office/drawing/2014/main" id="{18B85789-04C8-49CD-9CAC-F00B1C862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7206" y="77963"/>
            <a:ext cx="1732449" cy="64694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7793E4BF-D308-4172-B6CD-7E3F811BE9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9796" y="237532"/>
            <a:ext cx="1381915" cy="516048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6F685BDE-F483-4640-B4F3-1FFC058561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56238">
            <a:off x="1203139" y="1183808"/>
            <a:ext cx="1095492" cy="449909"/>
          </a:xfrm>
          <a:prstGeom prst="rect">
            <a:avLst/>
          </a:prstGeom>
        </p:spPr>
      </p:pic>
      <p:pic>
        <p:nvPicPr>
          <p:cNvPr id="45" name="图片 18">
            <a:extLst>
              <a:ext uri="{FF2B5EF4-FFF2-40B4-BE49-F238E27FC236}">
                <a16:creationId xmlns:a16="http://schemas.microsoft.com/office/drawing/2014/main" id="{44B9865C-2F2E-4424-B2C0-55286CD057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0152" y="3156349"/>
            <a:ext cx="5900809" cy="1878894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-116231" y="1076156"/>
            <a:ext cx="9376461" cy="4305739"/>
            <a:chOff x="-116231" y="837643"/>
            <a:chExt cx="9376461" cy="430573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1"/>
            <a:srcRect r="56277"/>
            <a:stretch>
              <a:fillRect/>
            </a:stretch>
          </p:blipFill>
          <p:spPr>
            <a:xfrm>
              <a:off x="0" y="837643"/>
              <a:ext cx="3699796" cy="392006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116231" y="3607057"/>
              <a:ext cx="9376461" cy="1536325"/>
            </a:xfrm>
            <a:prstGeom prst="rect">
              <a:avLst/>
            </a:prstGeom>
          </p:spPr>
        </p:pic>
      </p:grpSp>
      <p:pic>
        <p:nvPicPr>
          <p:cNvPr id="41" name="图片 22">
            <a:extLst>
              <a:ext uri="{FF2B5EF4-FFF2-40B4-BE49-F238E27FC236}">
                <a16:creationId xmlns:a16="http://schemas.microsoft.com/office/drawing/2014/main" id="{165CE5B6-5ED3-4367-BE15-AFC8B31F22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171">
            <a:off x="6043719" y="200388"/>
            <a:ext cx="2800707" cy="1049046"/>
          </a:xfrm>
          <a:prstGeom prst="rect">
            <a:avLst/>
          </a:prstGeom>
        </p:spPr>
      </p:pic>
      <p:pic>
        <p:nvPicPr>
          <p:cNvPr id="19" name="Picture 18" descr="A picture containing text, furniture&#10;&#10;Description automatically generated">
            <a:extLst>
              <a:ext uri="{FF2B5EF4-FFF2-40B4-BE49-F238E27FC236}">
                <a16:creationId xmlns:a16="http://schemas.microsoft.com/office/drawing/2014/main" id="{7E64F6F1-813B-4661-B1A3-AB37234CAA8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2" y="3384218"/>
            <a:ext cx="2055644" cy="1834662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A0970591-D357-4AEB-A5E1-81B452BA1F8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079" y="2875014"/>
            <a:ext cx="2910726" cy="2910726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42A0DC52-D749-4FE1-8203-36E583753E6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178" y="2875014"/>
            <a:ext cx="2371084" cy="237108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427E8ED9-AA75-4E0D-8DEC-DE6E31B7F33F}"/>
              </a:ext>
            </a:extLst>
          </p:cNvPr>
          <p:cNvGrpSpPr/>
          <p:nvPr/>
        </p:nvGrpSpPr>
        <p:grpSpPr>
          <a:xfrm>
            <a:off x="1538110" y="2537964"/>
            <a:ext cx="2055644" cy="2321742"/>
            <a:chOff x="1901195" y="2605309"/>
            <a:chExt cx="2055644" cy="2321742"/>
          </a:xfrm>
        </p:grpSpPr>
        <p:pic>
          <p:nvPicPr>
            <p:cNvPr id="13" name="Picture 12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6702A5A4-8B7A-478E-AC35-9F300FEEA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195" y="2871407"/>
              <a:ext cx="2055644" cy="2055644"/>
            </a:xfrm>
            <a:prstGeom prst="rect">
              <a:avLst/>
            </a:prstGeom>
          </p:spPr>
        </p:pic>
        <p:pic>
          <p:nvPicPr>
            <p:cNvPr id="47" name="Picture 4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6AA0F03-90B3-4101-A1E2-9C08CDB44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37344" y1="50182" x2="37344" y2="50182"/>
                          <a14:backgroundMark x1="44974" y1="43480" x2="9730" y2="58296"/>
                          <a14:backgroundMark x1="9730" y1="58296" x2="28421" y2="90311"/>
                          <a14:backgroundMark x1="28421" y1="90311" x2="71901" y2="83892"/>
                          <a14:backgroundMark x1="71901" y1="83892" x2="90230" y2="49697"/>
                          <a14:backgroundMark x1="90230" y1="49697" x2="43157" y2="42874"/>
                          <a14:backgroundMark x1="16552" y1="48971" x2="33064" y2="43763"/>
                          <a14:backgroundMark x1="13201" y1="48365" x2="12313" y2="48365"/>
                          <a14:backgroundMark x1="10174" y1="48365" x2="11990" y2="48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8885">
              <a:off x="2217182" y="2605309"/>
              <a:ext cx="1325018" cy="1325018"/>
            </a:xfrm>
            <a:prstGeom prst="rect">
              <a:avLst/>
            </a:prstGeom>
          </p:spPr>
        </p:pic>
      </p:grpSp>
      <p:pic>
        <p:nvPicPr>
          <p:cNvPr id="50" name="Picture 49" descr="A toy figurine holding a pineapple&#10;&#10;Description automatically generated with medium confidence">
            <a:extLst>
              <a:ext uri="{FF2B5EF4-FFF2-40B4-BE49-F238E27FC236}">
                <a16:creationId xmlns:a16="http://schemas.microsoft.com/office/drawing/2014/main" id="{B26C2527-580A-43C4-9BE6-F2468573450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510" y="3251100"/>
            <a:ext cx="2176039" cy="217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985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5538 0.01945 L -0.60903 0.2314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91" y="1058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3D63C6E4-7D51-4CEF-AB88-3F06CA99A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189" y="93239"/>
            <a:ext cx="2856659" cy="691807"/>
          </a:xfrm>
          <a:prstGeom prst="rect">
            <a:avLst/>
          </a:prstGeom>
        </p:spPr>
      </p:pic>
      <p:pic>
        <p:nvPicPr>
          <p:cNvPr id="3" name="图形 16">
            <a:extLst>
              <a:ext uri="{FF2B5EF4-FFF2-40B4-BE49-F238E27FC236}">
                <a16:creationId xmlns:a16="http://schemas.microsoft.com/office/drawing/2014/main" id="{26E0E423-6D8E-4906-A8FF-9DD3237CA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76117">
            <a:off x="2703930" y="107162"/>
            <a:ext cx="2574511" cy="741450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6C6CFDD7-801C-46EC-AC66-A3BA8C93706A}"/>
              </a:ext>
            </a:extLst>
          </p:cNvPr>
          <p:cNvSpPr txBox="1"/>
          <p:nvPr/>
        </p:nvSpPr>
        <p:spPr>
          <a:xfrm>
            <a:off x="3338091" y="83633"/>
            <a:ext cx="2856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Loko" panose="02040603050506020204" pitchFamily="18" charset="0"/>
                <a:cs typeface="Times New Roman" panose="02020603050405020304" pitchFamily="18" charset="0"/>
              </a:rPr>
              <a:t>Đây là gì?</a:t>
            </a:r>
          </a:p>
        </p:txBody>
      </p:sp>
    </p:spTree>
    <p:extLst>
      <p:ext uri="{BB962C8B-B14F-4D97-AF65-F5344CB8AC3E}">
        <p14:creationId xmlns:p14="http://schemas.microsoft.com/office/powerpoint/2010/main" val="18347684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75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375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875"/>
                            </p:stCondLst>
                            <p:childTnLst>
                              <p:par>
                                <p:cTn id="3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 object&#10;&#10;Description automatically generated">
            <a:extLst>
              <a:ext uri="{FF2B5EF4-FFF2-40B4-BE49-F238E27FC236}">
                <a16:creationId xmlns:a16="http://schemas.microsoft.com/office/drawing/2014/main" id="{70614A77-006C-48EA-85BD-6953DDCFF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173"/>
            <a:ext cx="9143999" cy="51546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121" y="-430899"/>
            <a:ext cx="7299717" cy="49716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0" y="878097"/>
            <a:ext cx="1014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6" name="Rectangle 5"/>
          <p:cNvSpPr/>
          <p:nvPr/>
        </p:nvSpPr>
        <p:spPr>
          <a:xfrm>
            <a:off x="1107811" y="1695802"/>
            <a:ext cx="42856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Trồng trọt trên đất dốc </a:t>
            </a:r>
          </a:p>
        </p:txBody>
      </p:sp>
      <p:pic>
        <p:nvPicPr>
          <p:cNvPr id="13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56238">
            <a:off x="8230717" y="405838"/>
            <a:ext cx="1827360" cy="750480"/>
          </a:xfrm>
          <a:prstGeom prst="rect">
            <a:avLst/>
          </a:prstGeom>
        </p:spPr>
      </p:pic>
      <p:pic>
        <p:nvPicPr>
          <p:cNvPr id="14" name="图形 6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35540" y="148745"/>
            <a:ext cx="1133475" cy="495300"/>
          </a:xfrm>
          <a:prstGeom prst="rect">
            <a:avLst/>
          </a:prstGeom>
        </p:spPr>
      </p:pic>
      <p:pic>
        <p:nvPicPr>
          <p:cNvPr id="15" name="图形 7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76117">
            <a:off x="-1027346" y="622108"/>
            <a:ext cx="2447925" cy="1019175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42A0DC52-D749-4FE1-8203-36E583753E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63" y="1406155"/>
            <a:ext cx="2371084" cy="237108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27E8ED9-AA75-4E0D-8DEC-DE6E31B7F33F}"/>
              </a:ext>
            </a:extLst>
          </p:cNvPr>
          <p:cNvGrpSpPr/>
          <p:nvPr/>
        </p:nvGrpSpPr>
        <p:grpSpPr>
          <a:xfrm>
            <a:off x="-303449" y="2784629"/>
            <a:ext cx="2055644" cy="2321742"/>
            <a:chOff x="1901195" y="2605309"/>
            <a:chExt cx="2055644" cy="2321742"/>
          </a:xfrm>
        </p:grpSpPr>
        <p:pic>
          <p:nvPicPr>
            <p:cNvPr id="18" name="Picture 17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6702A5A4-8B7A-478E-AC35-9F300FEEA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195" y="2871407"/>
              <a:ext cx="2055644" cy="2055644"/>
            </a:xfrm>
            <a:prstGeom prst="rect">
              <a:avLst/>
            </a:prstGeom>
          </p:spPr>
        </p:pic>
        <p:pic>
          <p:nvPicPr>
            <p:cNvPr id="19" name="Picture 18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6AA0F03-90B3-4101-A1E2-9C08CDB44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backgroundMark x1="37344" y1="50182" x2="37344" y2="50182"/>
                          <a14:backgroundMark x1="44974" y1="43480" x2="9730" y2="58296"/>
                          <a14:backgroundMark x1="9730" y1="58296" x2="28421" y2="90311"/>
                          <a14:backgroundMark x1="28421" y1="90311" x2="71901" y2="83892"/>
                          <a14:backgroundMark x1="71901" y1="83892" x2="90230" y2="49697"/>
                          <a14:backgroundMark x1="90230" y1="49697" x2="43157" y2="42874"/>
                          <a14:backgroundMark x1="16552" y1="48971" x2="33064" y2="43763"/>
                          <a14:backgroundMark x1="13201" y1="48365" x2="12313" y2="48365"/>
                          <a14:backgroundMark x1="10174" y1="48365" x2="11990" y2="48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8885">
              <a:off x="2217182" y="2605309"/>
              <a:ext cx="1325018" cy="1325018"/>
            </a:xfrm>
            <a:prstGeom prst="rect">
              <a:avLst/>
            </a:prstGeom>
          </p:spPr>
        </p:pic>
      </p:grpSp>
      <p:pic>
        <p:nvPicPr>
          <p:cNvPr id="20" name="Picture 19" descr="A toy figurine holding a pineapple&#10;&#10;Description automatically generated with medium confidence">
            <a:extLst>
              <a:ext uri="{FF2B5EF4-FFF2-40B4-BE49-F238E27FC236}">
                <a16:creationId xmlns:a16="http://schemas.microsoft.com/office/drawing/2014/main" id="{B26C2527-580A-43C4-9BE6-F2468573450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909" y="2955471"/>
            <a:ext cx="2176039" cy="21760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CB47CFD-5A20-4F52-A73B-D58A468D49B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461" y="2540340"/>
            <a:ext cx="2823810" cy="28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56758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8" presetClass="entr" presetSubtype="0" accel="5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1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325" y="3966981"/>
            <a:ext cx="1721063" cy="1721063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339" y="3893016"/>
            <a:ext cx="9376461" cy="1536325"/>
          </a:xfrm>
          <a:prstGeom prst="rect">
            <a:avLst/>
          </a:prstGeom>
        </p:spPr>
      </p:pic>
      <p:pic>
        <p:nvPicPr>
          <p:cNvPr id="13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56238">
            <a:off x="8230717" y="405838"/>
            <a:ext cx="1827360" cy="750480"/>
          </a:xfrm>
          <a:prstGeom prst="rect">
            <a:avLst/>
          </a:prstGeom>
        </p:spPr>
      </p:pic>
      <p:pic>
        <p:nvPicPr>
          <p:cNvPr id="14" name="图形 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35540" y="148745"/>
            <a:ext cx="1133475" cy="495300"/>
          </a:xfrm>
          <a:prstGeom prst="rect">
            <a:avLst/>
          </a:prstGeom>
        </p:spPr>
      </p:pic>
      <p:pic>
        <p:nvPicPr>
          <p:cNvPr id="15" name="图形 7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476117">
            <a:off x="-1027346" y="622108"/>
            <a:ext cx="2447925" cy="1019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8" y="163536"/>
            <a:ext cx="5151720" cy="3338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2" name="Group 21"/>
          <p:cNvGrpSpPr/>
          <p:nvPr/>
        </p:nvGrpSpPr>
        <p:grpSpPr>
          <a:xfrm>
            <a:off x="5269885" y="-505995"/>
            <a:ext cx="3896605" cy="2501040"/>
            <a:chOff x="5269885" y="-505995"/>
            <a:chExt cx="3896605" cy="2501040"/>
          </a:xfrm>
        </p:grpSpPr>
        <p:pic>
          <p:nvPicPr>
            <p:cNvPr id="18" name="图片 6">
              <a:extLst>
                <a:ext uri="{FF2B5EF4-FFF2-40B4-BE49-F238E27FC236}">
                  <a16:creationId xmlns:a16="http://schemas.microsoft.com/office/drawing/2014/main" id="{F7D744BE-58C7-450A-99C1-E9246D3F3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8489" flipH="1">
              <a:off x="5269885" y="-505995"/>
              <a:ext cx="3896605" cy="250104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747657" y="329301"/>
              <a:ext cx="2964263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600" b="1" dirty="0">
                  <a:solidFill>
                    <a:srgbClr val="00869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vi-VN" sz="2600" b="1" dirty="0">
                  <a:solidFill>
                    <a:srgbClr val="008696"/>
                  </a:solidFill>
                  <a:latin typeface="Times New Roman" pitchFamily="18" charset="0"/>
                  <a:cs typeface="Times New Roman" pitchFamily="18" charset="0"/>
                </a:rPr>
                <a:t>Ruộng bậc thang được làm ở đâu? </a:t>
              </a:r>
            </a:p>
          </p:txBody>
        </p:sp>
      </p:grpSp>
      <p:sp>
        <p:nvSpPr>
          <p:cNvPr id="25" name="Chevron 1">
            <a:extLst>
              <a:ext uri="{FF2B5EF4-FFF2-40B4-BE49-F238E27FC236}">
                <a16:creationId xmlns:a16="http://schemas.microsoft.com/office/drawing/2014/main" id="{160BCB76-F586-4BEC-B094-56D452D55B02}"/>
              </a:ext>
            </a:extLst>
          </p:cNvPr>
          <p:cNvSpPr/>
          <p:nvPr/>
        </p:nvSpPr>
        <p:spPr>
          <a:xfrm>
            <a:off x="5723614" y="1900687"/>
            <a:ext cx="3150182" cy="830996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Đỉnh núi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hevron 1">
            <a:extLst>
              <a:ext uri="{FF2B5EF4-FFF2-40B4-BE49-F238E27FC236}">
                <a16:creationId xmlns:a16="http://schemas.microsoft.com/office/drawing/2014/main" id="{C7205DE3-4CAC-401B-941D-C0576FFF7419}"/>
              </a:ext>
            </a:extLst>
          </p:cNvPr>
          <p:cNvSpPr/>
          <p:nvPr/>
        </p:nvSpPr>
        <p:spPr>
          <a:xfrm>
            <a:off x="5723614" y="3007234"/>
            <a:ext cx="3150182" cy="830996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Sườn núi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hevron 1">
            <a:extLst>
              <a:ext uri="{FF2B5EF4-FFF2-40B4-BE49-F238E27FC236}">
                <a16:creationId xmlns:a16="http://schemas.microsoft.com/office/drawing/2014/main" id="{A1E4B20C-F7D7-49CA-812A-74733DD98879}"/>
              </a:ext>
            </a:extLst>
          </p:cNvPr>
          <p:cNvSpPr/>
          <p:nvPr/>
        </p:nvSpPr>
        <p:spPr>
          <a:xfrm>
            <a:off x="5723614" y="4113782"/>
            <a:ext cx="3150182" cy="830996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Thung lũng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622973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animBg="1"/>
      <p:bldP spid="25" grpId="1" animBg="1"/>
      <p:bldP spid="26" grpId="0" uiExpand="1" animBg="1"/>
      <p:bldP spid="27" grpId="0" uiExpand="1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325" y="3966981"/>
            <a:ext cx="1721063" cy="1721063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339" y="3893016"/>
            <a:ext cx="9376461" cy="1536325"/>
          </a:xfrm>
          <a:prstGeom prst="rect">
            <a:avLst/>
          </a:prstGeom>
        </p:spPr>
      </p:pic>
      <p:pic>
        <p:nvPicPr>
          <p:cNvPr id="13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56238">
            <a:off x="8230717" y="405838"/>
            <a:ext cx="1827360" cy="750480"/>
          </a:xfrm>
          <a:prstGeom prst="rect">
            <a:avLst/>
          </a:prstGeom>
        </p:spPr>
      </p:pic>
      <p:pic>
        <p:nvPicPr>
          <p:cNvPr id="14" name="图形 6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35540" y="148745"/>
            <a:ext cx="1133475" cy="495300"/>
          </a:xfrm>
          <a:prstGeom prst="rect">
            <a:avLst/>
          </a:prstGeom>
        </p:spPr>
      </p:pic>
      <p:pic>
        <p:nvPicPr>
          <p:cNvPr id="15" name="图形 7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76117">
            <a:off x="-1027346" y="622108"/>
            <a:ext cx="2447925" cy="1019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" r="2066"/>
          <a:stretch/>
        </p:blipFill>
        <p:spPr>
          <a:xfrm>
            <a:off x="196618" y="163536"/>
            <a:ext cx="5151720" cy="3338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3" name="Group 22"/>
          <p:cNvGrpSpPr/>
          <p:nvPr/>
        </p:nvGrpSpPr>
        <p:grpSpPr>
          <a:xfrm>
            <a:off x="5348338" y="-330860"/>
            <a:ext cx="4117819" cy="2326396"/>
            <a:chOff x="5156419" y="1283042"/>
            <a:chExt cx="4117819" cy="2326396"/>
          </a:xfrm>
        </p:grpSpPr>
        <p:pic>
          <p:nvPicPr>
            <p:cNvPr id="19" name="图片 6">
              <a:extLst>
                <a:ext uri="{FF2B5EF4-FFF2-40B4-BE49-F238E27FC236}">
                  <a16:creationId xmlns:a16="http://schemas.microsoft.com/office/drawing/2014/main" id="{F7D744BE-58C7-450A-99C1-E9246D3F3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56419" y="1283042"/>
              <a:ext cx="4117819" cy="232639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757622" y="2062760"/>
              <a:ext cx="2964263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600" b="1" dirty="0">
                  <a:solidFill>
                    <a:srgbClr val="C3D215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600" b="1" dirty="0" err="1">
                  <a:solidFill>
                    <a:srgbClr val="C3D215"/>
                  </a:solidFill>
                  <a:latin typeface="Times New Roman" pitchFamily="18" charset="0"/>
                  <a:cs typeface="Times New Roman" pitchFamily="18" charset="0"/>
                </a:rPr>
                <a:t>Tại</a:t>
              </a:r>
              <a:r>
                <a:rPr lang="en-US" sz="2600" b="1" dirty="0">
                  <a:solidFill>
                    <a:srgbClr val="C3D215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rgbClr val="C3D215"/>
                  </a:solidFill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2600" b="1" dirty="0">
                  <a:solidFill>
                    <a:srgbClr val="C3D215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rgbClr val="C3D215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2600" b="1" dirty="0">
                  <a:solidFill>
                    <a:srgbClr val="C3D215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600" b="1" dirty="0" err="1">
                  <a:solidFill>
                    <a:srgbClr val="C3D215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600" b="1" dirty="0">
                  <a:solidFill>
                    <a:srgbClr val="C3D215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rgbClr val="C3D215"/>
                  </a:solidFill>
                  <a:latin typeface="Times New Roman" pitchFamily="18" charset="0"/>
                  <a:cs typeface="Times New Roman" pitchFamily="18" charset="0"/>
                </a:rPr>
                <a:t>ruộng</a:t>
              </a:r>
              <a:r>
                <a:rPr lang="en-US" sz="2600" b="1" dirty="0">
                  <a:solidFill>
                    <a:srgbClr val="C3D215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rgbClr val="C3D215"/>
                  </a:solidFill>
                  <a:latin typeface="Times New Roman" pitchFamily="18" charset="0"/>
                  <a:cs typeface="Times New Roman" pitchFamily="18" charset="0"/>
                </a:rPr>
                <a:t>bậc</a:t>
              </a:r>
              <a:r>
                <a:rPr lang="en-US" sz="2600" b="1" dirty="0">
                  <a:solidFill>
                    <a:srgbClr val="C3D215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rgbClr val="C3D215"/>
                  </a:solidFill>
                  <a:latin typeface="Times New Roman" pitchFamily="18" charset="0"/>
                  <a:cs typeface="Times New Roman" pitchFamily="18" charset="0"/>
                </a:rPr>
                <a:t>thang</a:t>
              </a:r>
              <a:r>
                <a:rPr lang="en-US" sz="2600" b="1" dirty="0">
                  <a:solidFill>
                    <a:srgbClr val="C3D215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17" name="Chevron 1">
            <a:extLst>
              <a:ext uri="{FF2B5EF4-FFF2-40B4-BE49-F238E27FC236}">
                <a16:creationId xmlns:a16="http://schemas.microsoft.com/office/drawing/2014/main" id="{1D6CF026-5C31-462A-995D-24ED28806708}"/>
              </a:ext>
            </a:extLst>
          </p:cNvPr>
          <p:cNvSpPr/>
          <p:nvPr/>
        </p:nvSpPr>
        <p:spPr>
          <a:xfrm>
            <a:off x="5628566" y="1893016"/>
            <a:ext cx="3318816" cy="2182488"/>
          </a:xfrm>
          <a:custGeom>
            <a:avLst/>
            <a:gdLst>
              <a:gd name="connsiteX0" fmla="*/ 0 w 3318816"/>
              <a:gd name="connsiteY0" fmla="*/ 0 h 2182488"/>
              <a:gd name="connsiteX1" fmla="*/ 553136 w 3318816"/>
              <a:gd name="connsiteY1" fmla="*/ 0 h 2182488"/>
              <a:gd name="connsiteX2" fmla="*/ 1039896 w 3318816"/>
              <a:gd name="connsiteY2" fmla="*/ 0 h 2182488"/>
              <a:gd name="connsiteX3" fmla="*/ 1626220 w 3318816"/>
              <a:gd name="connsiteY3" fmla="*/ 0 h 2182488"/>
              <a:gd name="connsiteX4" fmla="*/ 2245732 w 3318816"/>
              <a:gd name="connsiteY4" fmla="*/ 0 h 2182488"/>
              <a:gd name="connsiteX5" fmla="*/ 2732492 w 3318816"/>
              <a:gd name="connsiteY5" fmla="*/ 0 h 2182488"/>
              <a:gd name="connsiteX6" fmla="*/ 3318816 w 3318816"/>
              <a:gd name="connsiteY6" fmla="*/ 0 h 2182488"/>
              <a:gd name="connsiteX7" fmla="*/ 3318816 w 3318816"/>
              <a:gd name="connsiteY7" fmla="*/ 512885 h 2182488"/>
              <a:gd name="connsiteX8" fmla="*/ 3318816 w 3318816"/>
              <a:gd name="connsiteY8" fmla="*/ 1091244 h 2182488"/>
              <a:gd name="connsiteX9" fmla="*/ 3318816 w 3318816"/>
              <a:gd name="connsiteY9" fmla="*/ 1647778 h 2182488"/>
              <a:gd name="connsiteX10" fmla="*/ 3318816 w 3318816"/>
              <a:gd name="connsiteY10" fmla="*/ 2182488 h 2182488"/>
              <a:gd name="connsiteX11" fmla="*/ 2765680 w 3318816"/>
              <a:gd name="connsiteY11" fmla="*/ 2182488 h 2182488"/>
              <a:gd name="connsiteX12" fmla="*/ 2212544 w 3318816"/>
              <a:gd name="connsiteY12" fmla="*/ 2182488 h 2182488"/>
              <a:gd name="connsiteX13" fmla="*/ 1692596 w 3318816"/>
              <a:gd name="connsiteY13" fmla="*/ 2182488 h 2182488"/>
              <a:gd name="connsiteX14" fmla="*/ 1205836 w 3318816"/>
              <a:gd name="connsiteY14" fmla="*/ 2182488 h 2182488"/>
              <a:gd name="connsiteX15" fmla="*/ 752265 w 3318816"/>
              <a:gd name="connsiteY15" fmla="*/ 2182488 h 2182488"/>
              <a:gd name="connsiteX16" fmla="*/ 0 w 3318816"/>
              <a:gd name="connsiteY16" fmla="*/ 2182488 h 2182488"/>
              <a:gd name="connsiteX17" fmla="*/ 0 w 3318816"/>
              <a:gd name="connsiteY17" fmla="*/ 1669603 h 2182488"/>
              <a:gd name="connsiteX18" fmla="*/ 0 w 3318816"/>
              <a:gd name="connsiteY18" fmla="*/ 1091244 h 2182488"/>
              <a:gd name="connsiteX19" fmla="*/ 0 w 3318816"/>
              <a:gd name="connsiteY19" fmla="*/ 567447 h 2182488"/>
              <a:gd name="connsiteX20" fmla="*/ 0 w 3318816"/>
              <a:gd name="connsiteY20" fmla="*/ 0 h 218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18816" h="2182488" fill="none" extrusionOk="0">
                <a:moveTo>
                  <a:pt x="0" y="0"/>
                </a:moveTo>
                <a:cubicBezTo>
                  <a:pt x="221042" y="-46306"/>
                  <a:pt x="430947" y="66297"/>
                  <a:pt x="553136" y="0"/>
                </a:cubicBezTo>
                <a:cubicBezTo>
                  <a:pt x="675325" y="-66297"/>
                  <a:pt x="799425" y="18822"/>
                  <a:pt x="1039896" y="0"/>
                </a:cubicBezTo>
                <a:cubicBezTo>
                  <a:pt x="1280367" y="-18822"/>
                  <a:pt x="1433036" y="36353"/>
                  <a:pt x="1626220" y="0"/>
                </a:cubicBezTo>
                <a:cubicBezTo>
                  <a:pt x="1819404" y="-36353"/>
                  <a:pt x="2010423" y="56471"/>
                  <a:pt x="2245732" y="0"/>
                </a:cubicBezTo>
                <a:cubicBezTo>
                  <a:pt x="2481041" y="-56471"/>
                  <a:pt x="2567501" y="23831"/>
                  <a:pt x="2732492" y="0"/>
                </a:cubicBezTo>
                <a:cubicBezTo>
                  <a:pt x="2897483" y="-23831"/>
                  <a:pt x="3037843" y="29628"/>
                  <a:pt x="3318816" y="0"/>
                </a:cubicBezTo>
                <a:cubicBezTo>
                  <a:pt x="3349850" y="219590"/>
                  <a:pt x="3259915" y="312271"/>
                  <a:pt x="3318816" y="512885"/>
                </a:cubicBezTo>
                <a:cubicBezTo>
                  <a:pt x="3377717" y="713499"/>
                  <a:pt x="3287778" y="826496"/>
                  <a:pt x="3318816" y="1091244"/>
                </a:cubicBezTo>
                <a:cubicBezTo>
                  <a:pt x="3367565" y="1330426"/>
                  <a:pt x="3295714" y="1440848"/>
                  <a:pt x="3318816" y="1647778"/>
                </a:cubicBezTo>
                <a:cubicBezTo>
                  <a:pt x="3341918" y="1854708"/>
                  <a:pt x="3264619" y="1983483"/>
                  <a:pt x="3318816" y="2182488"/>
                </a:cubicBezTo>
                <a:cubicBezTo>
                  <a:pt x="3062878" y="2185565"/>
                  <a:pt x="2909265" y="2121897"/>
                  <a:pt x="2765680" y="2182488"/>
                </a:cubicBezTo>
                <a:cubicBezTo>
                  <a:pt x="2622095" y="2243079"/>
                  <a:pt x="2464667" y="2130420"/>
                  <a:pt x="2212544" y="2182488"/>
                </a:cubicBezTo>
                <a:cubicBezTo>
                  <a:pt x="1960421" y="2234556"/>
                  <a:pt x="1922546" y="2173286"/>
                  <a:pt x="1692596" y="2182488"/>
                </a:cubicBezTo>
                <a:cubicBezTo>
                  <a:pt x="1462646" y="2191690"/>
                  <a:pt x="1447913" y="2182152"/>
                  <a:pt x="1205836" y="2182488"/>
                </a:cubicBezTo>
                <a:cubicBezTo>
                  <a:pt x="963759" y="2182824"/>
                  <a:pt x="868749" y="2164924"/>
                  <a:pt x="752265" y="2182488"/>
                </a:cubicBezTo>
                <a:cubicBezTo>
                  <a:pt x="635781" y="2200052"/>
                  <a:pt x="315224" y="2104986"/>
                  <a:pt x="0" y="2182488"/>
                </a:cubicBezTo>
                <a:cubicBezTo>
                  <a:pt x="-59859" y="2068865"/>
                  <a:pt x="39218" y="1788847"/>
                  <a:pt x="0" y="1669603"/>
                </a:cubicBezTo>
                <a:cubicBezTo>
                  <a:pt x="-39218" y="1550360"/>
                  <a:pt x="69056" y="1356478"/>
                  <a:pt x="0" y="1091244"/>
                </a:cubicBezTo>
                <a:cubicBezTo>
                  <a:pt x="-38662" y="843047"/>
                  <a:pt x="53343" y="741617"/>
                  <a:pt x="0" y="567447"/>
                </a:cubicBezTo>
                <a:cubicBezTo>
                  <a:pt x="-53343" y="393277"/>
                  <a:pt x="65243" y="137928"/>
                  <a:pt x="0" y="0"/>
                </a:cubicBezTo>
                <a:close/>
              </a:path>
              <a:path w="3318816" h="2182488" stroke="0" extrusionOk="0">
                <a:moveTo>
                  <a:pt x="0" y="0"/>
                </a:moveTo>
                <a:cubicBezTo>
                  <a:pt x="215866" y="-21857"/>
                  <a:pt x="293622" y="9609"/>
                  <a:pt x="453572" y="0"/>
                </a:cubicBezTo>
                <a:cubicBezTo>
                  <a:pt x="613522" y="-9609"/>
                  <a:pt x="880895" y="66933"/>
                  <a:pt x="1073084" y="0"/>
                </a:cubicBezTo>
                <a:cubicBezTo>
                  <a:pt x="1265273" y="-66933"/>
                  <a:pt x="1391747" y="53508"/>
                  <a:pt x="1659408" y="0"/>
                </a:cubicBezTo>
                <a:cubicBezTo>
                  <a:pt x="1927069" y="-53508"/>
                  <a:pt x="2062348" y="44966"/>
                  <a:pt x="2179356" y="0"/>
                </a:cubicBezTo>
                <a:cubicBezTo>
                  <a:pt x="2296364" y="-44966"/>
                  <a:pt x="2425719" y="48577"/>
                  <a:pt x="2632927" y="0"/>
                </a:cubicBezTo>
                <a:cubicBezTo>
                  <a:pt x="2840135" y="-48577"/>
                  <a:pt x="3046901" y="19529"/>
                  <a:pt x="3318816" y="0"/>
                </a:cubicBezTo>
                <a:cubicBezTo>
                  <a:pt x="3320196" y="134716"/>
                  <a:pt x="3318393" y="439950"/>
                  <a:pt x="3318816" y="567447"/>
                </a:cubicBezTo>
                <a:cubicBezTo>
                  <a:pt x="3319239" y="694944"/>
                  <a:pt x="3273236" y="830044"/>
                  <a:pt x="3318816" y="1091244"/>
                </a:cubicBezTo>
                <a:cubicBezTo>
                  <a:pt x="3333804" y="1235704"/>
                  <a:pt x="3304176" y="1408607"/>
                  <a:pt x="3318816" y="1636866"/>
                </a:cubicBezTo>
                <a:cubicBezTo>
                  <a:pt x="3333456" y="1865125"/>
                  <a:pt x="3266937" y="2000503"/>
                  <a:pt x="3318816" y="2182488"/>
                </a:cubicBezTo>
                <a:cubicBezTo>
                  <a:pt x="3198346" y="2193850"/>
                  <a:pt x="3082021" y="2150854"/>
                  <a:pt x="2865244" y="2182488"/>
                </a:cubicBezTo>
                <a:cubicBezTo>
                  <a:pt x="2648467" y="2214122"/>
                  <a:pt x="2556434" y="2122084"/>
                  <a:pt x="2345297" y="2182488"/>
                </a:cubicBezTo>
                <a:cubicBezTo>
                  <a:pt x="2134160" y="2242892"/>
                  <a:pt x="2011432" y="2177328"/>
                  <a:pt x="1758972" y="2182488"/>
                </a:cubicBezTo>
                <a:cubicBezTo>
                  <a:pt x="1506512" y="2187648"/>
                  <a:pt x="1394861" y="2124121"/>
                  <a:pt x="1205836" y="2182488"/>
                </a:cubicBezTo>
                <a:cubicBezTo>
                  <a:pt x="1016811" y="2240855"/>
                  <a:pt x="904928" y="2151568"/>
                  <a:pt x="685889" y="2182488"/>
                </a:cubicBezTo>
                <a:cubicBezTo>
                  <a:pt x="466850" y="2213408"/>
                  <a:pt x="235654" y="2160835"/>
                  <a:pt x="0" y="2182488"/>
                </a:cubicBezTo>
                <a:cubicBezTo>
                  <a:pt x="-24583" y="2067550"/>
                  <a:pt x="45125" y="1773766"/>
                  <a:pt x="0" y="1669603"/>
                </a:cubicBezTo>
                <a:cubicBezTo>
                  <a:pt x="-45125" y="1565440"/>
                  <a:pt x="52477" y="1261986"/>
                  <a:pt x="0" y="1091244"/>
                </a:cubicBezTo>
                <a:cubicBezTo>
                  <a:pt x="-6345" y="987555"/>
                  <a:pt x="18490" y="833699"/>
                  <a:pt x="0" y="578359"/>
                </a:cubicBezTo>
                <a:cubicBezTo>
                  <a:pt x="-18490" y="323019"/>
                  <a:pt x="8195" y="280711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67707363">
                  <a:prstGeom prst="chevron">
                    <a:avLst>
                      <a:gd name="adj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trồng được lúa nước trên đất dốc, người dân xẻ sườn núi thành những bậc phẳng gọi là ruộng bậc thang.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142988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56238">
            <a:off x="8230717" y="405838"/>
            <a:ext cx="1827360" cy="750480"/>
          </a:xfrm>
          <a:prstGeom prst="rect">
            <a:avLst/>
          </a:prstGeom>
        </p:spPr>
      </p:pic>
      <p:pic>
        <p:nvPicPr>
          <p:cNvPr id="24" name="图形 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35540" y="148745"/>
            <a:ext cx="1133475" cy="495300"/>
          </a:xfrm>
          <a:prstGeom prst="rect">
            <a:avLst/>
          </a:prstGeom>
        </p:spPr>
      </p:pic>
      <p:pic>
        <p:nvPicPr>
          <p:cNvPr id="25" name="图形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476117">
            <a:off x="-1027346" y="622108"/>
            <a:ext cx="2447925" cy="1019175"/>
          </a:xfrm>
          <a:prstGeom prst="rect">
            <a:avLst/>
          </a:prstGeom>
        </p:spPr>
      </p:pic>
      <p:pic>
        <p:nvPicPr>
          <p:cNvPr id="28" name="图片 18">
            <a:extLst>
              <a:ext uri="{FF2B5EF4-FFF2-40B4-BE49-F238E27FC236}">
                <a16:creationId xmlns:a16="http://schemas.microsoft.com/office/drawing/2014/main" id="{44B9865C-2F2E-4424-B2C0-55286CD057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0152" y="3156349"/>
            <a:ext cx="5900809" cy="1878894"/>
          </a:xfrm>
          <a:prstGeom prst="rect">
            <a:avLst/>
          </a:prstGeom>
        </p:spPr>
      </p:pic>
      <p:grpSp>
        <p:nvGrpSpPr>
          <p:cNvPr id="29" name="组合 5"/>
          <p:cNvGrpSpPr/>
          <p:nvPr/>
        </p:nvGrpSpPr>
        <p:grpSpPr>
          <a:xfrm>
            <a:off x="-116231" y="1076156"/>
            <a:ext cx="9376461" cy="4305739"/>
            <a:chOff x="-116231" y="837643"/>
            <a:chExt cx="9376461" cy="4305739"/>
          </a:xfrm>
        </p:grpSpPr>
        <p:pic>
          <p:nvPicPr>
            <p:cNvPr id="30" name="图片 8"/>
            <p:cNvPicPr>
              <a:picLocks noChangeAspect="1"/>
            </p:cNvPicPr>
            <p:nvPr/>
          </p:nvPicPr>
          <p:blipFill rotWithShape="1">
            <a:blip r:embed="rId8"/>
            <a:srcRect r="56277"/>
            <a:stretch>
              <a:fillRect/>
            </a:stretch>
          </p:blipFill>
          <p:spPr>
            <a:xfrm>
              <a:off x="0" y="837643"/>
              <a:ext cx="3699796" cy="3920068"/>
            </a:xfrm>
            <a:prstGeom prst="rect">
              <a:avLst/>
            </a:prstGeom>
          </p:spPr>
        </p:pic>
        <p:pic>
          <p:nvPicPr>
            <p:cNvPr id="31" name="图片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6231" y="3607057"/>
              <a:ext cx="9376461" cy="1536325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78728" y="407771"/>
            <a:ext cx="5666606" cy="4215803"/>
            <a:chOff x="-70633" y="567211"/>
            <a:chExt cx="5472568" cy="4215803"/>
          </a:xfrm>
        </p:grpSpPr>
        <p:pic>
          <p:nvPicPr>
            <p:cNvPr id="9" name="图片 3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0" t="18163" r="6922" b="12009"/>
            <a:stretch/>
          </p:blipFill>
          <p:spPr>
            <a:xfrm>
              <a:off x="-70633" y="567211"/>
              <a:ext cx="5472568" cy="4215803"/>
            </a:xfrm>
            <a:prstGeom prst="rect">
              <a:avLst/>
            </a:prstGeom>
          </p:spPr>
        </p:pic>
        <p:sp>
          <p:nvSpPr>
            <p:cNvPr id="10" name="Text Box 50"/>
            <p:cNvSpPr txBox="1">
              <a:spLocks noChangeArrowheads="1"/>
            </p:cNvSpPr>
            <p:nvPr/>
          </p:nvSpPr>
          <p:spPr bwMode="auto">
            <a:xfrm>
              <a:off x="804904" y="1131696"/>
              <a:ext cx="3937624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vi-VN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Người dân ở Hoàng Liên </a:t>
              </a:r>
              <a:r>
                <a:rPr lang="en-US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vi-VN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ơn trồng gì trên ruộng bậc thang?</a:t>
              </a:r>
            </a:p>
          </p:txBody>
        </p:sp>
        <p:sp>
          <p:nvSpPr>
            <p:cNvPr id="11" name="Text Box 55"/>
            <p:cNvSpPr txBox="1">
              <a:spLocks noChangeArrowheads="1"/>
            </p:cNvSpPr>
            <p:nvPr/>
          </p:nvSpPr>
          <p:spPr bwMode="auto">
            <a:xfrm>
              <a:off x="542316" y="2322782"/>
              <a:ext cx="453180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Người dân ở Hoàng Liên </a:t>
              </a:r>
              <a:r>
                <a:rPr lang="en-US" sz="24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ơn thường </a:t>
              </a:r>
              <a:r>
                <a:rPr lang="vi-VN" sz="24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trồng lúa, ngô, chè, rau 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 </a:t>
              </a:r>
              <a:r>
                <a:rPr lang="vi-VN" sz="24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cây ăn quả</a:t>
              </a:r>
              <a:r>
                <a:rPr lang="en-US" sz="24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lạnh 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trên nương rẫy và </a:t>
              </a:r>
              <a:r>
                <a:rPr lang="vi-VN" sz="2400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ruộng bậc thang.</a:t>
              </a:r>
            </a:p>
          </p:txBody>
        </p:sp>
      </p:grpSp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42A0DC52-D749-4FE1-8203-36E583753E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109" y="1939333"/>
            <a:ext cx="3056892" cy="3056892"/>
          </a:xfrm>
          <a:prstGeom prst="rect">
            <a:avLst/>
          </a:prstGeom>
        </p:spPr>
      </p:pic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8B472C1B-9E99-49A1-AB6F-B7AFEC86CF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2" y="2675329"/>
            <a:ext cx="1843430" cy="269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313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4" y="87694"/>
            <a:ext cx="2763296" cy="2018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32" y="87694"/>
            <a:ext cx="2779965" cy="2018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061" y="103552"/>
            <a:ext cx="2796634" cy="1986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566" y="2667449"/>
            <a:ext cx="2763296" cy="19865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611" y="2651592"/>
            <a:ext cx="2879533" cy="2018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4" y="2651591"/>
            <a:ext cx="2763296" cy="1986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6022" y="2116098"/>
            <a:ext cx="2667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endParaRPr lang="en-US" altLang="en-US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118714" y="2098667"/>
            <a:ext cx="2667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algn="ctr">
              <a:defRPr sz="3200" b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 sz="2800">
                <a:latin typeface="Arial" charset="0"/>
              </a:defRPr>
            </a:lvl2pPr>
            <a:lvl3pPr>
              <a:defRPr sz="2400">
                <a:latin typeface="Arial" charset="0"/>
              </a:defRPr>
            </a:lvl3pPr>
            <a:lvl4pPr>
              <a:defRPr sz="2000">
                <a:latin typeface="Arial" charset="0"/>
              </a:defRPr>
            </a:lvl4pPr>
            <a:lvl5pPr>
              <a:defRPr sz="2000">
                <a:latin typeface="Arial" charset="0"/>
              </a:defRPr>
            </a:lvl5pPr>
            <a:lvl6pPr eaLnBrk="0" hangingPunct="0">
              <a:defRPr sz="2000">
                <a:latin typeface="Arial" charset="0"/>
              </a:defRPr>
            </a:lvl6pPr>
            <a:lvl7pPr eaLnBrk="0" hangingPunct="0">
              <a:defRPr sz="2000">
                <a:latin typeface="Arial" charset="0"/>
              </a:defRPr>
            </a:lvl7pPr>
            <a:lvl8pPr eaLnBrk="0" hangingPunct="0">
              <a:defRPr sz="2000">
                <a:latin typeface="Arial" charset="0"/>
              </a:defRPr>
            </a:lvl8pPr>
            <a:lvl9pPr eaLnBrk="0" hangingPunct="0">
              <a:defRPr sz="2000">
                <a:latin typeface="Arial" charset="0"/>
              </a:defRPr>
            </a:lvl9pPr>
          </a:lstStyle>
          <a:p>
            <a:r>
              <a:rPr lang="en-US" altLang="en-US" dirty="0" err="1"/>
              <a:t>Trồng</a:t>
            </a:r>
            <a:r>
              <a:rPr lang="en-US" altLang="en-US" dirty="0"/>
              <a:t> </a:t>
            </a:r>
            <a:r>
              <a:rPr lang="en-US" altLang="en-US" dirty="0" err="1"/>
              <a:t>ngô</a:t>
            </a:r>
            <a:endParaRPr lang="en-US" altLang="en-US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140878" y="2136701"/>
            <a:ext cx="2667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algn="ctr">
              <a:defRPr sz="3200" b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 sz="2800">
                <a:latin typeface="Arial" charset="0"/>
              </a:defRPr>
            </a:lvl2pPr>
            <a:lvl3pPr>
              <a:defRPr sz="2400">
                <a:latin typeface="Arial" charset="0"/>
              </a:defRPr>
            </a:lvl3pPr>
            <a:lvl4pPr>
              <a:defRPr sz="2000">
                <a:latin typeface="Arial" charset="0"/>
              </a:defRPr>
            </a:lvl4pPr>
            <a:lvl5pPr>
              <a:defRPr sz="2000">
                <a:latin typeface="Arial" charset="0"/>
              </a:defRPr>
            </a:lvl5pPr>
            <a:lvl6pPr eaLnBrk="0" hangingPunct="0">
              <a:defRPr sz="2000">
                <a:latin typeface="Arial" charset="0"/>
              </a:defRPr>
            </a:lvl6pPr>
            <a:lvl7pPr eaLnBrk="0" hangingPunct="0">
              <a:defRPr sz="2000">
                <a:latin typeface="Arial" charset="0"/>
              </a:defRPr>
            </a:lvl7pPr>
            <a:lvl8pPr eaLnBrk="0" hangingPunct="0">
              <a:defRPr sz="2000">
                <a:latin typeface="Arial" charset="0"/>
              </a:defRPr>
            </a:lvl8pPr>
            <a:lvl9pPr eaLnBrk="0" hangingPunct="0">
              <a:defRPr sz="2000">
                <a:latin typeface="Arial" charset="0"/>
              </a:defRPr>
            </a:lvl9pPr>
          </a:lstStyle>
          <a:p>
            <a:r>
              <a:rPr lang="en-US" altLang="en-US" dirty="0" err="1"/>
              <a:t>Đồi</a:t>
            </a:r>
            <a:r>
              <a:rPr lang="en-US" altLang="en-US" dirty="0"/>
              <a:t> </a:t>
            </a:r>
            <a:r>
              <a:rPr lang="en-US" altLang="en-US" dirty="0" err="1"/>
              <a:t>chè</a:t>
            </a:r>
            <a:endParaRPr lang="en-US" altLang="en-US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662813" y="4629475"/>
            <a:ext cx="64870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algn="ctr">
              <a:defRPr sz="2800" b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 sz="2800">
                <a:latin typeface="Arial" charset="0"/>
              </a:defRPr>
            </a:lvl2pPr>
            <a:lvl3pPr>
              <a:defRPr sz="2400">
                <a:latin typeface="Arial" charset="0"/>
              </a:defRPr>
            </a:lvl3pPr>
            <a:lvl4pPr>
              <a:defRPr sz="2000">
                <a:latin typeface="Arial" charset="0"/>
              </a:defRPr>
            </a:lvl4pPr>
            <a:lvl5pPr>
              <a:defRPr sz="2000">
                <a:latin typeface="Arial" charset="0"/>
              </a:defRPr>
            </a:lvl5pPr>
            <a:lvl6pPr eaLnBrk="0" hangingPunct="0">
              <a:defRPr sz="2000">
                <a:latin typeface="Arial" charset="0"/>
              </a:defRPr>
            </a:lvl6pPr>
            <a:lvl7pPr eaLnBrk="0" hangingPunct="0">
              <a:defRPr sz="2000">
                <a:latin typeface="Arial" charset="0"/>
              </a:defRPr>
            </a:lvl7pPr>
            <a:lvl8pPr eaLnBrk="0" hangingPunct="0">
              <a:defRPr sz="2000">
                <a:latin typeface="Arial" charset="0"/>
              </a:defRPr>
            </a:lvl8pPr>
            <a:lvl9pPr eaLnBrk="0" hangingPunct="0">
              <a:defRPr sz="2000">
                <a:latin typeface="Arial" charset="0"/>
              </a:defRPr>
            </a:lvl9pPr>
          </a:lstStyle>
          <a:p>
            <a:r>
              <a:rPr lang="en-US" altLang="en-US" dirty="0" err="1"/>
              <a:t>Cây</a:t>
            </a:r>
            <a:r>
              <a:rPr lang="en-US" altLang="en-US" dirty="0"/>
              <a:t> </a:t>
            </a:r>
            <a:r>
              <a:rPr lang="en-US" altLang="en-US" dirty="0" err="1"/>
              <a:t>ăn</a:t>
            </a:r>
            <a:r>
              <a:rPr lang="en-US" altLang="en-US" dirty="0"/>
              <a:t> </a:t>
            </a:r>
            <a:r>
              <a:rPr lang="en-US" altLang="en-US" dirty="0" err="1"/>
              <a:t>quả</a:t>
            </a:r>
            <a:r>
              <a:rPr lang="en-US" altLang="en-US" dirty="0"/>
              <a:t> </a:t>
            </a:r>
            <a:r>
              <a:rPr lang="en-US" altLang="en-US" dirty="0" err="1"/>
              <a:t>xứ</a:t>
            </a:r>
            <a:r>
              <a:rPr lang="en-US" altLang="en-US" dirty="0"/>
              <a:t> </a:t>
            </a:r>
            <a:r>
              <a:rPr lang="en-US" altLang="en-US" dirty="0" err="1"/>
              <a:t>lạnh</a:t>
            </a:r>
            <a:r>
              <a:rPr lang="en-US" altLang="en-US" dirty="0"/>
              <a:t> </a:t>
            </a:r>
            <a:r>
              <a:rPr lang="en-US" altLang="en-US" dirty="0" err="1"/>
              <a:t>như</a:t>
            </a:r>
            <a:r>
              <a:rPr lang="en-US" altLang="en-US" dirty="0"/>
              <a:t>: </a:t>
            </a:r>
            <a:r>
              <a:rPr lang="en-US" altLang="en-US" dirty="0" err="1"/>
              <a:t>đào</a:t>
            </a:r>
            <a:r>
              <a:rPr lang="en-US" altLang="en-US" dirty="0"/>
              <a:t>, </a:t>
            </a:r>
            <a:r>
              <a:rPr lang="en-US" altLang="en-US" dirty="0" err="1"/>
              <a:t>mận</a:t>
            </a:r>
            <a:r>
              <a:rPr lang="en-US" altLang="en-US" dirty="0"/>
              <a:t>, </a:t>
            </a:r>
            <a:r>
              <a:rPr lang="en-US" altLang="en-US" dirty="0" err="1"/>
              <a:t>lê</a:t>
            </a:r>
            <a:r>
              <a:rPr lang="en-US" altLang="en-US" dirty="0"/>
              <a:t>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90037" y="4610232"/>
            <a:ext cx="27389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algn="ctr">
              <a:defRPr sz="3200" b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 sz="2800">
                <a:latin typeface="Arial" charset="0"/>
              </a:defRPr>
            </a:lvl2pPr>
            <a:lvl3pPr>
              <a:defRPr sz="2400">
                <a:latin typeface="Arial" charset="0"/>
              </a:defRPr>
            </a:lvl3pPr>
            <a:lvl4pPr>
              <a:defRPr sz="2000">
                <a:latin typeface="Arial" charset="0"/>
              </a:defRPr>
            </a:lvl4pPr>
            <a:lvl5pPr>
              <a:defRPr sz="2000">
                <a:latin typeface="Arial" charset="0"/>
              </a:defRPr>
            </a:lvl5pPr>
            <a:lvl6pPr eaLnBrk="0" hangingPunct="0">
              <a:defRPr sz="2000">
                <a:latin typeface="Arial" charset="0"/>
              </a:defRPr>
            </a:lvl6pPr>
            <a:lvl7pPr eaLnBrk="0" hangingPunct="0">
              <a:defRPr sz="2000">
                <a:latin typeface="Arial" charset="0"/>
              </a:defRPr>
            </a:lvl7pPr>
            <a:lvl8pPr eaLnBrk="0" hangingPunct="0">
              <a:defRPr sz="2000">
                <a:latin typeface="Arial" charset="0"/>
              </a:defRPr>
            </a:lvl8pPr>
            <a:lvl9pPr eaLnBrk="0" hangingPunct="0">
              <a:defRPr sz="2000">
                <a:latin typeface="Arial" charset="0"/>
              </a:defRPr>
            </a:lvl9pPr>
          </a:lstStyle>
          <a:p>
            <a:r>
              <a:rPr lang="en-US" altLang="en-US" sz="2800" dirty="0" err="1"/>
              <a:t>Trồng</a:t>
            </a:r>
            <a:r>
              <a:rPr lang="en-US" altLang="en-US" dirty="0"/>
              <a:t> </a:t>
            </a:r>
            <a:r>
              <a:rPr lang="en-US" altLang="en-US" dirty="0" err="1"/>
              <a:t>rau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81197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山中访友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1237</TotalTime>
  <Words>708</Words>
  <Application>Microsoft Office PowerPoint</Application>
  <PresentationFormat>On-screen Show (16:9)</PresentationFormat>
  <Paragraphs>77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UVN Thang Vu</vt:lpstr>
      <vt:lpstr>UTM Cookies</vt:lpstr>
      <vt:lpstr>字魂36号-正文宋楷</vt:lpstr>
      <vt:lpstr>UTM Tam Le</vt:lpstr>
      <vt:lpstr>UVN Chim Bien Nang</vt:lpstr>
      <vt:lpstr>UTM Showcard</vt:lpstr>
      <vt:lpstr>Tahoma</vt:lpstr>
      <vt:lpstr>Times New Roman</vt:lpstr>
      <vt:lpstr>Calibri</vt:lpstr>
      <vt:lpstr>Wingdings</vt:lpstr>
      <vt:lpstr>Arial</vt:lpstr>
      <vt:lpstr>Calibri Light</vt:lpstr>
      <vt:lpstr>UTM Loko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山中访友</dc:title>
  <dc:creator>KTUTS</dc:creator>
  <cp:keywords>YenVu_Meo</cp:keywords>
  <cp:lastModifiedBy>ADMIN</cp:lastModifiedBy>
  <cp:revision>487</cp:revision>
  <dcterms:created xsi:type="dcterms:W3CDTF">2017-08-04T05:43:00Z</dcterms:created>
  <dcterms:modified xsi:type="dcterms:W3CDTF">2022-09-23T07:41:10Z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71D65C141FC9421AA0338FF850DAAFC3</vt:lpwstr>
  </property>
  <property fmtid="{D5CDD505-2E9C-101B-9397-08002B2CF9AE}" pid="3" name="KSOProductBuildVer">
    <vt:lpwstr>1033-11.2.0.10296</vt:lpwstr>
  </property>
</Properties>
</file>