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307" r:id="rId4"/>
    <p:sldId id="275" r:id="rId5"/>
    <p:sldId id="295" r:id="rId6"/>
    <p:sldId id="296" r:id="rId7"/>
    <p:sldId id="297" r:id="rId8"/>
    <p:sldId id="258" r:id="rId9"/>
    <p:sldId id="308" r:id="rId10"/>
    <p:sldId id="304" r:id="rId11"/>
    <p:sldId id="300" r:id="rId12"/>
    <p:sldId id="305" r:id="rId13"/>
    <p:sldId id="306" r:id="rId14"/>
    <p:sldId id="30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FFFF"/>
    <a:srgbClr val="0000FF"/>
    <a:srgbClr val="FFFF00"/>
    <a:srgbClr val="FF9933"/>
    <a:srgbClr val="FF9900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3E8E-339D-434C-8DC8-696BD4A67204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4BA2-1C9D-40AA-BBAC-EA014CA772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" y="141420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35" y="255657"/>
            <a:ext cx="396807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665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  <a:endParaRPr lang="zh-CN" altLang="en-US" sz="2665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7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886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483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1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914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597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4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9B8-3D13-4B39-B630-491050CF35E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8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4B8EB80-8D6E-4A48-978B-585CD2B45F7E}"/>
              </a:ext>
            </a:extLst>
          </p:cNvPr>
          <p:cNvSpPr txBox="1"/>
          <p:nvPr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pic>
        <p:nvPicPr>
          <p:cNvPr id="1027" name="图片 2">
            <a:extLst>
              <a:ext uri="{FF2B5EF4-FFF2-40B4-BE49-F238E27FC236}">
                <a16:creationId xmlns:a16="http://schemas.microsoft.com/office/drawing/2014/main" id="{4D80C14F-E9E2-4C39-B308-17BE67CE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304" r="10333" b="53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2A34D09-C1CB-440E-B8FF-B743E8426642}"/>
              </a:ext>
            </a:extLst>
          </p:cNvPr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8695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ransition spd="slow">
    <p:random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79813" y="414515"/>
            <a:ext cx="703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vi-V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 </a:t>
            </a:r>
            <a:r>
              <a:rPr kumimoji="1" lang="en-US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TIỂU HỌC PHÚC LỢI</a:t>
            </a:r>
            <a:endParaRPr kumimoji="1" lang="vi-V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>
          <a:xfrm>
            <a:off x="4509499" y="2079962"/>
            <a:ext cx="3961450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 </a:t>
            </a:r>
            <a:endParaRPr kumimoji="1" lang="zh-CN" altLang="en-US" sz="7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45138" y="3427308"/>
            <a:ext cx="10607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</a:t>
            </a:r>
          </a:p>
          <a:p>
            <a:pPr algn="ctr"/>
            <a:r>
              <a:rPr kumimoji="1"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 MỘT CHỮ SỐ</a:t>
            </a:r>
            <a:endParaRPr kumimoji="1"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79ef96f9f295eb15e1cd4eb0e66a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6132" y="11139"/>
            <a:ext cx="185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2550" y="717755"/>
            <a:ext cx="4623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321475 + 423507 </a:t>
            </a:r>
            <a:r>
              <a:rPr lang="en-US" sz="28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0114" y="756263"/>
            <a:ext cx="40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843275 – 123568 </a:t>
            </a:r>
            <a:r>
              <a:rPr lang="en-US" sz="28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2602" y="369436"/>
            <a:ext cx="140832" cy="1969039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ight Brace 4"/>
          <p:cNvSpPr/>
          <p:nvPr/>
        </p:nvSpPr>
        <p:spPr>
          <a:xfrm rot="5400000">
            <a:off x="10235299" y="454283"/>
            <a:ext cx="286743" cy="194525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 Box 5"/>
          <p:cNvSpPr txBox="1"/>
          <p:nvPr/>
        </p:nvSpPr>
        <p:spPr>
          <a:xfrm>
            <a:off x="1317625" y="1611875"/>
            <a:ext cx="477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/>
              <a:t>= 321475 + 847014</a:t>
            </a:r>
          </a:p>
          <a:p>
            <a:r>
              <a:rPr lang="vi-VN" altLang="en-US" sz="3600" dirty="0"/>
              <a:t>= </a:t>
            </a:r>
            <a:r>
              <a:rPr lang="en-US" altLang="en-US" sz="3600" dirty="0" smtClean="0"/>
              <a:t>	</a:t>
            </a:r>
            <a:r>
              <a:rPr lang="vi-VN" altLang="en-US" sz="3600" dirty="0" smtClean="0"/>
              <a:t>1168489</a:t>
            </a:r>
            <a:endParaRPr lang="vi-VN" altLang="en-US" sz="3600" dirty="0"/>
          </a:p>
        </p:txBody>
      </p:sp>
      <p:sp>
        <p:nvSpPr>
          <p:cNvPr id="7" name="Text Box 6"/>
          <p:cNvSpPr txBox="1"/>
          <p:nvPr/>
        </p:nvSpPr>
        <p:spPr>
          <a:xfrm>
            <a:off x="6820535" y="1611875"/>
            <a:ext cx="477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/>
              <a:t>= 843275 - 247136</a:t>
            </a:r>
          </a:p>
          <a:p>
            <a:r>
              <a:rPr lang="vi-VN" altLang="en-US" sz="3600" dirty="0"/>
              <a:t>= </a:t>
            </a:r>
            <a:r>
              <a:rPr lang="en-US" altLang="en-US" sz="3600" dirty="0" smtClean="0"/>
              <a:t>	</a:t>
            </a:r>
            <a:r>
              <a:rPr lang="vi-VN" altLang="en-US" sz="3600" dirty="0" smtClean="0"/>
              <a:t>596139</a:t>
            </a:r>
            <a:endParaRPr lang="vi-VN" alt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23D6E-EE3C-4173-9B17-84489C5F6A6B}"/>
              </a:ext>
            </a:extLst>
          </p:cNvPr>
          <p:cNvSpPr txBox="1"/>
          <p:nvPr/>
        </p:nvSpPr>
        <p:spPr>
          <a:xfrm>
            <a:off x="2102654" y="3036247"/>
            <a:ext cx="436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1306 x 8 + 24573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A406DC-ABE5-4139-A50C-8263019D91A9}"/>
              </a:ext>
            </a:extLst>
          </p:cNvPr>
          <p:cNvSpPr txBox="1"/>
          <p:nvPr/>
        </p:nvSpPr>
        <p:spPr>
          <a:xfrm>
            <a:off x="8150218" y="3074755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609 x 9 - 4845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3DDD7B8-5F23-435F-ADA5-05FB78D2C226}"/>
              </a:ext>
            </a:extLst>
          </p:cNvPr>
          <p:cNvSpPr/>
          <p:nvPr/>
        </p:nvSpPr>
        <p:spPr>
          <a:xfrm rot="5400000">
            <a:off x="3602212" y="2786618"/>
            <a:ext cx="143372" cy="1848676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350EAB3-843B-416E-8E25-7B560191DD9C}"/>
              </a:ext>
            </a:extLst>
          </p:cNvPr>
          <p:cNvSpPr/>
          <p:nvPr/>
        </p:nvSpPr>
        <p:spPr>
          <a:xfrm rot="5400000">
            <a:off x="8912018" y="2941060"/>
            <a:ext cx="139017" cy="154414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55985D18-E257-4761-8084-CAE45DD6B247}"/>
              </a:ext>
            </a:extLst>
          </p:cNvPr>
          <p:cNvSpPr txBox="1"/>
          <p:nvPr/>
        </p:nvSpPr>
        <p:spPr>
          <a:xfrm>
            <a:off x="2207729" y="3930367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</a:t>
            </a:r>
            <a:r>
              <a:rPr lang="en-US" altLang="en-US" sz="4000" dirty="0"/>
              <a:t>10448</a:t>
            </a:r>
            <a:r>
              <a:rPr lang="vi-VN" altLang="en-US" sz="4000" dirty="0"/>
              <a:t> + </a:t>
            </a:r>
            <a:r>
              <a:rPr lang="en-US" altLang="en-US" sz="4000" dirty="0"/>
              <a:t>24573</a:t>
            </a:r>
            <a:endParaRPr lang="vi-VN" altLang="en-US" sz="4000" dirty="0"/>
          </a:p>
          <a:p>
            <a:r>
              <a:rPr lang="vi-VN" altLang="en-US" sz="4000" dirty="0"/>
              <a:t>= </a:t>
            </a:r>
            <a:r>
              <a:rPr lang="en-US" altLang="en-US" sz="4000" dirty="0" smtClean="0"/>
              <a:t>	35021</a:t>
            </a:r>
            <a:endParaRPr lang="vi-VN" altLang="en-US" sz="4000" dirty="0"/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BD72C7E8-A532-4F13-A577-8AEF298D270C}"/>
              </a:ext>
            </a:extLst>
          </p:cNvPr>
          <p:cNvSpPr txBox="1"/>
          <p:nvPr/>
        </p:nvSpPr>
        <p:spPr>
          <a:xfrm>
            <a:off x="7710639" y="3930367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</a:t>
            </a:r>
            <a:r>
              <a:rPr lang="en-US" altLang="en-US" sz="4000" dirty="0" smtClean="0"/>
              <a:t> 5481</a:t>
            </a:r>
            <a:r>
              <a:rPr lang="vi-VN" altLang="en-US" sz="4000" dirty="0" smtClean="0"/>
              <a:t> </a:t>
            </a:r>
            <a:r>
              <a:rPr lang="vi-VN" altLang="en-US" sz="4000" dirty="0"/>
              <a:t>- </a:t>
            </a:r>
            <a:r>
              <a:rPr lang="en-US" altLang="en-US" sz="4000" dirty="0"/>
              <a:t>4845</a:t>
            </a:r>
            <a:endParaRPr lang="vi-VN" altLang="en-US" sz="4000" dirty="0"/>
          </a:p>
          <a:p>
            <a:r>
              <a:rPr lang="vi-VN" altLang="en-US" sz="4000" dirty="0"/>
              <a:t>= </a:t>
            </a:r>
            <a:r>
              <a:rPr lang="en-US" altLang="en-US" sz="4000" dirty="0" smtClean="0"/>
              <a:t>	636</a:t>
            </a:r>
            <a:endParaRPr lang="vi-V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ldLvl="0" animBg="1"/>
      <p:bldP spid="18" grpId="1" animBg="1"/>
      <p:bldP spid="5" grpId="0" bldLvl="0" animBg="1"/>
      <p:bldP spid="5" grpId="1" animBg="1"/>
      <p:bldP spid="6" grpId="0"/>
      <p:bldP spid="7" grpId="0"/>
      <p:bldP spid="14" grpId="0"/>
      <p:bldP spid="20" grpId="0" bldLvl="0" animBg="1"/>
      <p:bldP spid="20" grpId="1" animBg="1"/>
      <p:bldP spid="21" grpId="0" bldLvl="0" animBg="1"/>
      <p:bldP spid="21" grpId="1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id-paper-note-template_53876-939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2695" y="-1836420"/>
            <a:ext cx="18751550" cy="1026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63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altLang="en-US" dirty="0"/>
              <a:t>4. Một huyện miền núi có 8 xã vùng thấp và 9 xã vùng cao. Mỗi xã vùng thấp được cấp 850 quyển truyện, mỗi xã vùng cao được cấp 980 quyển truyện. Hỏi huyện đó được cấp bao nhiêu quyển truyện?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32705" y="282003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Bài giải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043953" y="326644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8 xã vùng thấp được cấp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</a:rPr>
              <a:t>quyển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</a:rPr>
              <a:t>truyện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là</a:t>
            </a:r>
            <a:r>
              <a:rPr lang="vi-VN" altLang="en-US" sz="32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94505" y="612521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Đáp số: 15 620 quyển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075305" y="374840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850 x 8 = 6800 (quyển)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43952" y="4251960"/>
            <a:ext cx="835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9 xã vùng cao được cấp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</a:rPr>
              <a:t>quyển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</a:rPr>
              <a:t>truyện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là</a:t>
            </a:r>
            <a:r>
              <a:rPr lang="en-US" altLang="en-US" sz="3200" b="1" dirty="0">
                <a:solidFill>
                  <a:srgbClr val="0070C0"/>
                </a:solidFill>
              </a:rPr>
              <a:t>:</a:t>
            </a:r>
            <a:endParaRPr lang="vi-VN" alt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3049905" y="473392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980 x 9 = 8820 (quyển)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049905" y="571944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6800 + 8820 = 15 620 (quyển)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043952" y="5186680"/>
            <a:ext cx="811604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</a:rPr>
              <a:t>H</a:t>
            </a:r>
            <a:r>
              <a:rPr lang="vi-VN" altLang="en-US" sz="3200" b="1" dirty="0">
                <a:solidFill>
                  <a:srgbClr val="0070C0"/>
                </a:solidFill>
              </a:rPr>
              <a:t>uyện đó được c</a:t>
            </a:r>
            <a:r>
              <a:rPr lang="en-US" altLang="en-US" sz="3200" b="1" dirty="0" err="1">
                <a:solidFill>
                  <a:srgbClr val="0070C0"/>
                </a:solidFill>
              </a:rPr>
              <a:t>ấp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</a:rPr>
              <a:t>quyển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</a:rPr>
              <a:t>truyện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</a:rPr>
              <a:t>là</a:t>
            </a:r>
            <a:r>
              <a:rPr lang="en-US" altLang="en-US" sz="3200" b="1" dirty="0">
                <a:solidFill>
                  <a:srgbClr val="0070C0"/>
                </a:solidFill>
              </a:rPr>
              <a:t>:</a:t>
            </a:r>
            <a:endParaRPr lang="vi-VN" alt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tworks-000355414596-eaoexy-t500x5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3145" y="-1464945"/>
            <a:ext cx="8670290" cy="9787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545" y="1609725"/>
            <a:ext cx="4064000" cy="4119880"/>
          </a:xfrm>
        </p:spPr>
        <p:txBody>
          <a:bodyPr>
            <a:noAutofit/>
          </a:bodyPr>
          <a:lstStyle/>
          <a:p>
            <a:r>
              <a:rPr lang="vi-VN" altLang="en-US" sz="5400" b="1" i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Xem lại bài đã học hôm nay.</a:t>
            </a:r>
            <a:br>
              <a:rPr lang="vi-VN" altLang="en-US" sz="5400" b="1" i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altLang="en-US" sz="5400" b="1" i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Chuẩn bị cho bài tiếp theo.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40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412A8-DB65-47A0-A4E8-1B92B58E8B33}"/>
              </a:ext>
            </a:extLst>
          </p:cNvPr>
          <p:cNvSpPr txBox="1"/>
          <p:nvPr/>
        </p:nvSpPr>
        <p:spPr>
          <a:xfrm flipH="1">
            <a:off x="1575580" y="1960905"/>
            <a:ext cx="9931791" cy="37766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dirty="0">
                <a:solidFill>
                  <a:srgbClr val="FF0000"/>
                </a:solidFill>
              </a:rPr>
              <a:t> </a:t>
            </a:r>
            <a:endParaRPr lang="vi-VN" altLang="en-US" sz="3600" dirty="0">
              <a:solidFill>
                <a:srgbClr val="333333"/>
              </a:solidFill>
              <a:cs typeface="Times New Roman" panose="02020603050405020304" pitchFamily="18" charset="0"/>
            </a:endParaRPr>
          </a:p>
          <a:p>
            <a:pPr marR="442595" algn="just">
              <a:lnSpc>
                <a:spcPct val="107000"/>
              </a:lnSpc>
              <a:spcAft>
                <a:spcPts val="800"/>
              </a:spcAft>
              <a:tabLst>
                <a:tab pos="5943600" algn="l"/>
                <a:tab pos="6000750" algn="l"/>
              </a:tabLst>
            </a:pPr>
            <a:r>
              <a:rPr lang="vi-VN" alt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Áp dụng phép nhân số có 6 chữ số với số có 1 chữ số để giải các bài toán có liên quan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850216-1852-44EF-A319-954451978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498" y="0"/>
            <a:ext cx="7364934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BE2704CD-CE73-43CA-8154-F050AB44B511}"/>
              </a:ext>
            </a:extLst>
          </p:cNvPr>
          <p:cNvSpPr txBox="1"/>
          <p:nvPr/>
        </p:nvSpPr>
        <p:spPr bwMode="auto">
          <a:xfrm>
            <a:off x="3719819" y="1073785"/>
            <a:ext cx="4562031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en-US" sz="4500" b="1" kern="0" dirty="0" err="1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Yêu</a:t>
            </a:r>
            <a:r>
              <a:rPr lang="en-US" altLang="en-US" sz="4500" b="1" kern="0" dirty="0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 </a:t>
            </a:r>
            <a:r>
              <a:rPr lang="en-US" altLang="en-US" sz="4500" b="1" kern="0" dirty="0" err="1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cầu</a:t>
            </a:r>
            <a:r>
              <a:rPr lang="en-US" altLang="en-US" sz="4500" b="1" kern="0" dirty="0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 </a:t>
            </a:r>
            <a:r>
              <a:rPr lang="en-US" altLang="en-US" sz="4500" b="1" kern="0" dirty="0" err="1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cần</a:t>
            </a:r>
            <a:r>
              <a:rPr lang="en-US" altLang="en-US" sz="4500" b="1" kern="0" dirty="0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 </a:t>
            </a:r>
            <a:r>
              <a:rPr lang="en-US" altLang="en-US" sz="4500" b="1" kern="0" dirty="0" err="1" smtClean="0">
                <a:solidFill>
                  <a:srgbClr val="FFFFFF"/>
                </a:solidFill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đạt</a:t>
            </a:r>
            <a:endParaRPr lang="vi-VN" altLang="en-US" sz="4500" b="1" kern="0" dirty="0">
              <a:solidFill>
                <a:srgbClr val="FFFFFF"/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10010" y="461592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2608" y="1181782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97" y="2055426"/>
            <a:ext cx="871037" cy="1005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77" y="2021155"/>
            <a:ext cx="981235" cy="101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00" y="2058772"/>
            <a:ext cx="954642" cy="9875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16321" y="477832"/>
            <a:ext cx="197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56275" y="3060469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357093" y="472876"/>
            <a:ext cx="734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68425" y="3313818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37850" y="40832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88860" y="37266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88745" y="4871408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322432" y="3007650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/>
          <p:cNvSpPr/>
          <p:nvPr/>
        </p:nvSpPr>
        <p:spPr>
          <a:xfrm>
            <a:off x="7723121" y="3027283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022577" y="330875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45069" y="407819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5042897" y="4866343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15997" y="330875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28424" y="407620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436317" y="4866343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miley Face 14"/>
          <p:cNvSpPr/>
          <p:nvPr/>
        </p:nvSpPr>
        <p:spPr>
          <a:xfrm>
            <a:off x="10175202" y="2598658"/>
            <a:ext cx="923001" cy="8572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8587" y="37266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14054" y="37940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" grpId="0" animBg="1"/>
      <p:bldP spid="36" grpId="0"/>
      <p:bldP spid="37" grpId="0"/>
      <p:bldP spid="38" grpId="0"/>
      <p:bldP spid="39" grpId="0"/>
      <p:bldP spid="41" grpId="0" animBg="1"/>
      <p:bldP spid="42" grpId="0" animBg="1"/>
      <p:bldP spid="43" grpId="0"/>
      <p:bldP spid="44" grpId="0"/>
      <p:bldP spid="47" grpId="0"/>
      <p:bldP spid="47" grpId="1"/>
      <p:bldP spid="48" grpId="0"/>
      <p:bldP spid="48" grpId="1"/>
      <p:bldP spid="15" grpId="0" animBg="1"/>
      <p:bldP spid="27" grpId="0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36668" y="1940902"/>
            <a:ext cx="5094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36948" y="3190082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282646" y="2368308"/>
            <a:ext cx="5784968" cy="2557071"/>
            <a:chOff x="5411312" y="83699"/>
            <a:chExt cx="5545271" cy="3709987"/>
          </a:xfrm>
        </p:grpSpPr>
        <p:sp>
          <p:nvSpPr>
            <p:cNvPr id="78" name="Thought Bubble: Cloud 77"/>
            <p:cNvSpPr/>
            <p:nvPr/>
          </p:nvSpPr>
          <p:spPr>
            <a:xfrm>
              <a:off x="5411312" y="83699"/>
              <a:ext cx="5545271" cy="3709987"/>
            </a:xfrm>
            <a:prstGeom prst="cloudCallout">
              <a:avLst>
                <a:gd name="adj1" fmla="val -36336"/>
                <a:gd name="adj2" fmla="val 321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44509" y="665046"/>
              <a:ext cx="4460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88663" y="1518798"/>
            <a:ext cx="42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200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2473" y="2263244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100" y="222806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Oval 3"/>
          <p:cNvSpPr/>
          <p:nvPr/>
        </p:nvSpPr>
        <p:spPr>
          <a:xfrm>
            <a:off x="5750003" y="264795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0860" y="394509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2100" y="282631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28" name="Oval 27"/>
          <p:cNvSpPr/>
          <p:nvPr/>
        </p:nvSpPr>
        <p:spPr>
          <a:xfrm>
            <a:off x="5740171" y="32461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9271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6060" y="393721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14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1882" y="3446193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4197" y="403035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0176" y="39486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773" y="393985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26354" y="462860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29061" y="5234399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6" y="4949994"/>
            <a:ext cx="6504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241324 </a:t>
            </a:r>
            <a:r>
              <a:rPr lang="en-US" sz="3200" b="1" dirty="0"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= 482648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15605" y="5746700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49"/>
          <p:cNvSpPr/>
          <p:nvPr/>
        </p:nvSpPr>
        <p:spPr>
          <a:xfrm>
            <a:off x="5745085" y="384105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59836" y="44359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770896" y="50074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99471" y="563605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7" grpId="0"/>
      <p:bldP spid="28" grpId="0" animBg="1"/>
      <p:bldP spid="30" grpId="0"/>
      <p:bldP spid="31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8" grpId="0"/>
      <p:bldP spid="50" grpId="0" animBg="1"/>
      <p:bldP spid="51" grpId="0" animBg="1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29271" y="1022345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8736" y="2091115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136204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945409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7649" y="1653295"/>
            <a:ext cx="728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406057" y="2043682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77123" y="374439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8653" y="208142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58154" y="2261068"/>
            <a:ext cx="915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8" name="Oval 27"/>
          <p:cNvSpPr/>
          <p:nvPr/>
        </p:nvSpPr>
        <p:spPr>
          <a:xfrm>
            <a:off x="4406057" y="26320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4014" y="209494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5534" y="37589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72323" y="376509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9812" y="208728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6143" y="208142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6124" y="209834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7277" y="37589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02895" y="209313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38915" y="2890471"/>
            <a:ext cx="55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8" name="Oval 37"/>
          <p:cNvSpPr/>
          <p:nvPr/>
        </p:nvSpPr>
        <p:spPr>
          <a:xfrm>
            <a:off x="4416007" y="326180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471229" y="3484160"/>
            <a:ext cx="6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4414418" y="383576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16439" y="377649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2036" y="376772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1376" y="4053833"/>
            <a:ext cx="735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Oval 44"/>
          <p:cNvSpPr/>
          <p:nvPr/>
        </p:nvSpPr>
        <p:spPr>
          <a:xfrm>
            <a:off x="4410033" y="4376624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84576" y="5144356"/>
            <a:ext cx="79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47" name="Oval 46"/>
          <p:cNvSpPr/>
          <p:nvPr/>
        </p:nvSpPr>
        <p:spPr>
          <a:xfrm>
            <a:off x="4352517" y="5489085"/>
            <a:ext cx="151001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15345" y="5752129"/>
            <a:ext cx="628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 544816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5345" y="4518269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18372" y="244511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1297" y="3233906"/>
            <a:ext cx="3248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374" y="3233905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24056" y="3046442"/>
            <a:ext cx="17833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95528" y="3046442"/>
            <a:ext cx="824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79ef96f9f295eb15e1cd4eb0e66a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385"/>
            <a:ext cx="12192000" cy="6858000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D5E799BE-86EE-46DA-8940-4CD031C99B16}"/>
              </a:ext>
            </a:extLst>
          </p:cNvPr>
          <p:cNvSpPr txBox="1"/>
          <p:nvPr/>
        </p:nvSpPr>
        <p:spPr>
          <a:xfrm>
            <a:off x="1947490" y="929971"/>
            <a:ext cx="2847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   </a:t>
            </a:r>
            <a:r>
              <a:rPr lang="vi-VN" altLang="en-US" sz="3600" dirty="0"/>
              <a:t>341231</a:t>
            </a:r>
          </a:p>
          <a:p>
            <a:r>
              <a:rPr lang="vi-VN" altLang="en-US" b="1" dirty="0"/>
              <a:t>X</a:t>
            </a:r>
          </a:p>
          <a:p>
            <a:r>
              <a:rPr lang="vi-VN" altLang="en-US" dirty="0"/>
              <a:t>                       </a:t>
            </a:r>
            <a:r>
              <a:rPr lang="vi-VN" altLang="en-US" sz="3600" dirty="0"/>
              <a:t>2</a:t>
            </a:r>
          </a:p>
          <a:p>
            <a:endParaRPr lang="vi-VN" altLang="en-US" sz="3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B7A3F-F6F2-4855-B8DC-A88A9C2A9995}"/>
              </a:ext>
            </a:extLst>
          </p:cNvPr>
          <p:cNvCxnSpPr/>
          <p:nvPr/>
        </p:nvCxnSpPr>
        <p:spPr>
          <a:xfrm flipV="1">
            <a:off x="1820490" y="2399361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 Box 6">
            <a:extLst>
              <a:ext uri="{FF2B5EF4-FFF2-40B4-BE49-F238E27FC236}">
                <a16:creationId xmlns:a16="http://schemas.microsoft.com/office/drawing/2014/main" id="{3E6B5770-188B-46A8-BFE0-47932C5C4079}"/>
              </a:ext>
            </a:extLst>
          </p:cNvPr>
          <p:cNvSpPr txBox="1"/>
          <p:nvPr/>
        </p:nvSpPr>
        <p:spPr>
          <a:xfrm>
            <a:off x="2169740" y="2417776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682462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6EA7DABD-1BFE-4723-9671-EF29766F941B}"/>
              </a:ext>
            </a:extLst>
          </p:cNvPr>
          <p:cNvSpPr txBox="1"/>
          <p:nvPr/>
        </p:nvSpPr>
        <p:spPr>
          <a:xfrm>
            <a:off x="8431475" y="929971"/>
            <a:ext cx="2847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smtClean="0"/>
              <a:t>102426</a:t>
            </a:r>
            <a:endParaRPr lang="en-US" altLang="en-US" sz="3600" b="1" dirty="0"/>
          </a:p>
          <a:p>
            <a:r>
              <a:rPr lang="vi-VN" altLang="en-US" b="1" dirty="0" smtClean="0"/>
              <a:t>X</a:t>
            </a:r>
            <a:endParaRPr lang="vi-VN" altLang="en-US" b="1" dirty="0"/>
          </a:p>
          <a:p>
            <a:r>
              <a:rPr lang="vi-VN" altLang="en-US" sz="3600" dirty="0"/>
              <a:t>      </a:t>
            </a:r>
            <a:r>
              <a:rPr lang="vi-VN" altLang="en-US" sz="3600" dirty="0" smtClean="0"/>
              <a:t>   </a:t>
            </a:r>
            <a:r>
              <a:rPr lang="en-US" altLang="en-US" sz="3600" dirty="0" smtClean="0"/>
              <a:t>5</a:t>
            </a:r>
            <a:endParaRPr lang="vi-VN" altLang="en-US" sz="36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E9D4AC-1CD1-4799-95BB-939300FA05FD}"/>
              </a:ext>
            </a:extLst>
          </p:cNvPr>
          <p:cNvCxnSpPr/>
          <p:nvPr/>
        </p:nvCxnSpPr>
        <p:spPr>
          <a:xfrm flipV="1">
            <a:off x="8242880" y="2380946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 Box 12">
            <a:extLst>
              <a:ext uri="{FF2B5EF4-FFF2-40B4-BE49-F238E27FC236}">
                <a16:creationId xmlns:a16="http://schemas.microsoft.com/office/drawing/2014/main" id="{387B77A7-5ED0-4A7F-AA6A-9774F1462D56}"/>
              </a:ext>
            </a:extLst>
          </p:cNvPr>
          <p:cNvSpPr txBox="1"/>
          <p:nvPr/>
        </p:nvSpPr>
        <p:spPr>
          <a:xfrm>
            <a:off x="8400723" y="2473974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51213</a:t>
            </a:r>
            <a:r>
              <a:rPr lang="vi-VN" altLang="en-US" sz="3600" b="1" dirty="0" smtClean="0">
                <a:solidFill>
                  <a:srgbClr val="0070C0"/>
                </a:solidFill>
              </a:rPr>
              <a:t>0</a:t>
            </a:r>
            <a:endParaRPr lang="vi-VN" altLang="en-US" sz="3200" b="1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FCCEC-3EBE-4329-B090-77FAE5A5D235}"/>
              </a:ext>
            </a:extLst>
          </p:cNvPr>
          <p:cNvSpPr txBox="1"/>
          <p:nvPr/>
        </p:nvSpPr>
        <p:spPr>
          <a:xfrm>
            <a:off x="1369916" y="33738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EFFA3349-BF1E-42D4-8EF2-9B977DBE3C75}"/>
              </a:ext>
            </a:extLst>
          </p:cNvPr>
          <p:cNvSpPr txBox="1"/>
          <p:nvPr/>
        </p:nvSpPr>
        <p:spPr>
          <a:xfrm>
            <a:off x="2495763" y="3328615"/>
            <a:ext cx="28479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 </a:t>
            </a:r>
            <a:r>
              <a:rPr lang="en-US" sz="3600" dirty="0">
                <a:cs typeface="Times New Roman" panose="02020603050405020304" pitchFamily="18" charset="0"/>
              </a:rPr>
              <a:t>214325 </a:t>
            </a:r>
            <a:endParaRPr lang="en-US" sz="3600" dirty="0" smtClean="0">
              <a:cs typeface="Times New Roman" panose="02020603050405020304" pitchFamily="18" charset="0"/>
            </a:endParaRPr>
          </a:p>
          <a:p>
            <a:r>
              <a:rPr lang="vi-VN" altLang="en-US" sz="1600" b="1" dirty="0" smtClean="0">
                <a:cs typeface="Times New Roman" panose="02020603050405020304" pitchFamily="18" charset="0"/>
              </a:rPr>
              <a:t>X</a:t>
            </a:r>
            <a:endParaRPr lang="vi-VN" altLang="en-US" sz="1600" b="1" dirty="0">
              <a:cs typeface="Times New Roman" panose="02020603050405020304" pitchFamily="18" charset="0"/>
            </a:endParaRPr>
          </a:p>
          <a:p>
            <a:r>
              <a:rPr lang="vi-VN" altLang="en-US" dirty="0"/>
              <a:t>                   </a:t>
            </a:r>
            <a:r>
              <a:rPr lang="en-US" altLang="en-US" sz="3600" dirty="0"/>
              <a:t>4</a:t>
            </a:r>
            <a:endParaRPr lang="vi-VN" altLang="en-US" sz="3600" dirty="0"/>
          </a:p>
          <a:p>
            <a:endParaRPr lang="vi-VN" altLang="en-US" sz="36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574AD5-BAAC-4F18-94A6-DF7004F4777B}"/>
              </a:ext>
            </a:extLst>
          </p:cNvPr>
          <p:cNvCxnSpPr/>
          <p:nvPr/>
        </p:nvCxnSpPr>
        <p:spPr>
          <a:xfrm flipV="1">
            <a:off x="2368763" y="4798005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 Box 6">
            <a:extLst>
              <a:ext uri="{FF2B5EF4-FFF2-40B4-BE49-F238E27FC236}">
                <a16:creationId xmlns:a16="http://schemas.microsoft.com/office/drawing/2014/main" id="{ECA85F69-6093-4581-AD5D-FB9B61742891}"/>
              </a:ext>
            </a:extLst>
          </p:cNvPr>
          <p:cNvSpPr txBox="1"/>
          <p:nvPr/>
        </p:nvSpPr>
        <p:spPr>
          <a:xfrm>
            <a:off x="2550722" y="4798005"/>
            <a:ext cx="217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857300</a:t>
            </a:r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BF84C8F9-3B8A-47ED-B79D-1EEA4BFF427F}"/>
              </a:ext>
            </a:extLst>
          </p:cNvPr>
          <p:cNvSpPr txBox="1"/>
          <p:nvPr/>
        </p:nvSpPr>
        <p:spPr>
          <a:xfrm>
            <a:off x="8281725" y="3358460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   </a:t>
            </a:r>
            <a:r>
              <a:rPr lang="en-US" altLang="en-US" sz="3600" dirty="0" smtClean="0"/>
              <a:t>410536</a:t>
            </a:r>
            <a:endParaRPr lang="vi-VN" altLang="en-US" sz="3600" dirty="0"/>
          </a:p>
          <a:p>
            <a:r>
              <a:rPr lang="vi-VN" altLang="en-US" b="1" dirty="0"/>
              <a:t>X</a:t>
            </a:r>
          </a:p>
          <a:p>
            <a:r>
              <a:rPr lang="vi-VN" altLang="en-US" dirty="0"/>
              <a:t>                      </a:t>
            </a:r>
            <a:r>
              <a:rPr lang="en-US" altLang="en-US" sz="3600" dirty="0" smtClean="0"/>
              <a:t>3</a:t>
            </a:r>
            <a:endParaRPr lang="vi-VN" altLang="en-US" sz="36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05C64-A78D-484C-AD4D-3232E7FD7324}"/>
              </a:ext>
            </a:extLst>
          </p:cNvPr>
          <p:cNvCxnSpPr/>
          <p:nvPr/>
        </p:nvCxnSpPr>
        <p:spPr>
          <a:xfrm flipV="1">
            <a:off x="8544613" y="4857711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 Box 12">
            <a:extLst>
              <a:ext uri="{FF2B5EF4-FFF2-40B4-BE49-F238E27FC236}">
                <a16:creationId xmlns:a16="http://schemas.microsoft.com/office/drawing/2014/main" id="{2E58401A-C3C5-4700-95A7-1C4428643FD0}"/>
              </a:ext>
            </a:extLst>
          </p:cNvPr>
          <p:cNvSpPr txBox="1"/>
          <p:nvPr/>
        </p:nvSpPr>
        <p:spPr>
          <a:xfrm>
            <a:off x="8300845" y="5006583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1231608</a:t>
            </a:r>
            <a:endParaRPr lang="vi-VN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9" grpId="0"/>
      <p:bldP spid="29" grpId="1"/>
      <p:bldP spid="41" grpId="0"/>
      <p:bldP spid="41" grpId="1"/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879ef96f9f295eb15e1cd4eb0e66ab0">
            <a:extLst>
              <a:ext uri="{FF2B5EF4-FFF2-40B4-BE49-F238E27FC236}">
                <a16:creationId xmlns:a16="http://schemas.microsoft.com/office/drawing/2014/main" id="{BC7DA2C4-5BBD-4568-8C02-C0FA9CD4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" y="-132439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09" y="-132439"/>
            <a:ext cx="10515600" cy="1325563"/>
          </a:xfrm>
        </p:spPr>
        <p:txBody>
          <a:bodyPr/>
          <a:lstStyle/>
          <a:p>
            <a:r>
              <a:rPr lang="vi-VN" altLang="en-US" dirty="0"/>
              <a:t>2. Viết giá trị của biểu thức vào ô trống:</a:t>
            </a:r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3561169"/>
              </p:ext>
            </p:extLst>
          </p:nvPr>
        </p:nvGraphicFramePr>
        <p:xfrm>
          <a:off x="485140" y="1693186"/>
          <a:ext cx="11221720" cy="26441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201634 x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3336182" y="3337836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403 268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534026" y="3337836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604 902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43376" y="3353711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806 536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458960" y="3353711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1 008 170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12255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14cee1-e8bc-4b86-a828-5d74d21176c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B840F13-52AF-4EC3-AC8D-BACBF9746F74}" vid="{6F77CF96-608E-4FEC-921C-274515CA88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569</Words>
  <Application>Microsoft Office PowerPoint</Application>
  <PresentationFormat>Widescreen</PresentationFormat>
  <Paragraphs>131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Calibri Light</vt:lpstr>
      <vt:lpstr>inpin heiti</vt:lpstr>
      <vt:lpstr>Times New Roman</vt:lpstr>
      <vt:lpstr>Office Theme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giá trị của biểu thức vào ô trống:</vt:lpstr>
      <vt:lpstr>PowerPoint Presentation</vt:lpstr>
      <vt:lpstr>4. Một huyện miền núi có 8 xã vùng thấp và 9 xã vùng cao. Mỗi xã vùng thấp được cấp 850 quyển truyện, mỗi xã vùng cao được cấp 980 quyển truyện. Hỏi huyện đó được cấp bao nhiêu quyển truyện?</vt:lpstr>
      <vt:lpstr>- Xem lại bài đã học hôm nay. - Chuẩn bị cho bài tiếp theo.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Thị Thùy Dương</dc:creator>
  <cp:lastModifiedBy>Admin</cp:lastModifiedBy>
  <cp:revision>49</cp:revision>
  <dcterms:created xsi:type="dcterms:W3CDTF">2021-11-03T05:44:52Z</dcterms:created>
  <dcterms:modified xsi:type="dcterms:W3CDTF">2022-11-05T14:14:32Z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