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2"/>
  </p:notesMasterIdLst>
  <p:sldIdLst>
    <p:sldId id="272" r:id="rId3"/>
    <p:sldId id="280" r:id="rId4"/>
    <p:sldId id="382" r:id="rId5"/>
    <p:sldId id="283" r:id="rId6"/>
    <p:sldId id="278" r:id="rId7"/>
    <p:sldId id="310" r:id="rId8"/>
    <p:sldId id="377" r:id="rId9"/>
    <p:sldId id="383" r:id="rId10"/>
    <p:sldId id="384" r:id="rId11"/>
    <p:sldId id="388" r:id="rId12"/>
    <p:sldId id="386" r:id="rId13"/>
    <p:sldId id="387" r:id="rId14"/>
    <p:sldId id="390" r:id="rId15"/>
    <p:sldId id="389" r:id="rId16"/>
    <p:sldId id="391" r:id="rId17"/>
    <p:sldId id="392" r:id="rId18"/>
    <p:sldId id="393" r:id="rId19"/>
    <p:sldId id="394"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99FF"/>
    <a:srgbClr val="E0C066"/>
    <a:srgbClr val="FFFF99"/>
    <a:srgbClr val="66FFFF"/>
    <a:srgbClr val="004DE6"/>
    <a:srgbClr val="DDBA59"/>
    <a:srgbClr val="CCFF99"/>
    <a:srgbClr val="003FB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66" d="100"/>
          <a:sy n="66" d="100"/>
        </p:scale>
        <p:origin x="16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5/11/2022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a:p>
        </p:txBody>
      </p:sp>
    </p:spTree>
    <p:extLst>
      <p:ext uri="{BB962C8B-B14F-4D97-AF65-F5344CB8AC3E}">
        <p14:creationId xmlns:p14="http://schemas.microsoft.com/office/powerpoint/2010/main" val="299788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17</a:t>
            </a:fld>
            <a:endParaRPr lang="en-US"/>
          </a:p>
        </p:txBody>
      </p:sp>
    </p:spTree>
    <p:extLst>
      <p:ext uri="{BB962C8B-B14F-4D97-AF65-F5344CB8AC3E}">
        <p14:creationId xmlns:p14="http://schemas.microsoft.com/office/powerpoint/2010/main" val="232532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19</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5/11/2022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5/11/2022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45673" y="1347913"/>
            <a:ext cx="10046596" cy="34470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66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Tiếng</a:t>
            </a:r>
            <a:r>
              <a:rPr lang="en-US" sz="6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6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Việt</a:t>
            </a:r>
            <a:r>
              <a:rPr lang="en-US" sz="6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6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Ôn</a:t>
            </a:r>
            <a:r>
              <a:rPr lang="en-US" sz="6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tập</a:t>
            </a:r>
            <a:r>
              <a:rPr lang="en-US" sz="6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giữa</a:t>
            </a:r>
            <a:r>
              <a:rPr lang="en-US" sz="6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học</a:t>
            </a:r>
            <a:r>
              <a:rPr lang="en-US" sz="6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kỳ</a:t>
            </a:r>
            <a:r>
              <a:rPr lang="en-US" sz="6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I (</a:t>
            </a:r>
            <a:r>
              <a:rPr lang="en-US" sz="6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Tiết</a:t>
            </a:r>
            <a:r>
              <a:rPr lang="en-US" sz="6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10219329" y="707922"/>
            <a:ext cx="1235251" cy="174297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a:ln w="12700" cmpd="sng">
                    <a:solidFill>
                      <a:schemeClr val="accent4"/>
                    </a:solidFill>
                    <a:prstDash val="solid"/>
                  </a:ln>
                  <a:solidFill>
                    <a:srgbClr val="FFFF00"/>
                  </a:solidFill>
                  <a:effectLst/>
                </a:rPr>
                <a:t>a</a:t>
              </a: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164538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149600" y="710557"/>
            <a:ext cx="6096000" cy="786930"/>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Hệ thống hóa các từ ngữ, thành ngữ, tục ngữ đã học từ tuần 1 đến 9.</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53515"/>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tình huống sử dụng các từ ngữ, tục ngữ, thành ngữ đã học.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08549"/>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tác dụng và cách dùng dấu hai chấm, dấu ngoặc kép.</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E0C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TextBox 15"/>
          <p:cNvSpPr txBox="1"/>
          <p:nvPr/>
        </p:nvSpPr>
        <p:spPr>
          <a:xfrm>
            <a:off x="10693924" y="1186953"/>
            <a:ext cx="1067433"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243102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469572" y="1132114"/>
            <a:ext cx="640207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 name="Text Box 11"/>
          <p:cNvSpPr txBox="1">
            <a:spLocks noChangeArrowheads="1"/>
          </p:cNvSpPr>
          <p:nvPr/>
        </p:nvSpPr>
        <p:spPr bwMode="auto">
          <a:xfrm>
            <a:off x="1520372" y="1337876"/>
            <a:ext cx="93435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Tìm một thành ngữ hay tục ngữ đã học trong mỗi chủ điểm nêu ở bài tập 1. Đặt câu với thành ngữ hoặc nêu hoàn cảnh sử dụng tục ngữ. </a:t>
            </a:r>
          </a:p>
        </p:txBody>
      </p:sp>
      <p:graphicFrame>
        <p:nvGraphicFramePr>
          <p:cNvPr id="7" name="Group 58"/>
          <p:cNvGraphicFramePr>
            <a:graphicFrameLocks noGrp="1"/>
          </p:cNvGraphicFramePr>
          <p:nvPr>
            <p:extLst>
              <p:ext uri="{D42A27DB-BD31-4B8C-83A1-F6EECF244321}">
                <p14:modId xmlns:p14="http://schemas.microsoft.com/office/powerpoint/2010/main" val="1306943086"/>
              </p:ext>
            </p:extLst>
          </p:nvPr>
        </p:nvGraphicFramePr>
        <p:xfrm>
          <a:off x="1571172" y="3113298"/>
          <a:ext cx="9241970" cy="2163699"/>
        </p:xfrm>
        <a:graphic>
          <a:graphicData uri="http://schemas.openxmlformats.org/drawingml/2006/table">
            <a:tbl>
              <a:tblPr/>
              <a:tblGrid>
                <a:gridCol w="3218541">
                  <a:extLst>
                    <a:ext uri="{9D8B030D-6E8A-4147-A177-3AD203B41FA5}">
                      <a16:colId xmlns:a16="http://schemas.microsoft.com/office/drawing/2014/main" val="20000"/>
                    </a:ext>
                  </a:extLst>
                </a:gridCol>
                <a:gridCol w="3062515">
                  <a:extLst>
                    <a:ext uri="{9D8B030D-6E8A-4147-A177-3AD203B41FA5}">
                      <a16:colId xmlns:a16="http://schemas.microsoft.com/office/drawing/2014/main" val="20001"/>
                    </a:ext>
                  </a:extLst>
                </a:gridCol>
                <a:gridCol w="2960914">
                  <a:extLst>
                    <a:ext uri="{9D8B030D-6E8A-4147-A177-3AD203B41FA5}">
                      <a16:colId xmlns:a16="http://schemas.microsoft.com/office/drawing/2014/main" val="20002"/>
                    </a:ext>
                  </a:extLst>
                </a:gridCol>
              </a:tblGrid>
              <a:tr h="10292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Thương người như thể thương thân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Măng mọc thẳng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Trên đôi cánh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ước mơ</a:t>
                      </a:r>
                      <a:endPar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1133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Oval 4"/>
          <p:cNvSpPr/>
          <p:nvPr/>
        </p:nvSpPr>
        <p:spPr>
          <a:xfrm>
            <a:off x="780145" y="749582"/>
            <a:ext cx="1582057" cy="4450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2</a:t>
            </a:r>
          </a:p>
        </p:txBody>
      </p:sp>
    </p:spTree>
    <p:extLst>
      <p:ext uri="{BB962C8B-B14F-4D97-AF65-F5344CB8AC3E}">
        <p14:creationId xmlns:p14="http://schemas.microsoft.com/office/powerpoint/2010/main" val="288422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58"/>
          <p:cNvGraphicFramePr>
            <a:graphicFrameLocks noGrp="1"/>
          </p:cNvGraphicFramePr>
          <p:nvPr>
            <p:extLst>
              <p:ext uri="{D42A27DB-BD31-4B8C-83A1-F6EECF244321}">
                <p14:modId xmlns:p14="http://schemas.microsoft.com/office/powerpoint/2010/main" val="2332478387"/>
              </p:ext>
            </p:extLst>
          </p:nvPr>
        </p:nvGraphicFramePr>
        <p:xfrm>
          <a:off x="478972" y="505399"/>
          <a:ext cx="11248570" cy="5979795"/>
        </p:xfrm>
        <a:graphic>
          <a:graphicData uri="http://schemas.openxmlformats.org/drawingml/2006/table">
            <a:tbl>
              <a:tblPr/>
              <a:tblGrid>
                <a:gridCol w="3917345">
                  <a:extLst>
                    <a:ext uri="{9D8B030D-6E8A-4147-A177-3AD203B41FA5}">
                      <a16:colId xmlns:a16="http://schemas.microsoft.com/office/drawing/2014/main" val="20000"/>
                    </a:ext>
                  </a:extLst>
                </a:gridCol>
                <a:gridCol w="3727443">
                  <a:extLst>
                    <a:ext uri="{9D8B030D-6E8A-4147-A177-3AD203B41FA5}">
                      <a16:colId xmlns:a16="http://schemas.microsoft.com/office/drawing/2014/main" val="20001"/>
                    </a:ext>
                  </a:extLst>
                </a:gridCol>
                <a:gridCol w="3603782">
                  <a:extLst>
                    <a:ext uri="{9D8B030D-6E8A-4147-A177-3AD203B41FA5}">
                      <a16:colId xmlns:a16="http://schemas.microsoft.com/office/drawing/2014/main" val="20002"/>
                    </a:ext>
                  </a:extLst>
                </a:gridCol>
              </a:tblGrid>
              <a:tr h="1133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Thương người như thể thương thân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Măng mọc thẳng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Trên đôi cánh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ước mơ</a:t>
                      </a:r>
                      <a:endPar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1133475">
                <a:tc>
                  <a:txBody>
                    <a:bodyPr/>
                    <a:lstStyle/>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Hiền như bụt</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Lành như đất</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Máu chảy ruột mềm</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Ở hiền gặp lành</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Một cây làm chẳng nên non</a:t>
                      </a:r>
                      <a:r>
                        <a:rPr lang="en-US" sz="2400" b="0" i="0" dirty="0">
                          <a:solidFill>
                            <a:schemeClr val="tx1"/>
                          </a:solidFill>
                          <a:latin typeface="+mn-lt"/>
                          <a:ea typeface="Times New Roman" pitchFamily="18" charset="0"/>
                          <a:cs typeface="Times New Roman" panose="02020603050405020304" pitchFamily="18" charset="0"/>
                        </a:rPr>
                        <a:t>/</a:t>
                      </a:r>
                      <a:r>
                        <a:rPr lang="vi-VN" sz="2400" b="0" i="0" dirty="0">
                          <a:solidFill>
                            <a:schemeClr val="tx1"/>
                          </a:solidFill>
                          <a:latin typeface="+mn-lt"/>
                          <a:ea typeface="Times New Roman" pitchFamily="18" charset="0"/>
                          <a:cs typeface="Times New Roman" panose="02020603050405020304" pitchFamily="18" charset="0"/>
                        </a:rPr>
                        <a:t>Ba cây chụm lại nên hòn núi cao</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Thương nhau như chị em gái</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Môi  hở răng lạnh</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Nhường cơm sẻ áo</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Lá lành đùm lá rách</a:t>
                      </a:r>
                      <a:r>
                        <a:rPr lang="en-US" sz="2400" b="0" i="0" dirty="0">
                          <a:solidFill>
                            <a:schemeClr val="tx1"/>
                          </a:solidFill>
                          <a:latin typeface="+mn-lt"/>
                          <a:ea typeface="Times New Roman" pitchFamily="18" charset="0"/>
                          <a:cs typeface="Times New Roman" panose="02020603050405020304" pitchFamily="18" charset="0"/>
                        </a:rPr>
                        <a:t>.</a:t>
                      </a:r>
                    </a:p>
                    <a:p>
                      <a:pPr marL="457200" indent="-457200" algn="just">
                        <a:buFont typeface="Wingdings" panose="05000000000000000000" pitchFamily="2" charset="2"/>
                        <a:buChar char="ü"/>
                      </a:pPr>
                      <a:r>
                        <a:rPr lang="vi-VN" sz="2400" b="0" i="0" dirty="0">
                          <a:solidFill>
                            <a:schemeClr val="tx1"/>
                          </a:solidFill>
                          <a:latin typeface="+mn-lt"/>
                          <a:ea typeface="Times New Roman" pitchFamily="18" charset="0"/>
                          <a:cs typeface="Times New Roman" panose="02020603050405020304" pitchFamily="18" charset="0"/>
                        </a:rPr>
                        <a:t>Trâu buộc ghét trâu ăn</a:t>
                      </a:r>
                      <a:r>
                        <a:rPr lang="en-US" sz="2400" b="0" i="1" dirty="0">
                          <a:solidFill>
                            <a:schemeClr val="tx1"/>
                          </a:solidFill>
                          <a:latin typeface="+mn-lt"/>
                          <a:ea typeface="Times New Roman" pitchFamily="18" charset="0"/>
                          <a:cs typeface="Times New Roman" panose="02020603050405020304" pitchFamily="18" charset="0"/>
                        </a:rPr>
                        <a:t>.</a:t>
                      </a:r>
                      <a:endParaRPr lang="vi-VN" sz="2400" b="0" i="1" dirty="0">
                        <a:solidFill>
                          <a:schemeClr val="tx1"/>
                        </a:solidFill>
                        <a:latin typeface="+mn-lt"/>
                        <a:ea typeface="Times New Roman"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vi-VN" sz="2400" b="1" i="0">
                          <a:solidFill>
                            <a:schemeClr val="tx1"/>
                          </a:solidFill>
                          <a:latin typeface="+mn-lt"/>
                          <a:ea typeface="Times New Roman" pitchFamily="18" charset="0"/>
                          <a:cs typeface="Times New Roman" panose="02020603050405020304" pitchFamily="18" charset="0"/>
                        </a:rPr>
                        <a:t>Trung thực: </a:t>
                      </a:r>
                      <a:endParaRPr lang="en-US" sz="2400" b="1" i="0">
                        <a:solidFill>
                          <a:schemeClr val="tx1"/>
                        </a:solidFill>
                        <a:latin typeface="+mn-lt"/>
                        <a:ea typeface="Times New Roman"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lang="vi-VN" sz="2400" b="0" i="0">
                          <a:solidFill>
                            <a:schemeClr val="tx1"/>
                          </a:solidFill>
                          <a:latin typeface="+mn-lt"/>
                          <a:ea typeface="Times New Roman" pitchFamily="18" charset="0"/>
                          <a:cs typeface="Times New Roman" panose="02020603050405020304" pitchFamily="18" charset="0"/>
                        </a:rPr>
                        <a:t>Thẳng như ruột ngựa</a:t>
                      </a:r>
                      <a:r>
                        <a:rPr lang="en-US" sz="2400" b="0" i="0">
                          <a:solidFill>
                            <a:schemeClr val="tx1"/>
                          </a:solidFill>
                          <a:latin typeface="+mn-lt"/>
                          <a:ea typeface="Times New Roman" pitchFamily="18" charset="0"/>
                          <a:cs typeface="Times New Roman" panose="02020603050405020304" pitchFamily="18" charset="0"/>
                        </a:rPr>
                        <a:t>.</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lang="vi-VN" sz="2400" b="0" i="0">
                          <a:solidFill>
                            <a:schemeClr val="tx1"/>
                          </a:solidFill>
                          <a:latin typeface="+mn-lt"/>
                          <a:ea typeface="Times New Roman" pitchFamily="18" charset="0"/>
                          <a:cs typeface="Times New Roman" panose="02020603050405020304" pitchFamily="18" charset="0"/>
                        </a:rPr>
                        <a:t>Thuốc đắng dã tật</a:t>
                      </a:r>
                      <a:r>
                        <a:rPr lang="en-US" sz="2400" b="0" i="0">
                          <a:solidFill>
                            <a:schemeClr val="tx1"/>
                          </a:solidFill>
                          <a:latin typeface="+mn-lt"/>
                          <a:ea typeface="Times New Roman" pitchFamily="18" charset="0"/>
                          <a:cs typeface="Times New Roman" panose="02020603050405020304" pitchFamily="18" charset="0"/>
                        </a:rPr>
                        <a:t>.</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lang="vi-VN" sz="2400" b="0" i="0">
                          <a:solidFill>
                            <a:schemeClr val="tx1"/>
                          </a:solidFill>
                          <a:latin typeface="+mn-lt"/>
                          <a:ea typeface="Times New Roman" pitchFamily="18" charset="0"/>
                          <a:cs typeface="Times New Roman" panose="02020603050405020304" pitchFamily="18" charset="0"/>
                        </a:rPr>
                        <a:t>Cây ngay không sợ chết đứng</a:t>
                      </a:r>
                      <a:r>
                        <a:rPr lang="en-US" sz="2400" b="0" i="0">
                          <a:solidFill>
                            <a:schemeClr val="tx1"/>
                          </a:solidFill>
                          <a:latin typeface="+mn-lt"/>
                          <a:ea typeface="Times New Roman" pitchFamily="18" charset="0"/>
                          <a:cs typeface="Times New Roman" panose="02020603050405020304"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vi-VN" sz="2400" b="1" i="0" u="none" strike="noStrike" cap="none" normalizeH="0" baseline="0">
                          <a:ln>
                            <a:noFill/>
                          </a:ln>
                          <a:solidFill>
                            <a:schemeClr val="tx1"/>
                          </a:solidFill>
                          <a:effectLst/>
                          <a:latin typeface="+mn-lt"/>
                        </a:rPr>
                        <a:t>Tự trọng: </a:t>
                      </a:r>
                      <a:endParaRPr kumimoji="0" lang="en-US" sz="2400" b="1" i="0" u="none" strike="noStrike" cap="none" normalizeH="0" baseline="0">
                        <a:ln>
                          <a:noFill/>
                        </a:ln>
                        <a:solidFill>
                          <a:schemeClr val="tx1"/>
                        </a:solidFill>
                        <a:effectLst/>
                        <a:latin typeface="+mn-lt"/>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vi-VN" sz="2400" b="0" i="0" u="none" strike="noStrike" cap="none" normalizeH="0" baseline="0">
                          <a:ln>
                            <a:noFill/>
                          </a:ln>
                          <a:solidFill>
                            <a:schemeClr val="tx1"/>
                          </a:solidFill>
                          <a:effectLst/>
                          <a:latin typeface="+mn-lt"/>
                        </a:rPr>
                        <a:t>Giấy rách phải giữ lấy lề</a:t>
                      </a:r>
                      <a:r>
                        <a:rPr kumimoji="0" lang="en-US" sz="2400" b="0" i="0" u="none" strike="noStrike" cap="none" normalizeH="0" baseline="0">
                          <a:ln>
                            <a:noFill/>
                          </a:ln>
                          <a:solidFill>
                            <a:schemeClr val="tx1"/>
                          </a:solidFill>
                          <a:effectLst/>
                          <a:latin typeface="+mn-lt"/>
                        </a:rPr>
                        <a:t>.</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vi-VN" sz="2400" b="0" i="0" u="none" strike="noStrike" cap="none" normalizeH="0" baseline="0">
                          <a:ln>
                            <a:noFill/>
                          </a:ln>
                          <a:solidFill>
                            <a:schemeClr val="tx1"/>
                          </a:solidFill>
                          <a:effectLst/>
                          <a:latin typeface="+mn-lt"/>
                        </a:rPr>
                        <a:t>Đói cho sạch rách cho thơm</a:t>
                      </a:r>
                      <a:r>
                        <a:rPr kumimoji="0" lang="en-US" sz="2400" b="0" i="0" u="none" strike="noStrike" cap="none" normalizeH="0" baseline="0">
                          <a:ln>
                            <a:noFill/>
                          </a:ln>
                          <a:solidFill>
                            <a:schemeClr val="tx1"/>
                          </a:solidFill>
                          <a:effectLst/>
                          <a:latin typeface="+mn-lt"/>
                        </a:rPr>
                        <a:t>.</a:t>
                      </a:r>
                      <a:endParaRPr kumimoji="0" lang="vi-VN" sz="2400" b="0" i="0" u="none" strike="noStrike" cap="none" normalizeH="0" baseline="0">
                        <a:ln>
                          <a:noFill/>
                        </a:ln>
                        <a:solidFill>
                          <a:schemeClr val="tx1"/>
                        </a:solidFill>
                        <a:effectLst/>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lang="vi-VN" sz="2400" dirty="0">
                          <a:solidFill>
                            <a:schemeClr val="tx1"/>
                          </a:solidFill>
                          <a:latin typeface="+mn-lt"/>
                          <a:cs typeface="Times New Roman" panose="02020603050405020304" pitchFamily="18" charset="0"/>
                        </a:rPr>
                        <a:t>Cầu được nước  thấy</a:t>
                      </a:r>
                      <a:r>
                        <a:rPr lang="en-US" sz="2400" dirty="0">
                          <a:solidFill>
                            <a:schemeClr val="tx1"/>
                          </a:solidFill>
                          <a:latin typeface="+mn-lt"/>
                          <a:cs typeface="Times New Roman" panose="02020603050405020304" pitchFamily="18" charset="0"/>
                        </a:rPr>
                        <a:t>.</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lang="vi-VN" sz="2400" dirty="0">
                          <a:solidFill>
                            <a:schemeClr val="tx1"/>
                          </a:solidFill>
                          <a:latin typeface="+mn-lt"/>
                          <a:cs typeface="Times New Roman" panose="02020603050405020304" pitchFamily="18" charset="0"/>
                        </a:rPr>
                        <a:t>Đứng núi này trông núi nọ</a:t>
                      </a:r>
                      <a:r>
                        <a:rPr lang="en-US" sz="2400" dirty="0">
                          <a:solidFill>
                            <a:schemeClr val="tx1"/>
                          </a:solidFill>
                          <a:latin typeface="+mn-lt"/>
                          <a:cs typeface="Times New Roman" panose="02020603050405020304" pitchFamily="18" charset="0"/>
                        </a:rPr>
                        <a:t>.</a:t>
                      </a:r>
                      <a:r>
                        <a:rPr lang="vi-VN" sz="2400" dirty="0">
                          <a:solidFill>
                            <a:schemeClr val="tx1"/>
                          </a:solidFill>
                          <a:latin typeface="+mn-lt"/>
                          <a:cs typeface="Times New Roman" panose="02020603050405020304" pitchFamily="18" charset="0"/>
                        </a:rPr>
                        <a:t> Ước sao được vậy</a:t>
                      </a:r>
                      <a:r>
                        <a:rPr lang="en-US" sz="2400" dirty="0">
                          <a:solidFill>
                            <a:schemeClr val="tx1"/>
                          </a:solidFill>
                          <a:latin typeface="+mn-lt"/>
                          <a:cs typeface="Times New Roman" panose="02020603050405020304" pitchFamily="18" charset="0"/>
                        </a:rPr>
                        <a:t>.</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lang="vi-VN" sz="2400" dirty="0">
                          <a:solidFill>
                            <a:schemeClr val="tx1"/>
                          </a:solidFill>
                          <a:latin typeface="+mn-lt"/>
                          <a:cs typeface="Times New Roman" panose="02020603050405020304" pitchFamily="18" charset="0"/>
                        </a:rPr>
                        <a:t>Ước của trái mùa</a:t>
                      </a:r>
                      <a:r>
                        <a:rPr lang="en-US" sz="2400" dirty="0">
                          <a:solidFill>
                            <a:schemeClr val="tx1"/>
                          </a:solidFill>
                          <a:latin typeface="+mn-lt"/>
                          <a:cs typeface="Times New Roman" panose="02020603050405020304" pitchFamily="18" charset="0"/>
                        </a:rPr>
                        <a:t>.</a:t>
                      </a:r>
                      <a:endParaRPr lang="vi-VN" sz="2400" dirty="0">
                        <a:solidFill>
                          <a:schemeClr val="tx1"/>
                        </a:solidFill>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30062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62516" y="812451"/>
            <a:ext cx="5791200" cy="2090406"/>
            <a:chOff x="976087" y="1951098"/>
            <a:chExt cx="5791200" cy="2090406"/>
          </a:xfrm>
        </p:grpSpPr>
        <p:sp>
          <p:nvSpPr>
            <p:cNvPr id="3" name="Cloud 2"/>
            <p:cNvSpPr/>
            <p:nvPr/>
          </p:nvSpPr>
          <p:spPr>
            <a:xfrm>
              <a:off x="976087" y="1951098"/>
              <a:ext cx="5791200" cy="2090406"/>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6"/>
            <p:cNvSpPr txBox="1">
              <a:spLocks noChangeArrowheads="1"/>
            </p:cNvSpPr>
            <p:nvPr/>
          </p:nvSpPr>
          <p:spPr bwMode="auto">
            <a:xfrm>
              <a:off x="1411514" y="2519247"/>
              <a:ext cx="52396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Đặt câu với thành ngữ hoặc nêu hoàn cảnh sử dụng tục ngữ.</a:t>
              </a:r>
            </a:p>
          </p:txBody>
        </p:sp>
      </p:grpSp>
      <p:sp>
        <p:nvSpPr>
          <p:cNvPr id="5" name="TextBox 4"/>
          <p:cNvSpPr txBox="1"/>
          <p:nvPr/>
        </p:nvSpPr>
        <p:spPr>
          <a:xfrm>
            <a:off x="1582056" y="2641599"/>
            <a:ext cx="9695543" cy="2958502"/>
          </a:xfrm>
          <a:prstGeom prst="rect">
            <a:avLst/>
          </a:prstGeom>
          <a:noFill/>
        </p:spPr>
        <p:txBody>
          <a:bodyPr wrap="square" rtlCol="0">
            <a:spAutoFit/>
          </a:bodyPr>
          <a:lstStyle/>
          <a:p>
            <a:pPr>
              <a:lnSpc>
                <a:spcPct val="150000"/>
              </a:lnSpc>
            </a:pPr>
            <a:r>
              <a:rPr lang="en-US" sz="3200" u="sng">
                <a:latin typeface="Times New Roman" panose="02020603050405020304" pitchFamily="18" charset="0"/>
                <a:cs typeface="Times New Roman" panose="02020603050405020304" pitchFamily="18" charset="0"/>
              </a:rPr>
              <a:t>Ví dụ:</a:t>
            </a:r>
          </a:p>
          <a:p>
            <a:pPr marL="457200" indent="-457200">
              <a:lnSpc>
                <a:spcPct val="150000"/>
              </a:lnSpc>
              <a:buFont typeface="Wingdings" panose="05000000000000000000" pitchFamily="2" charset="2"/>
              <a:buChar char="ü"/>
            </a:pPr>
            <a:r>
              <a:rPr lang="en-US" sz="3200">
                <a:solidFill>
                  <a:srgbClr val="002060"/>
                </a:solidFill>
                <a:latin typeface="Times New Roman" panose="02020603050405020304" pitchFamily="18" charset="0"/>
                <a:cs typeface="Times New Roman" panose="02020603050405020304" pitchFamily="18" charset="0"/>
              </a:rPr>
              <a:t>Trường em luôn có tinh thần </a:t>
            </a:r>
            <a:r>
              <a:rPr lang="en-US" sz="3200" i="1">
                <a:solidFill>
                  <a:srgbClr val="002060"/>
                </a:solidFill>
                <a:latin typeface="Times New Roman" panose="02020603050405020304" pitchFamily="18" charset="0"/>
                <a:cs typeface="Times New Roman" panose="02020603050405020304" pitchFamily="18" charset="0"/>
              </a:rPr>
              <a:t>lá lành đùm lá rách.</a:t>
            </a:r>
          </a:p>
          <a:p>
            <a:pPr marL="457200" indent="-457200">
              <a:lnSpc>
                <a:spcPct val="150000"/>
              </a:lnSpc>
              <a:buFont typeface="Wingdings" panose="05000000000000000000" pitchFamily="2" charset="2"/>
              <a:buChar char="ü"/>
            </a:pPr>
            <a:r>
              <a:rPr lang="en-US" sz="3200">
                <a:solidFill>
                  <a:srgbClr val="002060"/>
                </a:solidFill>
                <a:latin typeface="Times New Roman" panose="02020603050405020304" pitchFamily="18" charset="0"/>
                <a:cs typeface="Times New Roman" panose="02020603050405020304" pitchFamily="18" charset="0"/>
              </a:rPr>
              <a:t>Bạn Nam lớp em tính </a:t>
            </a:r>
            <a:r>
              <a:rPr lang="en-US" sz="3200" i="1">
                <a:solidFill>
                  <a:srgbClr val="002060"/>
                </a:solidFill>
                <a:latin typeface="Times New Roman" panose="02020603050405020304" pitchFamily="18" charset="0"/>
                <a:cs typeface="Times New Roman" panose="02020603050405020304" pitchFamily="18" charset="0"/>
              </a:rPr>
              <a:t>thẳng như ruột ngựa.</a:t>
            </a:r>
          </a:p>
          <a:p>
            <a:pPr marL="457200" indent="-457200">
              <a:lnSpc>
                <a:spcPct val="150000"/>
              </a:lnSpc>
              <a:buFont typeface="Wingdings" panose="05000000000000000000" pitchFamily="2" charset="2"/>
              <a:buChar char="ü"/>
            </a:pPr>
            <a:r>
              <a:rPr lang="en-US" sz="3200">
                <a:solidFill>
                  <a:srgbClr val="002060"/>
                </a:solidFill>
                <a:latin typeface="Times New Roman" panose="02020603050405020304" pitchFamily="18" charset="0"/>
                <a:cs typeface="Times New Roman" panose="02020603050405020304" pitchFamily="18" charset="0"/>
              </a:rPr>
              <a:t>Bà em luôn dặn con cháu </a:t>
            </a:r>
            <a:r>
              <a:rPr lang="en-US" sz="3200" i="1">
                <a:solidFill>
                  <a:srgbClr val="002060"/>
                </a:solidFill>
                <a:latin typeface="Times New Roman" panose="02020603050405020304" pitchFamily="18" charset="0"/>
                <a:cs typeface="Times New Roman" panose="02020603050405020304" pitchFamily="18" charset="0"/>
              </a:rPr>
              <a:t>đói cho sạch, rách cho thơm.</a:t>
            </a:r>
            <a:endParaRPr lang="en-US" sz="32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149600" y="710557"/>
            <a:ext cx="6096000" cy="786930"/>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Hệ thống hóa các từ ngữ, thành ngữ, tục ngữ đã học từ tuần 1 đến 9.</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53515"/>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tình huống sử dụng các từ ngữ, tục ngữ, thành ngữ đã học.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08549"/>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tác dụng và cách dùng dấu hai chấm, dấu ngoặc kép.</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E0C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TextBox 15"/>
          <p:cNvSpPr txBox="1"/>
          <p:nvPr/>
        </p:nvSpPr>
        <p:spPr>
          <a:xfrm>
            <a:off x="10693924" y="1186953"/>
            <a:ext cx="1067433"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7" name="TextBox 16"/>
          <p:cNvSpPr txBox="1"/>
          <p:nvPr/>
        </p:nvSpPr>
        <p:spPr>
          <a:xfrm>
            <a:off x="10676418" y="2777724"/>
            <a:ext cx="1067433"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885854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469572" y="1132114"/>
            <a:ext cx="640207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 name="Text Box 11"/>
          <p:cNvSpPr txBox="1">
            <a:spLocks noChangeArrowheads="1"/>
          </p:cNvSpPr>
          <p:nvPr/>
        </p:nvSpPr>
        <p:spPr bwMode="auto">
          <a:xfrm>
            <a:off x="1190171" y="1498827"/>
            <a:ext cx="100039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latin typeface="Times New Roman" panose="02020603050405020304" pitchFamily="18" charset="0"/>
                <a:cs typeface="Times New Roman" panose="02020603050405020304" pitchFamily="18" charset="0"/>
              </a:rPr>
              <a:t>Lập bảng tổng kết về hai dấu câu mới học theo mẫu sau:</a:t>
            </a:r>
          </a:p>
        </p:txBody>
      </p:sp>
      <p:graphicFrame>
        <p:nvGraphicFramePr>
          <p:cNvPr id="7" name="Group 58"/>
          <p:cNvGraphicFramePr>
            <a:graphicFrameLocks noGrp="1"/>
          </p:cNvGraphicFramePr>
          <p:nvPr>
            <p:extLst>
              <p:ext uri="{D42A27DB-BD31-4B8C-83A1-F6EECF244321}">
                <p14:modId xmlns:p14="http://schemas.microsoft.com/office/powerpoint/2010/main" val="2380178607"/>
              </p:ext>
            </p:extLst>
          </p:nvPr>
        </p:nvGraphicFramePr>
        <p:xfrm>
          <a:off x="1571171" y="2387797"/>
          <a:ext cx="9358086" cy="3296223"/>
        </p:xfrm>
        <a:graphic>
          <a:graphicData uri="http://schemas.openxmlformats.org/drawingml/2006/table">
            <a:tbl>
              <a:tblPr/>
              <a:tblGrid>
                <a:gridCol w="2797629">
                  <a:extLst>
                    <a:ext uri="{9D8B030D-6E8A-4147-A177-3AD203B41FA5}">
                      <a16:colId xmlns:a16="http://schemas.microsoft.com/office/drawing/2014/main" val="20000"/>
                    </a:ext>
                  </a:extLst>
                </a:gridCol>
                <a:gridCol w="6560457">
                  <a:extLst>
                    <a:ext uri="{9D8B030D-6E8A-4147-A177-3AD203B41FA5}">
                      <a16:colId xmlns:a16="http://schemas.microsoft.com/office/drawing/2014/main" val="20001"/>
                    </a:ext>
                  </a:extLst>
                </a:gridCol>
              </a:tblGrid>
              <a:tr h="10292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Dấu câu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Tác dụng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0"/>
                  </a:ext>
                </a:extLst>
              </a:tr>
              <a:tr h="113347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Dấu hai chấm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347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 Dấu ngoặc kép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4762562"/>
                  </a:ext>
                </a:extLst>
              </a:tr>
            </a:tbl>
          </a:graphicData>
        </a:graphic>
      </p:graphicFrame>
      <p:sp>
        <p:nvSpPr>
          <p:cNvPr id="5" name="Oval 4"/>
          <p:cNvSpPr/>
          <p:nvPr/>
        </p:nvSpPr>
        <p:spPr>
          <a:xfrm>
            <a:off x="780145" y="749582"/>
            <a:ext cx="1582057" cy="4450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3</a:t>
            </a:r>
          </a:p>
        </p:txBody>
      </p:sp>
    </p:spTree>
    <p:extLst>
      <p:ext uri="{BB962C8B-B14F-4D97-AF65-F5344CB8AC3E}">
        <p14:creationId xmlns:p14="http://schemas.microsoft.com/office/powerpoint/2010/main" val="112597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58"/>
          <p:cNvGraphicFramePr>
            <a:graphicFrameLocks noGrp="1"/>
          </p:cNvGraphicFramePr>
          <p:nvPr>
            <p:extLst>
              <p:ext uri="{D42A27DB-BD31-4B8C-83A1-F6EECF244321}">
                <p14:modId xmlns:p14="http://schemas.microsoft.com/office/powerpoint/2010/main" val="3807272007"/>
              </p:ext>
            </p:extLst>
          </p:nvPr>
        </p:nvGraphicFramePr>
        <p:xfrm>
          <a:off x="495299" y="475963"/>
          <a:ext cx="11201402" cy="5906073"/>
        </p:xfrm>
        <a:graphic>
          <a:graphicData uri="http://schemas.openxmlformats.org/drawingml/2006/table">
            <a:tbl>
              <a:tblPr/>
              <a:tblGrid>
                <a:gridCol w="2550888">
                  <a:extLst>
                    <a:ext uri="{9D8B030D-6E8A-4147-A177-3AD203B41FA5}">
                      <a16:colId xmlns:a16="http://schemas.microsoft.com/office/drawing/2014/main" val="20000"/>
                    </a:ext>
                  </a:extLst>
                </a:gridCol>
                <a:gridCol w="8650514">
                  <a:extLst>
                    <a:ext uri="{9D8B030D-6E8A-4147-A177-3AD203B41FA5}">
                      <a16:colId xmlns:a16="http://schemas.microsoft.com/office/drawing/2014/main" val="20001"/>
                    </a:ext>
                  </a:extLst>
                </a:gridCol>
              </a:tblGrid>
              <a:tr h="10292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Dấu câu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Tác dụng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0"/>
                  </a:ext>
                </a:extLst>
              </a:tr>
              <a:tr h="113347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Dấu hai chấm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a:ln>
                            <a:noFill/>
                          </a:ln>
                          <a:solidFill>
                            <a:schemeClr val="tx1"/>
                          </a:solidFill>
                          <a:effectLst/>
                          <a:latin typeface="+mn-lt"/>
                        </a:rPr>
                        <a:t>- Báo hiệu bộ phận câu đứng sau nó là lời nói  của một nhân vật. Lúc đó dấu hai kiểm tra được dùng phối hợp với dấu ngoặc kép hoặc dấu gạch đầu dòng.</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a:ln>
                            <a:noFill/>
                          </a:ln>
                          <a:solidFill>
                            <a:schemeClr val="tx1"/>
                          </a:solidFill>
                          <a:effectLst/>
                          <a:latin typeface="+mn-lt"/>
                        </a:rPr>
                        <a:t>- Hoặc là lời giải thích cho bộ phận đứng trước.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334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vi-VN" sz="2800" b="1" i="0" u="sng" strike="noStrike" cap="none" normalizeH="0" baseline="0" dirty="0">
                          <a:ln>
                            <a:noFill/>
                          </a:ln>
                          <a:solidFill>
                            <a:schemeClr val="tx1"/>
                          </a:solidFill>
                          <a:effectLst/>
                          <a:latin typeface="+mn-lt"/>
                          <a:cs typeface="Times New Roman" panose="02020603050405020304" pitchFamily="18" charset="0"/>
                        </a:rPr>
                        <a:t>Ví dụ:</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vi-VN" sz="2800" b="0" i="0" u="none" strike="noStrike" cap="none" normalizeH="0" baseline="0" dirty="0">
                          <a:ln>
                            <a:noFill/>
                          </a:ln>
                          <a:solidFill>
                            <a:schemeClr val="tx1"/>
                          </a:solidFill>
                          <a:effectLst/>
                          <a:latin typeface="+mn-lt"/>
                          <a:cs typeface="Times New Roman" panose="02020603050405020304" pitchFamily="18" charset="0"/>
                        </a:rPr>
                        <a:t>Cô giáo hỏi: “Vì sao em chưa làm bài?”</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vi-VN" sz="2800" b="0" i="0" u="none" strike="noStrike" cap="none" normalizeH="0" baseline="0" dirty="0">
                          <a:ln>
                            <a:noFill/>
                          </a:ln>
                          <a:solidFill>
                            <a:schemeClr val="tx1"/>
                          </a:solidFill>
                          <a:effectLst/>
                          <a:latin typeface="+mn-lt"/>
                          <a:cs typeface="Times New Roman" panose="02020603050405020304" pitchFamily="18" charset="0"/>
                        </a:rPr>
                        <a:t>Cương cố cắt nghĩa cho mẹ hiểu:</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cs typeface="Times New Roman" panose="02020603050405020304" pitchFamily="18" charset="0"/>
                        </a:rPr>
                        <a:t>      </a:t>
                      </a:r>
                      <a:r>
                        <a:rPr kumimoji="0" lang="vi-VN" sz="2800" b="0" i="0" u="none" strike="noStrike" cap="none" normalizeH="0" baseline="0" dirty="0">
                          <a:ln>
                            <a:noFill/>
                          </a:ln>
                          <a:solidFill>
                            <a:schemeClr val="tx1"/>
                          </a:solidFill>
                          <a:effectLst/>
                          <a:latin typeface="+mn-lt"/>
                          <a:cs typeface="Times New Roman" panose="02020603050405020304" pitchFamily="18" charset="0"/>
                        </a:rPr>
                        <a:t>- Thưa mẹ, tự ý con muốn thế.</a:t>
                      </a:r>
                    </a:p>
                    <a:p>
                      <a:pPr marL="457200" marR="0" lvl="0" indent="-457200" algn="just"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vi-VN" sz="2800" b="0" i="0" u="none" strike="noStrike" cap="none" normalizeH="0" baseline="0" dirty="0">
                          <a:ln>
                            <a:noFill/>
                          </a:ln>
                          <a:solidFill>
                            <a:schemeClr val="tx1"/>
                          </a:solidFill>
                          <a:effectLst/>
                          <a:latin typeface="+mn-lt"/>
                          <a:cs typeface="Times New Roman" panose="02020603050405020304" pitchFamily="18" charset="0"/>
                        </a:rPr>
                        <a:t>Những cảnh đẹp của đất nước hiện ra: cánh đồng với những đàn trâu thung thăng gặm cỏ…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4762562"/>
                  </a:ext>
                </a:extLst>
              </a:tr>
            </a:tbl>
          </a:graphicData>
        </a:graphic>
      </p:graphicFrame>
    </p:spTree>
    <p:extLst>
      <p:ext uri="{BB962C8B-B14F-4D97-AF65-F5344CB8AC3E}">
        <p14:creationId xmlns:p14="http://schemas.microsoft.com/office/powerpoint/2010/main" val="3308604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58"/>
          <p:cNvGraphicFramePr>
            <a:graphicFrameLocks noGrp="1"/>
          </p:cNvGraphicFramePr>
          <p:nvPr>
            <p:extLst>
              <p:ext uri="{D42A27DB-BD31-4B8C-83A1-F6EECF244321}">
                <p14:modId xmlns:p14="http://schemas.microsoft.com/office/powerpoint/2010/main" val="926451087"/>
              </p:ext>
            </p:extLst>
          </p:nvPr>
        </p:nvGraphicFramePr>
        <p:xfrm>
          <a:off x="482598" y="486426"/>
          <a:ext cx="11201402" cy="5899860"/>
        </p:xfrm>
        <a:graphic>
          <a:graphicData uri="http://schemas.openxmlformats.org/drawingml/2006/table">
            <a:tbl>
              <a:tblPr/>
              <a:tblGrid>
                <a:gridCol w="2870202">
                  <a:extLst>
                    <a:ext uri="{9D8B030D-6E8A-4147-A177-3AD203B41FA5}">
                      <a16:colId xmlns:a16="http://schemas.microsoft.com/office/drawing/2014/main" val="20000"/>
                    </a:ext>
                  </a:extLst>
                </a:gridCol>
                <a:gridCol w="8331200">
                  <a:extLst>
                    <a:ext uri="{9D8B030D-6E8A-4147-A177-3AD203B41FA5}">
                      <a16:colId xmlns:a16="http://schemas.microsoft.com/office/drawing/2014/main" val="20001"/>
                    </a:ext>
                  </a:extLst>
                </a:gridCol>
              </a:tblGrid>
              <a:tr h="10432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Dấu câu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Tác dụng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0"/>
                  </a:ext>
                </a:extLst>
              </a:tr>
              <a:tr h="234179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 Dấu ngoặc kép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a:ln>
                            <a:noFill/>
                          </a:ln>
                          <a:solidFill>
                            <a:schemeClr val="tx1"/>
                          </a:solidFill>
                          <a:effectLst/>
                          <a:latin typeface="+mn-lt"/>
                        </a:rPr>
                        <a:t>- Dẫn lời nói trực tiếp của nhân vật hay của người được câu văn nhắc đến.</a:t>
                      </a:r>
                      <a:r>
                        <a:rPr kumimoji="0" lang="en-US" sz="2800" b="0" i="0" u="none" strike="noStrike" cap="none" normalizeH="0" baseline="0">
                          <a:ln>
                            <a:noFill/>
                          </a:ln>
                          <a:solidFill>
                            <a:schemeClr val="tx1"/>
                          </a:solidFill>
                          <a:effectLst/>
                          <a:latin typeface="+mn-lt"/>
                        </a:rPr>
                        <a:t> </a:t>
                      </a:r>
                      <a:r>
                        <a:rPr kumimoji="0" lang="vi-VN" sz="2800" b="0" i="0" u="none" strike="noStrike" cap="none" normalizeH="0" baseline="0">
                          <a:ln>
                            <a:noFill/>
                          </a:ln>
                          <a:solidFill>
                            <a:schemeClr val="tx1"/>
                          </a:solidFill>
                          <a:effectLst/>
                          <a:latin typeface="+mn-lt"/>
                        </a:rPr>
                        <a:t>Nếu nói trực tiếp là một câu trọn vẹn hay một đoạn văn thì trước dấu ngoặc kép cần có dấu chấm.</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vi-VN" sz="2800" b="0" i="0" u="none" strike="noStrike" cap="none" normalizeH="0" baseline="0">
                          <a:ln>
                            <a:noFill/>
                          </a:ln>
                          <a:solidFill>
                            <a:schemeClr val="tx1"/>
                          </a:solidFill>
                          <a:effectLst/>
                          <a:latin typeface="+mn-lt"/>
                        </a:rPr>
                        <a:t>- Đánh dấu những từ được dùng với nghĩa đặc biệt.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514801">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vi-VN" sz="2800" b="1" i="0" u="sng" strike="noStrike" cap="none" normalizeH="0" baseline="0">
                          <a:ln>
                            <a:noFill/>
                          </a:ln>
                          <a:solidFill>
                            <a:schemeClr val="tx1"/>
                          </a:solidFill>
                          <a:effectLst/>
                          <a:latin typeface="+mn-lt"/>
                          <a:cs typeface="Times New Roman" panose="02020603050405020304" pitchFamily="18" charset="0"/>
                        </a:rPr>
                        <a:t>Ví dụ:</a:t>
                      </a:r>
                    </a:p>
                    <a:p>
                      <a:pPr marL="457200" marR="0" lvl="0" indent="-457200" algn="just"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vi-VN" sz="2800" b="0" i="0" u="none" strike="noStrike" cap="none" normalizeH="0" baseline="0">
                          <a:ln>
                            <a:noFill/>
                          </a:ln>
                          <a:solidFill>
                            <a:schemeClr val="tx1"/>
                          </a:solidFill>
                          <a:effectLst/>
                          <a:latin typeface="+mn-lt"/>
                          <a:cs typeface="Times New Roman" panose="02020603050405020304" pitchFamily="18" charset="0"/>
                        </a:rPr>
                        <a:t>Bố thường gọi em tô</a:t>
                      </a: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a:t>
                      </a:r>
                      <a:r>
                        <a:rPr kumimoji="0" lang="vi-VN" sz="2800" b="0" i="0" u="none" strike="noStrike" cap="none" normalizeH="0" baseline="0">
                          <a:ln>
                            <a:noFill/>
                          </a:ln>
                          <a:solidFill>
                            <a:schemeClr val="tx1"/>
                          </a:solidFill>
                          <a:effectLst/>
                          <a:latin typeface="+mn-lt"/>
                          <a:cs typeface="Times New Roman" panose="02020603050405020304" pitchFamily="18" charset="0"/>
                        </a:rPr>
                        <a:t> là “cục cưng” của bố.</a:t>
                      </a:r>
                    </a:p>
                    <a:p>
                      <a:pPr marL="457200" marR="0" lvl="0" indent="-457200" algn="just"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vi-VN" sz="2800" b="0" i="0" u="none" strike="noStrike" cap="none" normalizeH="0" baseline="0">
                          <a:ln>
                            <a:noFill/>
                          </a:ln>
                          <a:solidFill>
                            <a:schemeClr val="tx1"/>
                          </a:solidFill>
                          <a:effectLst/>
                          <a:latin typeface="+mn-lt"/>
                          <a:cs typeface="Times New Roman" panose="02020603050405020304" pitchFamily="18" charset="0"/>
                        </a:rPr>
                        <a:t>Ông tôi thường bảo: “Các cháu phải học thật giỏi môn Văn để nối nghề của bố”.</a:t>
                      </a:r>
                    </a:p>
                    <a:p>
                      <a:pPr marL="457200" marR="0" lvl="0" indent="-457200" algn="just"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vi-VN" sz="2800" b="0" i="0" u="none" strike="noStrike" cap="none" normalizeH="0" baseline="0">
                          <a:ln>
                            <a:noFill/>
                          </a:ln>
                          <a:solidFill>
                            <a:schemeClr val="tx1"/>
                          </a:solidFill>
                          <a:effectLst/>
                          <a:latin typeface="+mn-lt"/>
                          <a:cs typeface="Times New Roman" panose="02020603050405020304" pitchFamily="18" charset="0"/>
                        </a:rPr>
                        <a:t>Chẳng mấy chốc đàn kiến đã xây xong “lâu đài” của mình.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4762562"/>
                  </a:ext>
                </a:extLst>
              </a:tr>
            </a:tbl>
          </a:graphicData>
        </a:graphic>
      </p:graphicFrame>
    </p:spTree>
    <p:extLst>
      <p:ext uri="{BB962C8B-B14F-4D97-AF65-F5344CB8AC3E}">
        <p14:creationId xmlns:p14="http://schemas.microsoft.com/office/powerpoint/2010/main" val="341399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149600" y="710557"/>
            <a:ext cx="6096000" cy="786930"/>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Hệ thống hóa các từ ngữ, thành ngữ, tục ngữ đã học từ tuần 1 đến 9.</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53515"/>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tình huống sử dụng các từ ngữ, tục ngữ, thành ngữ đã học.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08549"/>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tác dụng và cách dùng dấu hai chấm, dấu ngoặc kép.</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E0C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7" name="TextBox 16"/>
          <p:cNvSpPr txBox="1"/>
          <p:nvPr/>
        </p:nvSpPr>
        <p:spPr>
          <a:xfrm>
            <a:off x="10654471" y="3996881"/>
            <a:ext cx="1067433" cy="1862048"/>
          </a:xfrm>
          <a:prstGeom prst="rect">
            <a:avLst/>
          </a:prstGeom>
          <a:noFill/>
        </p:spPr>
        <p:txBody>
          <a:bodyPr wrap="square" rtlCol="0">
            <a:spAutoFit/>
          </a:bodyPr>
          <a:lstStyle/>
          <a:p>
            <a:r>
              <a:rPr lang="en-US" sz="11500" dirty="0">
                <a:solidFill>
                  <a:srgbClr val="00B050"/>
                </a:solidFill>
                <a:sym typeface="Wingdings 2" panose="05020102010507070707" pitchFamily="18" charset="2"/>
              </a:rPr>
              <a:t></a:t>
            </a:r>
            <a:endParaRPr lang="en-US" sz="11500" dirty="0">
              <a:solidFill>
                <a:srgbClr val="00B050"/>
              </a:solidFill>
            </a:endParaRPr>
          </a:p>
        </p:txBody>
      </p:sp>
    </p:spTree>
    <p:extLst>
      <p:ext uri="{BB962C8B-B14F-4D97-AF65-F5344CB8AC3E}">
        <p14:creationId xmlns:p14="http://schemas.microsoft.com/office/powerpoint/2010/main" val="2903384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1771102" y="1393005"/>
            <a:ext cx="850501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Dặn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dò</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thuộc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tục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vừa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dirty="0" err="1">
                <a:solidFill>
                  <a:schemeClr val="tx1"/>
                </a:solidFill>
                <a:latin typeface="Times New Roman" panose="02020603050405020304" pitchFamily="18" charset="0"/>
                <a:cs typeface="Times New Roman" panose="02020603050405020304" pitchFamily="18" charset="0"/>
              </a:rPr>
              <a:t>Chuẩn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sau</a:t>
            </a:r>
            <a:r>
              <a:rPr lang="en-US" sz="3200" dirty="0">
                <a:solidFill>
                  <a:schemeClr val="tx1"/>
                </a:solidFill>
                <a:latin typeface="Times New Roman" panose="02020603050405020304" pitchFamily="18" charset="0"/>
                <a:cs typeface="Times New Roman" panose="02020603050405020304" pitchFamily="18" charset="0"/>
              </a:rPr>
              <a:t>: </a:t>
            </a:r>
          </a:p>
          <a:p>
            <a:pPr algn="ctr"/>
            <a:r>
              <a:rPr lang="en-US" sz="3200" b="1" dirty="0" err="1">
                <a:solidFill>
                  <a:schemeClr val="tx1"/>
                </a:solidFill>
                <a:latin typeface="Times New Roman" panose="02020603050405020304" pitchFamily="18" charset="0"/>
                <a:cs typeface="Times New Roman" panose="02020603050405020304" pitchFamily="18" charset="0"/>
              </a:rPr>
              <a:t>Ôn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tập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giữa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học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kì</a:t>
            </a:r>
            <a:r>
              <a:rPr lang="en-US" sz="3200" b="1" dirty="0">
                <a:solidFill>
                  <a:schemeClr val="tx1"/>
                </a:solidFill>
                <a:latin typeface="Times New Roman" panose="02020603050405020304" pitchFamily="18" charset="0"/>
                <a:cs typeface="Times New Roman" panose="02020603050405020304" pitchFamily="18" charset="0"/>
              </a:rPr>
              <a:t> I (</a:t>
            </a:r>
            <a:r>
              <a:rPr lang="en-US" sz="3200" b="1" dirty="0" err="1">
                <a:solidFill>
                  <a:schemeClr val="tx1"/>
                </a:solidFill>
                <a:latin typeface="Times New Roman" panose="02020603050405020304" pitchFamily="18" charset="0"/>
                <a:cs typeface="Times New Roman" panose="02020603050405020304" pitchFamily="18" charset="0"/>
              </a:rPr>
              <a:t>tiết</a:t>
            </a:r>
            <a:r>
              <a:rPr lang="en-US" sz="3200" b="1" dirty="0">
                <a:solidFill>
                  <a:schemeClr val="tx1"/>
                </a:solidFill>
                <a:latin typeface="Times New Roman" panose="02020603050405020304" pitchFamily="18" charset="0"/>
                <a:cs typeface="Times New Roman" panose="02020603050405020304" pitchFamily="18" charset="0"/>
              </a:rPr>
              <a:t> 5)</a:t>
            </a:r>
            <a:endParaRPr lang="vi-VN" sz="3200" b="1" dirty="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dirty="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49602" y="754394"/>
            <a:ext cx="5791200" cy="1829149"/>
            <a:chOff x="976087" y="1951098"/>
            <a:chExt cx="5791200" cy="1829149"/>
          </a:xfrm>
        </p:grpSpPr>
        <p:sp>
          <p:nvSpPr>
            <p:cNvPr id="2" name="Cloud 1"/>
            <p:cNvSpPr/>
            <p:nvPr/>
          </p:nvSpPr>
          <p:spPr>
            <a:xfrm>
              <a:off x="976087" y="1951098"/>
              <a:ext cx="5791200" cy="1829149"/>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6"/>
            <p:cNvSpPr txBox="1">
              <a:spLocks noChangeArrowheads="1"/>
            </p:cNvSpPr>
            <p:nvPr/>
          </p:nvSpPr>
          <p:spPr bwMode="auto">
            <a:xfrm>
              <a:off x="1546679" y="2355656"/>
              <a:ext cx="46500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Từ tuần 1 đến tuần 9 các em đã học những chủ điểm nào?</a:t>
              </a:r>
            </a:p>
          </p:txBody>
        </p:sp>
      </p:grpSp>
      <p:sp>
        <p:nvSpPr>
          <p:cNvPr id="3" name="Rounded Rectangle 2"/>
          <p:cNvSpPr/>
          <p:nvPr/>
        </p:nvSpPr>
        <p:spPr>
          <a:xfrm>
            <a:off x="1785259" y="2892316"/>
            <a:ext cx="4042228" cy="106792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Thương người như thể thương thân</a:t>
            </a:r>
            <a:endParaRPr lang="en-US" sz="2800" b="1" i="1">
              <a:solidFill>
                <a:schemeClr val="tx1"/>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6497868" y="2892316"/>
            <a:ext cx="4042228" cy="106792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Măng mọc thẳng</a:t>
            </a:r>
            <a:endParaRPr lang="en-US" sz="2800" b="1" i="1">
              <a:solidFill>
                <a:schemeClr val="tx1"/>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4283529" y="4269009"/>
            <a:ext cx="4042228" cy="1067920"/>
          </a:xfrm>
          <a:prstGeom prst="round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Trên đôi cánh ước mơ</a:t>
            </a:r>
            <a:endParaRPr lang="en-US" sz="2800" b="1" i="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65829" y="1261908"/>
            <a:ext cx="7561942"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Ôn tập giữa học kì I</a:t>
            </a:r>
          </a:p>
          <a:p>
            <a:pPr algn="ctr"/>
            <a:r>
              <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(Tiết 4)</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Hệ thống hóa các từ ngữ, thành ngữ, tục ngữ đã học từ tuần 1 đến 9.</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53515"/>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tình huống sử dụng các từ ngữ, tục ngữ, thành ngữ đã học.</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899077" y="4508549"/>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FF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tác dụng và cách dùng dấu hai chấm, dấu ngoặc kép.</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E0C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469572" y="1132114"/>
            <a:ext cx="640207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 name="Text Box 11"/>
          <p:cNvSpPr txBox="1">
            <a:spLocks noChangeArrowheads="1"/>
          </p:cNvSpPr>
          <p:nvPr/>
        </p:nvSpPr>
        <p:spPr bwMode="auto">
          <a:xfrm>
            <a:off x="2246088" y="1324654"/>
            <a:ext cx="93435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Ghi lại các từ ngữ đã học theo chủ điểm:</a:t>
            </a:r>
          </a:p>
        </p:txBody>
      </p:sp>
      <p:graphicFrame>
        <p:nvGraphicFramePr>
          <p:cNvPr id="7" name="Group 58"/>
          <p:cNvGraphicFramePr>
            <a:graphicFrameLocks noGrp="1"/>
          </p:cNvGraphicFramePr>
          <p:nvPr>
            <p:extLst>
              <p:ext uri="{D42A27DB-BD31-4B8C-83A1-F6EECF244321}">
                <p14:modId xmlns:p14="http://schemas.microsoft.com/office/powerpoint/2010/main" val="3217422813"/>
              </p:ext>
            </p:extLst>
          </p:nvPr>
        </p:nvGraphicFramePr>
        <p:xfrm>
          <a:off x="1571173" y="2101969"/>
          <a:ext cx="9241970" cy="2266950"/>
        </p:xfrm>
        <a:graphic>
          <a:graphicData uri="http://schemas.openxmlformats.org/drawingml/2006/table">
            <a:tbl>
              <a:tblPr/>
              <a:tblGrid>
                <a:gridCol w="3218541">
                  <a:extLst>
                    <a:ext uri="{9D8B030D-6E8A-4147-A177-3AD203B41FA5}">
                      <a16:colId xmlns:a16="http://schemas.microsoft.com/office/drawing/2014/main" val="20000"/>
                    </a:ext>
                  </a:extLst>
                </a:gridCol>
                <a:gridCol w="3062515">
                  <a:extLst>
                    <a:ext uri="{9D8B030D-6E8A-4147-A177-3AD203B41FA5}">
                      <a16:colId xmlns:a16="http://schemas.microsoft.com/office/drawing/2014/main" val="20001"/>
                    </a:ext>
                  </a:extLst>
                </a:gridCol>
                <a:gridCol w="2960914">
                  <a:extLst>
                    <a:ext uri="{9D8B030D-6E8A-4147-A177-3AD203B41FA5}">
                      <a16:colId xmlns:a16="http://schemas.microsoft.com/office/drawing/2014/main" val="20002"/>
                    </a:ext>
                  </a:extLst>
                </a:gridCol>
              </a:tblGrid>
              <a:tr h="1133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Thương người như thể thương thân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Măng mọc thẳng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Trên đôi cánh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ước mơ</a:t>
                      </a:r>
                      <a:endPar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1133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Oval 4"/>
          <p:cNvSpPr/>
          <p:nvPr/>
        </p:nvSpPr>
        <p:spPr>
          <a:xfrm>
            <a:off x="780145" y="749582"/>
            <a:ext cx="1582057" cy="4450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a:t>
            </a:r>
          </a:p>
        </p:txBody>
      </p:sp>
      <p:sp>
        <p:nvSpPr>
          <p:cNvPr id="2" name="TextBox 1"/>
          <p:cNvSpPr txBox="1"/>
          <p:nvPr/>
        </p:nvSpPr>
        <p:spPr>
          <a:xfrm>
            <a:off x="1828800" y="3497943"/>
            <a:ext cx="2656114"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M:</a:t>
            </a:r>
            <a:r>
              <a:rPr lang="en-US" sz="2800">
                <a:latin typeface="Times New Roman" panose="02020603050405020304" pitchFamily="18" charset="0"/>
                <a:cs typeface="Times New Roman" panose="02020603050405020304" pitchFamily="18" charset="0"/>
              </a:rPr>
              <a:t> nhân hậu</a:t>
            </a:r>
          </a:p>
        </p:txBody>
      </p:sp>
      <p:sp>
        <p:nvSpPr>
          <p:cNvPr id="8" name="TextBox 7"/>
          <p:cNvSpPr txBox="1"/>
          <p:nvPr/>
        </p:nvSpPr>
        <p:spPr>
          <a:xfrm>
            <a:off x="4992914" y="3497943"/>
            <a:ext cx="2656114"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M:</a:t>
            </a:r>
            <a:r>
              <a:rPr lang="en-US" sz="2800">
                <a:latin typeface="Times New Roman" panose="02020603050405020304" pitchFamily="18" charset="0"/>
                <a:cs typeface="Times New Roman" panose="02020603050405020304" pitchFamily="18" charset="0"/>
              </a:rPr>
              <a:t> trung thực</a:t>
            </a:r>
          </a:p>
        </p:txBody>
      </p:sp>
      <p:sp>
        <p:nvSpPr>
          <p:cNvPr id="9" name="TextBox 8"/>
          <p:cNvSpPr txBox="1"/>
          <p:nvPr/>
        </p:nvSpPr>
        <p:spPr>
          <a:xfrm>
            <a:off x="8122558" y="3497943"/>
            <a:ext cx="2656114"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M:</a:t>
            </a:r>
            <a:r>
              <a:rPr lang="en-US" sz="2800">
                <a:latin typeface="Times New Roman" panose="02020603050405020304" pitchFamily="18" charset="0"/>
                <a:cs typeface="Times New Roman" panose="02020603050405020304" pitchFamily="18" charset="0"/>
              </a:rPr>
              <a:t> ước mơ</a:t>
            </a:r>
          </a:p>
        </p:txBody>
      </p:sp>
    </p:spTree>
    <p:extLst>
      <p:ext uri="{BB962C8B-B14F-4D97-AF65-F5344CB8AC3E}">
        <p14:creationId xmlns:p14="http://schemas.microsoft.com/office/powerpoint/2010/main" val="36058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58"/>
          <p:cNvGraphicFramePr>
            <a:graphicFrameLocks noGrp="1"/>
          </p:cNvGraphicFramePr>
          <p:nvPr>
            <p:extLst>
              <p:ext uri="{D42A27DB-BD31-4B8C-83A1-F6EECF244321}">
                <p14:modId xmlns:p14="http://schemas.microsoft.com/office/powerpoint/2010/main" val="76320464"/>
              </p:ext>
            </p:extLst>
          </p:nvPr>
        </p:nvGraphicFramePr>
        <p:xfrm>
          <a:off x="478972" y="505399"/>
          <a:ext cx="11248570" cy="6004179"/>
        </p:xfrm>
        <a:graphic>
          <a:graphicData uri="http://schemas.openxmlformats.org/drawingml/2006/table">
            <a:tbl>
              <a:tblPr/>
              <a:tblGrid>
                <a:gridCol w="3917345">
                  <a:extLst>
                    <a:ext uri="{9D8B030D-6E8A-4147-A177-3AD203B41FA5}">
                      <a16:colId xmlns:a16="http://schemas.microsoft.com/office/drawing/2014/main" val="20000"/>
                    </a:ext>
                  </a:extLst>
                </a:gridCol>
                <a:gridCol w="3727443">
                  <a:extLst>
                    <a:ext uri="{9D8B030D-6E8A-4147-A177-3AD203B41FA5}">
                      <a16:colId xmlns:a16="http://schemas.microsoft.com/office/drawing/2014/main" val="20001"/>
                    </a:ext>
                  </a:extLst>
                </a:gridCol>
                <a:gridCol w="3603782">
                  <a:extLst>
                    <a:ext uri="{9D8B030D-6E8A-4147-A177-3AD203B41FA5}">
                      <a16:colId xmlns:a16="http://schemas.microsoft.com/office/drawing/2014/main" val="20002"/>
                    </a:ext>
                  </a:extLst>
                </a:gridCol>
              </a:tblGrid>
              <a:tr h="1133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Thương người như thể thương thân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Măng mọc thẳng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Trên đôi cánh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ước mơ</a:t>
                      </a:r>
                      <a:endPar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1133475">
                <a:tc>
                  <a:txBody>
                    <a:bodyPr/>
                    <a:lstStyle/>
                    <a:p>
                      <a:pPr algn="just"/>
                      <a:r>
                        <a:rPr lang="en-US" sz="2800" b="0" i="1">
                          <a:solidFill>
                            <a:srgbClr val="FF0000"/>
                          </a:solidFill>
                          <a:latin typeface="Times New Roman" panose="02020603050405020304" pitchFamily="18" charset="0"/>
                          <a:ea typeface="Times New Roman" pitchFamily="18" charset="0"/>
                          <a:cs typeface="Times New Roman" panose="02020603050405020304" pitchFamily="18" charset="0"/>
                        </a:rPr>
                        <a:t>Từ cùng nghĩa: </a:t>
                      </a:r>
                      <a:r>
                        <a:rPr lang="en-US" sz="2800" b="0" i="0">
                          <a:solidFill>
                            <a:srgbClr val="FF0000"/>
                          </a:solidFill>
                          <a:latin typeface="Times New Roman" panose="02020603050405020304" pitchFamily="18" charset="0"/>
                          <a:ea typeface="Times New Roman" pitchFamily="18" charset="0"/>
                          <a:cs typeface="Times New Roman" panose="02020603050405020304" pitchFamily="18" charset="0"/>
                        </a:rPr>
                        <a:t>nhân hậu</a:t>
                      </a:r>
                      <a:r>
                        <a:rPr lang="en-US" sz="2800" b="0" i="0">
                          <a:latin typeface="Times New Roman" panose="02020603050405020304" pitchFamily="18" charset="0"/>
                          <a:ea typeface="Times New Roman" pitchFamily="18" charset="0"/>
                          <a:cs typeface="Times New Roman" panose="02020603050405020304" pitchFamily="18" charset="0"/>
                        </a:rPr>
                        <a:t>, thương người, nhân ái, nhân đức, nhân từ, phúc hậu, hiền hậu, hiền từ, hiền lành, hiền dịu, dịu hiền, trung hậu, </a:t>
                      </a:r>
                      <a:r>
                        <a:rPr lang="vi-VN" sz="2800" b="0" i="0">
                          <a:latin typeface="+mn-lt"/>
                          <a:ea typeface="Times New Roman" pitchFamily="18" charset="0"/>
                          <a:cs typeface="Times New Roman" panose="02020603050405020304" pitchFamily="18" charset="0"/>
                        </a:rPr>
                        <a:t>phúc hậu, đùm bọc, đoàn kết, tương trợ, thương yêu, cứu trợ, ủng hộ, hỗ trợ, bênh vực,  bảo vệ, che chở, nâng niu…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n-US" sz="2800" b="0" i="1">
                          <a:solidFill>
                            <a:srgbClr val="FF0000"/>
                          </a:solidFill>
                          <a:latin typeface="Times New Roman" panose="02020603050405020304" pitchFamily="18" charset="0"/>
                          <a:ea typeface="Times New Roman" pitchFamily="18" charset="0"/>
                          <a:cs typeface="Times New Roman" panose="02020603050405020304" pitchFamily="18" charset="0"/>
                        </a:rPr>
                        <a:t>Từ cùng nghĩa: </a:t>
                      </a:r>
                      <a:r>
                        <a:rPr lang="en-US" sz="2800" b="0" i="0">
                          <a:solidFill>
                            <a:srgbClr val="FF0000"/>
                          </a:solidFill>
                          <a:latin typeface="Times New Roman" panose="02020603050405020304" pitchFamily="18" charset="0"/>
                          <a:ea typeface="Times New Roman" pitchFamily="18" charset="0"/>
                          <a:cs typeface="Times New Roman" panose="02020603050405020304" pitchFamily="18" charset="0"/>
                        </a:rPr>
                        <a:t>trung thực, </a:t>
                      </a:r>
                      <a:r>
                        <a:rPr lang="en-US" sz="2800" b="0" i="0">
                          <a:solidFill>
                            <a:schemeClr val="tx1"/>
                          </a:solidFill>
                          <a:latin typeface="Times New Roman" panose="02020603050405020304" pitchFamily="18" charset="0"/>
                          <a:ea typeface="Times New Roman" pitchFamily="18" charset="0"/>
                          <a:cs typeface="Times New Roman" panose="02020603050405020304" pitchFamily="18" charset="0"/>
                        </a:rPr>
                        <a:t>trung thành, trung nghĩa, ngay thẳng, thẳng thắn, thẳng thằng, thẳng tính, thẳng tuột, ngay thật, chân thật, thật thà, thành thật, thật lòng, thật tình, thật tâm, thực bụng, chính trực, tự trọng, tự tôn,...</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n-US" sz="2800">
                          <a:solidFill>
                            <a:srgbClr val="FF0000"/>
                          </a:solidFill>
                          <a:latin typeface="Times New Roman" panose="02020603050405020304" pitchFamily="18" charset="0"/>
                          <a:cs typeface="Times New Roman" panose="02020603050405020304" pitchFamily="18" charset="0"/>
                        </a:rPr>
                        <a:t>ước mơ</a:t>
                      </a:r>
                      <a:r>
                        <a:rPr lang="en-US" sz="2800">
                          <a:latin typeface="Times New Roman" panose="02020603050405020304" pitchFamily="18" charset="0"/>
                          <a:cs typeface="Times New Roman" panose="02020603050405020304" pitchFamily="18" charset="0"/>
                        </a:rPr>
                        <a:t>,</a:t>
                      </a:r>
                      <a:r>
                        <a:rPr lang="en-US" sz="2800" baseline="0">
                          <a:latin typeface="Times New Roman" panose="02020603050405020304" pitchFamily="18" charset="0"/>
                          <a:cs typeface="Times New Roman" panose="02020603050405020304" pitchFamily="18" charset="0"/>
                        </a:rPr>
                        <a:t> </a:t>
                      </a:r>
                      <a:r>
                        <a:rPr lang="vi-VN" sz="2800" b="0" i="0">
                          <a:solidFill>
                            <a:schemeClr val="tx1"/>
                          </a:solidFill>
                          <a:latin typeface="+mn-lt"/>
                          <a:ea typeface="Times New Roman" pitchFamily="18" charset="0"/>
                          <a:cs typeface="Times New Roman" panose="02020603050405020304" pitchFamily="18" charset="0"/>
                        </a:rPr>
                        <a:t>ao ước, ước ao, ước mong, ước vọng, mơ tưởng, ước muốn, mong ước, thầm ước,…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4691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58"/>
          <p:cNvGraphicFramePr>
            <a:graphicFrameLocks noGrp="1"/>
          </p:cNvGraphicFramePr>
          <p:nvPr>
            <p:extLst>
              <p:ext uri="{D42A27DB-BD31-4B8C-83A1-F6EECF244321}">
                <p14:modId xmlns:p14="http://schemas.microsoft.com/office/powerpoint/2010/main" val="3126618948"/>
              </p:ext>
            </p:extLst>
          </p:nvPr>
        </p:nvGraphicFramePr>
        <p:xfrm>
          <a:off x="841828" y="1303684"/>
          <a:ext cx="10464799" cy="4297299"/>
        </p:xfrm>
        <a:graphic>
          <a:graphicData uri="http://schemas.openxmlformats.org/drawingml/2006/table">
            <a:tbl>
              <a:tblPr/>
              <a:tblGrid>
                <a:gridCol w="3644395">
                  <a:extLst>
                    <a:ext uri="{9D8B030D-6E8A-4147-A177-3AD203B41FA5}">
                      <a16:colId xmlns:a16="http://schemas.microsoft.com/office/drawing/2014/main" val="20000"/>
                    </a:ext>
                  </a:extLst>
                </a:gridCol>
                <a:gridCol w="3467725">
                  <a:extLst>
                    <a:ext uri="{9D8B030D-6E8A-4147-A177-3AD203B41FA5}">
                      <a16:colId xmlns:a16="http://schemas.microsoft.com/office/drawing/2014/main" val="20001"/>
                    </a:ext>
                  </a:extLst>
                </a:gridCol>
                <a:gridCol w="3352679">
                  <a:extLst>
                    <a:ext uri="{9D8B030D-6E8A-4147-A177-3AD203B41FA5}">
                      <a16:colId xmlns:a16="http://schemas.microsoft.com/office/drawing/2014/main" val="20002"/>
                    </a:ext>
                  </a:extLst>
                </a:gridCol>
              </a:tblGrid>
              <a:tr h="1133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Thương người như thể thương thân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Măng mọc thẳng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Trên đôi cánh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ước mơ</a:t>
                      </a:r>
                      <a:endPar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1133475">
                <a:tc>
                  <a:txBody>
                    <a:bodyPr/>
                    <a:lstStyle/>
                    <a:p>
                      <a:pPr algn="just"/>
                      <a:r>
                        <a:rPr lang="en-US" sz="2800" b="0" i="1">
                          <a:solidFill>
                            <a:srgbClr val="FF0000"/>
                          </a:solidFill>
                          <a:latin typeface="Times New Roman" panose="02020603050405020304" pitchFamily="18" charset="0"/>
                          <a:ea typeface="Times New Roman" pitchFamily="18" charset="0"/>
                          <a:cs typeface="Times New Roman" panose="02020603050405020304" pitchFamily="18" charset="0"/>
                        </a:rPr>
                        <a:t>Từ trái nghĩa: </a:t>
                      </a:r>
                      <a:r>
                        <a:rPr lang="en-US" sz="2800" b="0" i="0">
                          <a:latin typeface="Times New Roman" panose="02020603050405020304" pitchFamily="18" charset="0"/>
                          <a:ea typeface="Times New Roman" pitchFamily="18" charset="0"/>
                          <a:cs typeface="Times New Roman" panose="02020603050405020304" pitchFamily="18" charset="0"/>
                        </a:rPr>
                        <a:t>độc ác, hung ác, tàn ác, tàn bạo, cay độc, ác nghiệt, hung dữ, dữ tợn, bất hòa, lục đục, hà hiếp, bắt bạt, hành hạ, đánh đập, áp bức, bóc lột…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n-US" sz="2800" b="0" i="1">
                          <a:solidFill>
                            <a:srgbClr val="FF0000"/>
                          </a:solidFill>
                          <a:latin typeface="Times New Roman" panose="02020603050405020304" pitchFamily="18" charset="0"/>
                          <a:ea typeface="Times New Roman" pitchFamily="18" charset="0"/>
                          <a:cs typeface="Times New Roman" panose="02020603050405020304" pitchFamily="18" charset="0"/>
                        </a:rPr>
                        <a:t>Từ trái nghĩa: </a:t>
                      </a:r>
                      <a:r>
                        <a:rPr lang="en-US" sz="2800" b="0" i="0">
                          <a:solidFill>
                            <a:schemeClr val="tx1"/>
                          </a:solidFill>
                          <a:latin typeface="Times New Roman" panose="02020603050405020304" pitchFamily="18" charset="0"/>
                          <a:ea typeface="Times New Roman" pitchFamily="18" charset="0"/>
                          <a:cs typeface="Times New Roman" panose="02020603050405020304" pitchFamily="18" charset="0"/>
                        </a:rPr>
                        <a:t>dối trá, bịp bợm, lừa đảo, lừa lọc, gian lận, gian manh, gian ngoan, gian giảo, gian trá, lừa bịp, lừa dối…</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endParaRPr lang="vi-VN" sz="2800" b="0" i="0">
                        <a:solidFill>
                          <a:schemeClr val="tx1"/>
                        </a:solidFill>
                        <a:latin typeface="+mn-lt"/>
                        <a:ea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434825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1641</TotalTime>
  <Words>1172</Words>
  <Application>Microsoft Office PowerPoint</Application>
  <PresentationFormat>Widescreen</PresentationFormat>
  <Paragraphs>136</Paragraphs>
  <Slides>19</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Garamond</vt:lpstr>
      <vt:lpstr>Tahoma</vt:lpstr>
      <vt:lpstr>Times New Roman</vt:lpstr>
      <vt:lpstr>Wingdings</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168</cp:revision>
  <dcterms:created xsi:type="dcterms:W3CDTF">2021-08-04T18:52:07Z</dcterms:created>
  <dcterms:modified xsi:type="dcterms:W3CDTF">2022-11-05T14:05:39Z</dcterms:modified>
</cp:coreProperties>
</file>