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324" r:id="rId2"/>
    <p:sldId id="332" r:id="rId3"/>
    <p:sldId id="325" r:id="rId4"/>
    <p:sldId id="329" r:id="rId5"/>
    <p:sldId id="330" r:id="rId6"/>
    <p:sldId id="333" r:id="rId7"/>
    <p:sldId id="331" r:id="rId8"/>
    <p:sldId id="334" r:id="rId9"/>
    <p:sldId id="342" r:id="rId10"/>
    <p:sldId id="345" r:id="rId11"/>
    <p:sldId id="337" r:id="rId12"/>
    <p:sldId id="336" r:id="rId13"/>
    <p:sldId id="338" r:id="rId14"/>
    <p:sldId id="339" r:id="rId15"/>
    <p:sldId id="340" r:id="rId16"/>
    <p:sldId id="344" r:id="rId17"/>
    <p:sldId id="341" r:id="rId18"/>
    <p:sldId id="327"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HP001 4 hàng" panose="020B0604020202020204" charset="0"/>
      <p:regular r:id="rId25"/>
      <p:bold r:id="rId26"/>
    </p:embeddedFont>
    <p:embeddedFont>
      <p:font typeface="Titan One" panose="020B0604020202020204" charset="0"/>
      <p:regular r:id="rId27"/>
    </p:embeddedFont>
  </p:embeddedFontLst>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6DD"/>
    <a:srgbClr val="FFF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9" autoAdjust="0"/>
    <p:restoredTop sz="94660"/>
  </p:normalViewPr>
  <p:slideViewPr>
    <p:cSldViewPr>
      <p:cViewPr varScale="1">
        <p:scale>
          <a:sx n="80" d="100"/>
          <a:sy n="80" d="100"/>
        </p:scale>
        <p:origin x="916" y="4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8EDF8-E22C-4D79-9B7B-D2700DDDFEDF}" type="datetimeFigureOut">
              <a:rPr lang="zh-CN" altLang="en-US" smtClean="0"/>
              <a:pPr/>
              <a:t>2022/11/11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E08DF-DA78-46F4-852F-0D5173D95A43}" type="slidenum">
              <a:rPr lang="zh-CN" altLang="en-US" smtClean="0"/>
              <a:pPr/>
              <a:t>‹#›</a:t>
            </a:fld>
            <a:endParaRPr lang="zh-CN" altLang="en-US"/>
          </a:p>
        </p:txBody>
      </p:sp>
    </p:spTree>
    <p:extLst>
      <p:ext uri="{BB962C8B-B14F-4D97-AF65-F5344CB8AC3E}">
        <p14:creationId xmlns:p14="http://schemas.microsoft.com/office/powerpoint/2010/main" val="90549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07654"/>
            <a:ext cx="9144000" cy="2619375"/>
          </a:xfrm>
          <a:prstGeom prst="rect">
            <a:avLst/>
          </a:prstGeom>
        </p:spPr>
      </p:pic>
      <p:grpSp>
        <p:nvGrpSpPr>
          <p:cNvPr id="4" name="组合 3"/>
          <p:cNvGrpSpPr/>
          <p:nvPr userDrawn="1"/>
        </p:nvGrpSpPr>
        <p:grpSpPr>
          <a:xfrm>
            <a:off x="-1426112" y="-55792"/>
            <a:ext cx="11474420" cy="1558327"/>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20058665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07654"/>
            <a:ext cx="9144000" cy="2619375"/>
          </a:xfrm>
          <a:prstGeom prst="rect">
            <a:avLst/>
          </a:prstGeom>
        </p:spPr>
      </p:pic>
      <p:grpSp>
        <p:nvGrpSpPr>
          <p:cNvPr id="4" name="组合 3"/>
          <p:cNvGrpSpPr/>
          <p:nvPr userDrawn="1"/>
        </p:nvGrpSpPr>
        <p:grpSpPr>
          <a:xfrm>
            <a:off x="-1426112" y="-55792"/>
            <a:ext cx="11474420" cy="1558327"/>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7300619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pPr/>
              <a:t>2022/11/11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pPr/>
              <a:t>2022/11/11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2022/11/11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2022/11/11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2022/11/11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
        <p:cNvGrpSpPr/>
        <p:nvPr/>
      </p:nvGrpSpPr>
      <p:grpSpPr>
        <a:xfrm>
          <a:off x="0" y="0"/>
          <a:ext cx="0" cy="0"/>
          <a:chOff x="0" y="0"/>
          <a:chExt cx="0" cy="0"/>
        </a:xfrm>
      </p:grpSpPr>
      <p:grpSp>
        <p:nvGrpSpPr>
          <p:cNvPr id="41" name="Google Shape;41;p4"/>
          <p:cNvGrpSpPr/>
          <p:nvPr/>
        </p:nvGrpSpPr>
        <p:grpSpPr>
          <a:xfrm>
            <a:off x="0" y="-396350"/>
            <a:ext cx="9144000" cy="5555950"/>
            <a:chOff x="0" y="-396350"/>
            <a:chExt cx="9144000" cy="5555950"/>
          </a:xfrm>
        </p:grpSpPr>
        <p:sp>
          <p:nvSpPr>
            <p:cNvPr id="42" name="Google Shape;42;p4"/>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 name="Google Shape;44;p4"/>
            <p:cNvGrpSpPr/>
            <p:nvPr/>
          </p:nvGrpSpPr>
          <p:grpSpPr>
            <a:xfrm>
              <a:off x="8174062" y="3811555"/>
              <a:ext cx="969932" cy="1331946"/>
              <a:chOff x="2608825" y="4070850"/>
              <a:chExt cx="720925" cy="990000"/>
            </a:xfrm>
          </p:grpSpPr>
          <p:sp>
            <p:nvSpPr>
              <p:cNvPr id="45" name="Google Shape;45;p4"/>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4"/>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4"/>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4"/>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4"/>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4"/>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4"/>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4"/>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4"/>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4"/>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4"/>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 name="Google Shape;117;p4"/>
            <p:cNvGrpSpPr/>
            <p:nvPr/>
          </p:nvGrpSpPr>
          <p:grpSpPr>
            <a:xfrm>
              <a:off x="4030588" y="-396350"/>
              <a:ext cx="1082725" cy="723050"/>
              <a:chOff x="1352275" y="974950"/>
              <a:chExt cx="1082725" cy="723050"/>
            </a:xfrm>
          </p:grpSpPr>
          <p:sp>
            <p:nvSpPr>
              <p:cNvPr id="118" name="Google Shape;118;p4"/>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20" name="Google Shape;120;p4"/>
          <p:cNvSpPr txBox="1">
            <a:spLocks noGrp="1"/>
          </p:cNvSpPr>
          <p:nvPr>
            <p:ph type="title"/>
          </p:nvPr>
        </p:nvSpPr>
        <p:spPr>
          <a:xfrm>
            <a:off x="1991550" y="3091613"/>
            <a:ext cx="5160900" cy="572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accent4"/>
              </a:buClr>
              <a:buSzPts val="1600"/>
              <a:buNone/>
              <a:defRPr sz="1600">
                <a:solidFill>
                  <a:schemeClr val="accent4"/>
                </a:solidFill>
              </a:defRPr>
            </a:lvl1pPr>
            <a:lvl2pPr lvl="1"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2pPr>
            <a:lvl3pPr lvl="2"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3pPr>
            <a:lvl4pPr lvl="3"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4pPr>
            <a:lvl5pPr lvl="4"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5pPr>
            <a:lvl6pPr lvl="5"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6pPr>
            <a:lvl7pPr lvl="6"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7pPr>
            <a:lvl8pPr lvl="7"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8pPr>
            <a:lvl9pPr lvl="8"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9pPr>
          </a:lstStyle>
          <a:p>
            <a:endParaRPr/>
          </a:p>
        </p:txBody>
      </p:sp>
      <p:sp>
        <p:nvSpPr>
          <p:cNvPr id="121" name="Google Shape;121;p4"/>
          <p:cNvSpPr txBox="1">
            <a:spLocks noGrp="1"/>
          </p:cNvSpPr>
          <p:nvPr>
            <p:ph type="subTitle" idx="1"/>
          </p:nvPr>
        </p:nvSpPr>
        <p:spPr>
          <a:xfrm>
            <a:off x="1991550" y="1479175"/>
            <a:ext cx="5160900" cy="16125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Tree>
    <p:extLst>
      <p:ext uri="{BB962C8B-B14F-4D97-AF65-F5344CB8AC3E}">
        <p14:creationId xmlns:p14="http://schemas.microsoft.com/office/powerpoint/2010/main" val="1228784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0ADFAA1C-AD74-4A68-883E-CB379A0304B4}" type="slidenum">
              <a:rPr lang="vi-VN" altLang="en-US"/>
              <a:pPr>
                <a:defRPr/>
              </a:pPr>
              <a:t>‹#›</a:t>
            </a:fld>
            <a:endParaRPr lang="vi-VN" altLang="en-US"/>
          </a:p>
        </p:txBody>
      </p:sp>
    </p:spTree>
    <p:extLst>
      <p:ext uri="{BB962C8B-B14F-4D97-AF65-F5344CB8AC3E}">
        <p14:creationId xmlns:p14="http://schemas.microsoft.com/office/powerpoint/2010/main" val="13195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742052" y="-626892"/>
            <a:ext cx="9985925" cy="1182418"/>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747" y="4515966"/>
            <a:ext cx="1800253" cy="71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742052" y="-626892"/>
            <a:ext cx="9985925" cy="1182418"/>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747" y="4515966"/>
            <a:ext cx="1800253" cy="719600"/>
          </a:xfrm>
          <a:prstGeom prst="rect">
            <a:avLst/>
          </a:prstGeom>
        </p:spPr>
      </p:pic>
    </p:spTree>
    <p:extLst>
      <p:ext uri="{BB962C8B-B14F-4D97-AF65-F5344CB8AC3E}">
        <p14:creationId xmlns:p14="http://schemas.microsoft.com/office/powerpoint/2010/main" val="425528920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742052" y="-626892"/>
            <a:ext cx="9985925" cy="1182418"/>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747" y="4515966"/>
            <a:ext cx="1800253" cy="719600"/>
          </a:xfrm>
          <a:prstGeom prst="rect">
            <a:avLst/>
          </a:prstGeom>
        </p:spPr>
      </p:pic>
    </p:spTree>
    <p:extLst>
      <p:ext uri="{BB962C8B-B14F-4D97-AF65-F5344CB8AC3E}">
        <p14:creationId xmlns:p14="http://schemas.microsoft.com/office/powerpoint/2010/main" val="30322997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47" y="4515966"/>
            <a:ext cx="1800253" cy="719600"/>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742052" y="-626892"/>
            <a:ext cx="9985925" cy="11824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131590"/>
            <a:ext cx="9144000" cy="2619375"/>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288" y="3750965"/>
            <a:ext cx="2142464" cy="2142464"/>
          </a:xfrm>
          <a:prstGeom prst="rect">
            <a:avLst/>
          </a:prstGeom>
        </p:spPr>
      </p:pic>
      <p:grpSp>
        <p:nvGrpSpPr>
          <p:cNvPr id="11" name="组合 10"/>
          <p:cNvGrpSpPr/>
          <p:nvPr userDrawn="1"/>
        </p:nvGrpSpPr>
        <p:grpSpPr>
          <a:xfrm>
            <a:off x="-1426112" y="-55792"/>
            <a:ext cx="11474420" cy="1558327"/>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07654"/>
            <a:ext cx="9144000" cy="2619375"/>
          </a:xfrm>
          <a:prstGeom prst="rect">
            <a:avLst/>
          </a:prstGeom>
        </p:spPr>
      </p:pic>
      <p:grpSp>
        <p:nvGrpSpPr>
          <p:cNvPr id="4" name="组合 3"/>
          <p:cNvGrpSpPr/>
          <p:nvPr userDrawn="1"/>
        </p:nvGrpSpPr>
        <p:grpSpPr>
          <a:xfrm>
            <a:off x="-1426112" y="-55792"/>
            <a:ext cx="11474420" cy="1558327"/>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07654"/>
            <a:ext cx="9144000" cy="2619375"/>
          </a:xfrm>
          <a:prstGeom prst="rect">
            <a:avLst/>
          </a:prstGeom>
        </p:spPr>
      </p:pic>
      <p:grpSp>
        <p:nvGrpSpPr>
          <p:cNvPr id="4" name="组合 3"/>
          <p:cNvGrpSpPr/>
          <p:nvPr userDrawn="1"/>
        </p:nvGrpSpPr>
        <p:grpSpPr>
          <a:xfrm>
            <a:off x="-1426112" y="-55792"/>
            <a:ext cx="11474420" cy="1558327"/>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8149403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9E6C50-F2B0-4117-AF69-C839F5CC2C8C}" type="datetimeFigureOut">
              <a:rPr lang="zh-CN" altLang="en-US" smtClean="0"/>
              <a:pPr/>
              <a:t>2022/11/11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6AB1BC-A075-4A18-8F82-2A7D645F568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8" r:id="rId4"/>
    <p:sldLayoutId id="2147483666" r:id="rId5"/>
    <p:sldLayoutId id="2147483652" r:id="rId6"/>
    <p:sldLayoutId id="2147483653" r:id="rId7"/>
    <p:sldLayoutId id="2147483654" r:id="rId8"/>
    <p:sldLayoutId id="2147483667" r:id="rId9"/>
    <p:sldLayoutId id="2147483665" r:id="rId10"/>
    <p:sldLayoutId id="214748366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72" r:id="rId21"/>
    <p:sldLayoutId id="2147483673" r:id="rId22"/>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765;p30"/>
          <p:cNvSpPr txBox="1">
            <a:spLocks/>
          </p:cNvSpPr>
          <p:nvPr/>
        </p:nvSpPr>
        <p:spPr>
          <a:xfrm>
            <a:off x="683568" y="2571750"/>
            <a:ext cx="7992888" cy="1000500"/>
          </a:xfrm>
          <a:prstGeom prst="rect">
            <a:avLst/>
          </a:prstGeom>
          <a:noFill/>
          <a:ln>
            <a:noFill/>
          </a:ln>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SzPts val="4200"/>
            </a:pPr>
            <a:r>
              <a:rPr lang="vi-VN" sz="6000" b="1" dirty="0">
                <a:solidFill>
                  <a:srgbClr val="7030A0"/>
                </a:solidFill>
                <a:latin typeface="UTM Erie Black" panose="02040603050506020204" pitchFamily="18" charset="0"/>
              </a:rPr>
              <a:t>GIÁO DỤC NẾP SỐNG </a:t>
            </a:r>
            <a:br>
              <a:rPr lang="vi-VN" sz="6000" b="1" dirty="0">
                <a:solidFill>
                  <a:srgbClr val="7030A0"/>
                </a:solidFill>
                <a:latin typeface="UTM Erie Black" panose="02040603050506020204" pitchFamily="18" charset="0"/>
              </a:rPr>
            </a:br>
            <a:r>
              <a:rPr lang="vi-VN" sz="6000" b="1" dirty="0">
                <a:solidFill>
                  <a:srgbClr val="7030A0"/>
                </a:solidFill>
                <a:latin typeface="UTM Erie Black" panose="02040603050506020204" pitchFamily="18" charset="0"/>
              </a:rPr>
              <a:t>THANH LỊCH, VĂN MINH</a:t>
            </a:r>
          </a:p>
        </p:txBody>
      </p:sp>
    </p:spTree>
    <p:extLst>
      <p:ext uri="{BB962C8B-B14F-4D97-AF65-F5344CB8AC3E}">
        <p14:creationId xmlns:p14="http://schemas.microsoft.com/office/powerpoint/2010/main" val="307003651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Grp="1" noChangeArrowheads="1"/>
          </p:cNvSpPr>
          <p:nvPr>
            <p:ph idx="1"/>
          </p:nvPr>
        </p:nvSpPr>
        <p:spPr bwMode="auto">
          <a:xfrm>
            <a:off x="611560" y="1152474"/>
            <a:ext cx="8280920" cy="3795539"/>
          </a:xfrm>
          <a:prstGeom prst="verticalScroll">
            <a:avLst>
              <a:gd name="adj" fmla="val 12500"/>
            </a:avLst>
          </a:prstGeom>
          <a:solidFill>
            <a:srgbClr val="33CCCC"/>
          </a:solidFill>
          <a:ln w="9525">
            <a:solidFill>
              <a:schemeClr val="tx1"/>
            </a:solidFill>
            <a:round/>
            <a:headEnd/>
            <a:tailEnd/>
          </a:ln>
        </p:spPr>
        <p:txBody>
          <a:bodyPr wrap="none" anchor="ctr">
            <a:normAutofit fontScale="62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b="1">
                <a:latin typeface="Times New Roman" panose="02020603050405020304" pitchFamily="18" charset="0"/>
                <a:cs typeface="Times New Roman" panose="02020603050405020304" pitchFamily="18" charset="0"/>
              </a:rPr>
              <a:t>LỜI KHUYÊN</a:t>
            </a:r>
          </a:p>
          <a:p>
            <a:pPr marL="0" indent="0">
              <a:buNone/>
            </a:pPr>
            <a:r>
              <a:rPr lang="vi-VN" b="1">
                <a:solidFill>
                  <a:srgbClr val="002060"/>
                </a:solidFill>
                <a:latin typeface="Times New Roman" panose="02020603050405020304" pitchFamily="18" charset="0"/>
                <a:cs typeface="Times New Roman" panose="02020603050405020304" pitchFamily="18" charset="0"/>
              </a:rPr>
              <a:t>Khi đến nhà người quen, chúng ta chú ý:</a:t>
            </a:r>
            <a:endParaRPr lang="en-US" b="1">
              <a:solidFill>
                <a:srgbClr val="002060"/>
              </a:solidFill>
              <a:latin typeface="Times New Roman" panose="02020603050405020304" pitchFamily="18" charset="0"/>
              <a:cs typeface="Times New Roman" panose="02020603050405020304" pitchFamily="18" charset="0"/>
            </a:endParaRPr>
          </a:p>
          <a:p>
            <a:pPr marL="0" indent="0">
              <a:buNone/>
            </a:pPr>
            <a:r>
              <a:rPr lang="vi-VN" b="1">
                <a:solidFill>
                  <a:srgbClr val="002060"/>
                </a:solidFill>
                <a:latin typeface="Times New Roman" panose="02020603050405020304" pitchFamily="18" charset="0"/>
                <a:cs typeface="Times New Roman" panose="02020603050405020304" pitchFamily="18" charset="0"/>
              </a:rPr>
              <a:t> - Cần hẹn trước với chủ nhà. Nếu sắp đi mà có việc</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đột</a:t>
            </a:r>
            <a:endParaRPr lang="en-US" b="1">
              <a:solidFill>
                <a:srgbClr val="002060"/>
              </a:solidFill>
              <a:latin typeface="Times New Roman" panose="02020603050405020304" pitchFamily="18" charset="0"/>
              <a:cs typeface="Times New Roman" panose="02020603050405020304" pitchFamily="18" charset="0"/>
            </a:endParaRPr>
          </a:p>
          <a:p>
            <a:pPr marL="0" indent="0">
              <a:buNone/>
            </a:pPr>
            <a:r>
              <a:rPr lang="vi-VN" b="1">
                <a:solidFill>
                  <a:srgbClr val="002060"/>
                </a:solidFill>
                <a:latin typeface="Times New Roman" panose="02020603050405020304" pitchFamily="18" charset="0"/>
                <a:cs typeface="Times New Roman" panose="02020603050405020304" pitchFamily="18" charset="0"/>
              </a:rPr>
              <a:t> xuất không thể đến đúng hẹn, cần báo cho chủ nhà biết. </a:t>
            </a:r>
            <a:endParaRPr lang="en-US" b="1">
              <a:solidFill>
                <a:srgbClr val="002060"/>
              </a:solidFill>
              <a:latin typeface="Times New Roman" panose="02020603050405020304" pitchFamily="18" charset="0"/>
              <a:cs typeface="Times New Roman" panose="02020603050405020304" pitchFamily="18" charset="0"/>
            </a:endParaRPr>
          </a:p>
          <a:p>
            <a:pPr>
              <a:buFontTx/>
              <a:buChar char="-"/>
            </a:pPr>
            <a:r>
              <a:rPr lang="vi-VN" b="1">
                <a:solidFill>
                  <a:srgbClr val="002060"/>
                </a:solidFill>
                <a:latin typeface="Times New Roman" panose="02020603050405020304" pitchFamily="18" charset="0"/>
                <a:cs typeface="Times New Roman" panose="02020603050405020304" pitchFamily="18" charset="0"/>
              </a:rPr>
              <a:t>Thực hiện nếp</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sinh hoạt của chủ nhà.</a:t>
            </a:r>
            <a:endParaRPr lang="en-US" b="1">
              <a:solidFill>
                <a:srgbClr val="002060"/>
              </a:solidFill>
              <a:latin typeface="Times New Roman" panose="02020603050405020304" pitchFamily="18" charset="0"/>
              <a:cs typeface="Times New Roman" panose="02020603050405020304" pitchFamily="18" charset="0"/>
            </a:endParaRPr>
          </a:p>
          <a:p>
            <a:pPr>
              <a:buFontTx/>
              <a:buChar char="-"/>
            </a:pPr>
            <a:r>
              <a:rPr lang="vi-VN" b="1">
                <a:solidFill>
                  <a:srgbClr val="002060"/>
                </a:solidFill>
                <a:latin typeface="Times New Roman" panose="02020603050405020304" pitchFamily="18" charset="0"/>
                <a:cs typeface="Times New Roman" panose="02020603050405020304" pitchFamily="18" charset="0"/>
              </a:rPr>
              <a:t> Có cử chỉ, lời nói ý tứ,</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lịch sự và ý thức giữ vệ sinh. </a:t>
            </a:r>
            <a:endParaRPr lang="en-US" b="1">
              <a:solidFill>
                <a:srgbClr val="002060"/>
              </a:solidFill>
              <a:latin typeface="Times New Roman" panose="02020603050405020304" pitchFamily="18" charset="0"/>
              <a:cs typeface="Times New Roman" panose="02020603050405020304" pitchFamily="18" charset="0"/>
            </a:endParaRPr>
          </a:p>
          <a:p>
            <a:pPr>
              <a:buFontTx/>
              <a:buChar char="-"/>
            </a:pPr>
            <a:r>
              <a:rPr lang="vi-VN" b="1">
                <a:solidFill>
                  <a:srgbClr val="002060"/>
                </a:solidFill>
                <a:latin typeface="Times New Roman" panose="02020603050405020304" pitchFamily="18" charset="0"/>
                <a:cs typeface="Times New Roman" panose="02020603050405020304" pitchFamily="18" charset="0"/>
              </a:rPr>
              <a:t>Không nên tự ý </a:t>
            </a:r>
            <a:r>
              <a:rPr lang="en-US" b="1">
                <a:solidFill>
                  <a:srgbClr val="002060"/>
                </a:solidFill>
                <a:latin typeface="Times New Roman" panose="02020603050405020304" pitchFamily="18" charset="0"/>
                <a:cs typeface="Times New Roman" panose="02020603050405020304" pitchFamily="18" charset="0"/>
              </a:rPr>
              <a:t>v</a:t>
            </a:r>
            <a:r>
              <a:rPr lang="vi-VN" b="1">
                <a:solidFill>
                  <a:srgbClr val="002060"/>
                </a:solidFill>
                <a:latin typeface="Times New Roman" panose="02020603050405020304" pitchFamily="18" charset="0"/>
                <a:cs typeface="Times New Roman" panose="02020603050405020304" pitchFamily="18" charset="0"/>
              </a:rPr>
              <a:t>ào các phòng</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hay sử dụng đồ đạc </a:t>
            </a:r>
            <a:r>
              <a:rPr lang="en-US" b="1">
                <a:solidFill>
                  <a:srgbClr val="002060"/>
                </a:solidFill>
                <a:latin typeface="Times New Roman" panose="02020603050405020304" pitchFamily="18" charset="0"/>
                <a:cs typeface="Times New Roman" panose="02020603050405020304" pitchFamily="18" charset="0"/>
              </a:rPr>
              <a:t>k</a:t>
            </a:r>
            <a:r>
              <a:rPr lang="vi-VN" b="1">
                <a:solidFill>
                  <a:srgbClr val="002060"/>
                </a:solidFill>
                <a:latin typeface="Times New Roman" panose="02020603050405020304" pitchFamily="18" charset="0"/>
                <a:cs typeface="Times New Roman" panose="02020603050405020304" pitchFamily="18" charset="0"/>
              </a:rPr>
              <a:t>hi</a:t>
            </a:r>
            <a:endParaRPr lang="en-US" b="1">
              <a:solidFill>
                <a:srgbClr val="002060"/>
              </a:solidFill>
              <a:latin typeface="Times New Roman" panose="02020603050405020304" pitchFamily="18" charset="0"/>
              <a:cs typeface="Times New Roman" panose="02020603050405020304" pitchFamily="18" charset="0"/>
            </a:endParaRPr>
          </a:p>
          <a:p>
            <a:pPr marL="0" indent="0">
              <a:buNone/>
            </a:pPr>
            <a:r>
              <a:rPr lang="vi-VN" b="1">
                <a:solidFill>
                  <a:srgbClr val="002060"/>
                </a:solidFill>
                <a:latin typeface="Times New Roman" panose="02020603050405020304" pitchFamily="18" charset="0"/>
                <a:cs typeface="Times New Roman" panose="02020603050405020304" pitchFamily="18" charset="0"/>
              </a:rPr>
              <a:t> chưa được phép.</a:t>
            </a:r>
            <a:endParaRPr lang="vi-VN" sz="2400" b="1">
              <a:solidFill>
                <a:srgbClr val="002060"/>
              </a:solidFill>
              <a:latin typeface="Times New Roman" panose="02020603050405020304" pitchFamily="18" charset="0"/>
              <a:cs typeface="Times New Roman" panose="02020603050405020304" pitchFamily="18" charset="0"/>
            </a:endParaRPr>
          </a:p>
          <a:p>
            <a:pPr marL="0" indent="0">
              <a:buNone/>
            </a:pPr>
            <a:br>
              <a:rPr lang="vi-VN" sz="2400"/>
            </a:br>
            <a:r>
              <a:rPr lang="en-US" altLang="en-US" sz="2400" b="1">
                <a:solidFill>
                  <a:srgbClr val="FF0000"/>
                </a:solidFill>
              </a:rPr>
              <a:t>.</a:t>
            </a:r>
          </a:p>
        </p:txBody>
      </p:sp>
      <p:graphicFrame>
        <p:nvGraphicFramePr>
          <p:cNvPr id="7" name="Table 6"/>
          <p:cNvGraphicFramePr>
            <a:graphicFrameLocks noGrp="1"/>
          </p:cNvGraphicFramePr>
          <p:nvPr/>
        </p:nvGraphicFramePr>
        <p:xfrm>
          <a:off x="1524000" y="539750"/>
          <a:ext cx="6096000" cy="701040"/>
        </p:xfrm>
        <a:graphic>
          <a:graphicData uri="http://schemas.openxmlformats.org/drawingml/2006/table">
            <a:tbl>
              <a:tblPr firstRow="1" bandRow="1"/>
              <a:tblGrid>
                <a:gridCol w="6096000">
                  <a:extLst>
                    <a:ext uri="{9D8B030D-6E8A-4147-A177-3AD203B41FA5}">
                      <a16:colId xmlns:a16="http://schemas.microsoft.com/office/drawing/2014/main" val="3065901625"/>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002060"/>
                          </a:solidFill>
                          <a:latin typeface="Times New Roman" panose="02020603050405020304" pitchFamily="18" charset="0"/>
                          <a:cs typeface="Times New Roman" panose="02020603050405020304" pitchFamily="18" charset="0"/>
                        </a:rPr>
                        <a:t>CỦNG CỐ:</a:t>
                      </a:r>
                      <a:endParaRPr lang="vi-VN" sz="4000" b="1">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35358045"/>
                  </a:ext>
                </a:extLst>
              </a:tr>
            </a:tbl>
          </a:graphicData>
        </a:graphic>
      </p:graphicFrame>
    </p:spTree>
    <p:extLst>
      <p:ext uri="{BB962C8B-B14F-4D97-AF65-F5344CB8AC3E}">
        <p14:creationId xmlns:p14="http://schemas.microsoft.com/office/powerpoint/2010/main" val="178058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style.rotation</p:attrName>
                                        </p:attrNameLst>
                                      </p:cBhvr>
                                      <p:tavLst>
                                        <p:tav tm="0">
                                          <p:val>
                                            <p:fltVal val="90"/>
                                          </p:val>
                                        </p:tav>
                                        <p:tav tm="100000">
                                          <p:val>
                                            <p:fltVal val="0"/>
                                          </p:val>
                                        </p:tav>
                                      </p:tavLst>
                                    </p:anim>
                                    <p:animEffect transition="in" filter="fade">
                                      <p:cBhvr>
                                        <p:cTn id="10" dur="1000"/>
                                        <p:tgtEl>
                                          <p:spTgt spid="6">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p:cTn id="4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p:cTn id="55"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 calcmode="lin" valueType="num">
                                      <p:cBhvr>
                                        <p:cTn id="63"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 calcmode="lin" valueType="num">
                                      <p:cBhvr>
                                        <p:cTn id="71"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6">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anim calcmode="lin" valueType="num">
                                      <p:cBhvr>
                                        <p:cTn id="79"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6">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ctrTitle"/>
          </p:nvPr>
        </p:nvSpPr>
        <p:spPr>
          <a:xfrm>
            <a:off x="323528" y="2715766"/>
            <a:ext cx="8496945" cy="792088"/>
          </a:xfrm>
        </p:spPr>
        <p:txBody>
          <a:bodyPr rtlCol="0">
            <a:normAutofit fontScale="90000"/>
          </a:bodyPr>
          <a:lstStyle/>
          <a:p>
            <a:pPr algn="l"/>
            <a:r>
              <a:rPr lang="en-US" sz="3600" b="1">
                <a:latin typeface="Times New Roman" panose="02020603050405020304" pitchFamily="18" charset="0"/>
                <a:cs typeface="Times New Roman" panose="02020603050405020304" pitchFamily="18" charset="0"/>
              </a:rPr>
              <a:t>HOẠT ĐỘNG 2</a:t>
            </a:r>
            <a:r>
              <a:rPr lang="vi-VN" sz="3600" b="1">
                <a:latin typeface="Times New Roman" panose="02020603050405020304" pitchFamily="18" charset="0"/>
                <a:cs typeface="Times New Roman" panose="02020603050405020304" pitchFamily="18" charset="0"/>
              </a:rPr>
              <a:t>:</a:t>
            </a:r>
            <a:r>
              <a:rPr lang="en-US" sz="3600" b="1">
                <a:latin typeface="Times New Roman" panose="02020603050405020304" pitchFamily="18" charset="0"/>
                <a:cs typeface="Times New Roman" panose="02020603050405020304" pitchFamily="18" charset="0"/>
              </a:rPr>
              <a:t> Bày tỏ ý kiến</a:t>
            </a:r>
            <a:r>
              <a:rPr lang="vi-VN" sz="3600" b="1">
                <a:latin typeface="Times New Roman" panose="02020603050405020304" pitchFamily="18" charset="0"/>
                <a:cs typeface="Times New Roman" panose="02020603050405020304" pitchFamily="18" charset="0"/>
              </a:rPr>
              <a:t>: </a:t>
            </a:r>
            <a:br>
              <a:rPr lang="vi-VN" sz="3600" b="1">
                <a:latin typeface="Times New Roman" panose="02020603050405020304" pitchFamily="18" charset="0"/>
                <a:cs typeface="Times New Roman" panose="02020603050405020304" pitchFamily="18" charset="0"/>
              </a:rPr>
            </a:br>
            <a:r>
              <a:rPr lang="vi-VN" sz="1800" b="1">
                <a:solidFill>
                  <a:srgbClr val="C00000"/>
                </a:solidFill>
                <a:latin typeface="Times New Roman" panose="02020603050405020304" pitchFamily="18" charset="0"/>
                <a:cs typeface="Times New Roman" panose="02020603050405020304" pitchFamily="18" charset="0"/>
              </a:rPr>
              <a:t> </a:t>
            </a:r>
            <a:r>
              <a:rPr lang="en-US" sz="1800" b="1">
                <a:solidFill>
                  <a:srgbClr val="C00000"/>
                </a:solidFill>
                <a:latin typeface="Times New Roman" panose="02020603050405020304" pitchFamily="18" charset="0"/>
                <a:cs typeface="Times New Roman" panose="02020603050405020304" pitchFamily="18" charset="0"/>
              </a:rPr>
              <a:t> </a:t>
            </a:r>
            <a:r>
              <a:rPr lang="vi-VN" sz="2700" b="1">
                <a:latin typeface="Times New Roman" panose="02020603050405020304" pitchFamily="18" charset="0"/>
                <a:cs typeface="Times New Roman" panose="02020603050405020304" pitchFamily="18" charset="0"/>
              </a:rPr>
              <a:t>1. Nhận xét việc làm của các bạn trong môi trường hợp sau:</a:t>
            </a:r>
            <a:br>
              <a:rPr lang="vi-VN" sz="2700">
                <a:latin typeface="Times New Roman" panose="02020603050405020304" pitchFamily="18" charset="0"/>
                <a:cs typeface="Times New Roman" panose="02020603050405020304" pitchFamily="18" charset="0"/>
              </a:rPr>
            </a:br>
            <a:r>
              <a:rPr lang="vi-VN" sz="2700" b="1">
                <a:solidFill>
                  <a:srgbClr val="C00000"/>
                </a:solidFill>
                <a:latin typeface="Times New Roman" panose="02020603050405020304" pitchFamily="18" charset="0"/>
                <a:cs typeface="Times New Roman" panose="02020603050405020304" pitchFamily="18" charset="0"/>
              </a:rPr>
              <a:t>a) Thành đã hẹn sáng chủ nhật sẽ đến nhà Tùng chơi. Sắp đến giờ đi thì Thành có việc đột xuất khó có thể đến đúng hẹn. Thành liền gọi điện thoại báo cho Tùng biết. </a:t>
            </a:r>
            <a:br>
              <a:rPr lang="en-US" sz="2700" b="1">
                <a:solidFill>
                  <a:srgbClr val="C00000"/>
                </a:solidFill>
                <a:latin typeface="Times New Roman" panose="02020603050405020304" pitchFamily="18" charset="0"/>
                <a:cs typeface="Times New Roman" panose="02020603050405020304" pitchFamily="18" charset="0"/>
              </a:rPr>
            </a:br>
            <a:r>
              <a:rPr lang="vi-VN" sz="2700" b="1">
                <a:solidFill>
                  <a:srgbClr val="0070C0"/>
                </a:solidFill>
                <a:latin typeface="Times New Roman" panose="02020603050405020304" pitchFamily="18" charset="0"/>
                <a:cs typeface="Times New Roman" panose="02020603050405020304" pitchFamily="18" charset="0"/>
              </a:rPr>
              <a:t>b) Hiếu cùng bố mẹ đến nhà bác Tú chơi. Hiếu cứ tự tiện vào phòng của anh Trung, con bác Tú mà không gõ cửa. </a:t>
            </a:r>
            <a:br>
              <a:rPr lang="en-US" sz="2700" b="1">
                <a:solidFill>
                  <a:srgbClr val="0070C0"/>
                </a:solidFill>
                <a:latin typeface="Times New Roman" panose="02020603050405020304" pitchFamily="18" charset="0"/>
                <a:cs typeface="Times New Roman" panose="02020603050405020304" pitchFamily="18" charset="0"/>
              </a:rPr>
            </a:br>
            <a:r>
              <a:rPr lang="vi-VN" sz="2700" b="1">
                <a:solidFill>
                  <a:srgbClr val="FF0000"/>
                </a:solidFill>
                <a:latin typeface="Times New Roman" panose="02020603050405020304" pitchFamily="18" charset="0"/>
                <a:cs typeface="Times New Roman" panose="02020603050405020304" pitchFamily="18" charset="0"/>
              </a:rPr>
              <a:t>c) Chủ nhật, Tân được bố mẹ cho lên chơi nhà </a:t>
            </a:r>
            <a:r>
              <a:rPr lang="en-US" sz="2700" b="1">
                <a:solidFill>
                  <a:srgbClr val="FF0000"/>
                </a:solidFill>
                <a:latin typeface="Times New Roman" panose="02020603050405020304" pitchFamily="18" charset="0"/>
                <a:cs typeface="Times New Roman" panose="02020603050405020304" pitchFamily="18" charset="0"/>
              </a:rPr>
              <a:t>c</a:t>
            </a:r>
            <a:r>
              <a:rPr lang="vi-VN" sz="2700" b="1">
                <a:solidFill>
                  <a:srgbClr val="FF0000"/>
                </a:solidFill>
                <a:latin typeface="Times New Roman" panose="02020603050405020304" pitchFamily="18" charset="0"/>
                <a:cs typeface="Times New Roman" panose="02020603050405020304" pitchFamily="18" charset="0"/>
              </a:rPr>
              <a:t>ô Hương. Ở nhà </a:t>
            </a:r>
            <a:r>
              <a:rPr lang="en-US" sz="2700" b="1">
                <a:solidFill>
                  <a:srgbClr val="FF0000"/>
                </a:solidFill>
                <a:latin typeface="Times New Roman" panose="02020603050405020304" pitchFamily="18" charset="0"/>
                <a:cs typeface="Times New Roman" panose="02020603050405020304" pitchFamily="18" charset="0"/>
              </a:rPr>
              <a:t>cô</a:t>
            </a:r>
            <a:r>
              <a:rPr lang="vi-VN" sz="2700" b="1">
                <a:solidFill>
                  <a:srgbClr val="FF0000"/>
                </a:solidFill>
                <a:latin typeface="Times New Roman" panose="02020603050405020304" pitchFamily="18" charset="0"/>
                <a:cs typeface="Times New Roman" panose="02020603050405020304" pitchFamily="18" charset="0"/>
              </a:rPr>
              <a:t> Hương, mọi người nghỉ trưa lâu hơn ở nhà Tân. Trong khi con cô Hương còn đang ngủ, Tân cứ chơi điện tử ở máy tính của cô làm em bé nhà </a:t>
            </a:r>
            <a:r>
              <a:rPr lang="en-US" sz="2700" b="1">
                <a:solidFill>
                  <a:srgbClr val="FF0000"/>
                </a:solidFill>
                <a:latin typeface="Times New Roman" panose="02020603050405020304" pitchFamily="18" charset="0"/>
                <a:cs typeface="Times New Roman" panose="02020603050405020304" pitchFamily="18" charset="0"/>
              </a:rPr>
              <a:t>c</a:t>
            </a:r>
            <a:r>
              <a:rPr lang="vi-VN" sz="2700" b="1">
                <a:solidFill>
                  <a:srgbClr val="FF0000"/>
                </a:solidFill>
                <a:latin typeface="Times New Roman" panose="02020603050405020304" pitchFamily="18" charset="0"/>
                <a:cs typeface="Times New Roman" panose="02020603050405020304" pitchFamily="18" charset="0"/>
              </a:rPr>
              <a:t>ô thức giấc mấy lần. </a:t>
            </a:r>
            <a:br>
              <a:rPr lang="en-US" sz="2700" b="1">
                <a:solidFill>
                  <a:srgbClr val="FF0000"/>
                </a:solidFill>
                <a:latin typeface="Times New Roman" panose="02020603050405020304" pitchFamily="18" charset="0"/>
                <a:cs typeface="Times New Roman" panose="02020603050405020304" pitchFamily="18" charset="0"/>
              </a:rPr>
            </a:br>
            <a:r>
              <a:rPr lang="vi-VN" sz="2700" b="1">
                <a:solidFill>
                  <a:srgbClr val="002060"/>
                </a:solidFill>
                <a:latin typeface="Times New Roman" panose="02020603050405020304" pitchFamily="18" charset="0"/>
                <a:cs typeface="Times New Roman" panose="02020603050405020304" pitchFamily="18" charset="0"/>
              </a:rPr>
              <a:t>d) Thuỷ sang nhà cô Xuân chơi đã khá lâu. Thấy nhà cô chuẩn bị ăn cơm, Thuỷ liền xin phép ra về.</a:t>
            </a:r>
            <a:br>
              <a:rPr lang="vi-VN" sz="2700" b="1">
                <a:solidFill>
                  <a:srgbClr val="002060"/>
                </a:solidFill>
                <a:latin typeface="Times New Roman" panose="02020603050405020304" pitchFamily="18" charset="0"/>
                <a:cs typeface="Times New Roman" panose="02020603050405020304" pitchFamily="18" charset="0"/>
              </a:rPr>
            </a:br>
            <a:br>
              <a:rPr lang="vi-VN" sz="4000"/>
            </a:br>
            <a:endParaRPr lang="en-US" sz="4000" b="1">
              <a:solidFill>
                <a:srgbClr val="C00000"/>
              </a:solidFill>
            </a:endParaRPr>
          </a:p>
        </p:txBody>
      </p:sp>
    </p:spTree>
    <p:extLst>
      <p:ext uri="{BB962C8B-B14F-4D97-AF65-F5344CB8AC3E}">
        <p14:creationId xmlns:p14="http://schemas.microsoft.com/office/powerpoint/2010/main" val="3490437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285" y="2564606"/>
            <a:ext cx="21431" cy="1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410" y="2543175"/>
            <a:ext cx="307181"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410" y="2543175"/>
            <a:ext cx="307181"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410" y="2543175"/>
            <a:ext cx="307181"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4" name="Group 20"/>
          <p:cNvGrpSpPr>
            <a:grpSpLocks/>
          </p:cNvGrpSpPr>
          <p:nvPr/>
        </p:nvGrpSpPr>
        <p:grpSpPr bwMode="auto">
          <a:xfrm>
            <a:off x="301508" y="1275606"/>
            <a:ext cx="8350055" cy="2284593"/>
            <a:chOff x="0" y="518"/>
            <a:chExt cx="2903" cy="2913"/>
          </a:xfrm>
        </p:grpSpPr>
        <p:sp>
          <p:nvSpPr>
            <p:cNvPr id="16397" name="AutoShape 19"/>
            <p:cNvSpPr>
              <a:spLocks noChangeArrowheads="1"/>
            </p:cNvSpPr>
            <p:nvPr/>
          </p:nvSpPr>
          <p:spPr bwMode="auto">
            <a:xfrm>
              <a:off x="0" y="613"/>
              <a:ext cx="2903" cy="1860"/>
            </a:xfrm>
            <a:prstGeom prst="wedgeRoundRectCallout">
              <a:avLst>
                <a:gd name="adj1" fmla="val -2722"/>
                <a:gd name="adj2" fmla="val 45663"/>
                <a:gd name="adj3" fmla="val 16667"/>
              </a:avLst>
            </a:prstGeom>
            <a:solidFill>
              <a:srgbClr val="FF00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700"/>
            </a:p>
          </p:txBody>
        </p:sp>
        <p:sp>
          <p:nvSpPr>
            <p:cNvPr id="16398" name="Text Box 15"/>
            <p:cNvSpPr txBox="1">
              <a:spLocks noChangeArrowheads="1"/>
            </p:cNvSpPr>
            <p:nvPr/>
          </p:nvSpPr>
          <p:spPr bwMode="auto">
            <a:xfrm>
              <a:off x="50" y="518"/>
              <a:ext cx="2698" cy="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vi-VN" sz="2400" b="1">
                  <a:solidFill>
                    <a:schemeClr val="bg1"/>
                  </a:solidFill>
                  <a:latin typeface="Times New Roman" panose="02020603050405020304" pitchFamily="18" charset="0"/>
                  <a:cs typeface="Times New Roman" panose="02020603050405020304" pitchFamily="18" charset="0"/>
                </a:rPr>
                <a:t>a) Thành đã hẹn sáng chủ nhật sẽ đến nhà Tùng chơi. Sắp đến giờ đi thì Thành có việc đột xuất khó có thể đến đúng hẹn. Thành liền gọi điện thoại báo cho Tùng biết. </a:t>
              </a:r>
              <a:br>
                <a:rPr lang="en-US" sz="2400" b="1">
                  <a:solidFill>
                    <a:schemeClr val="bg1"/>
                  </a:solidFill>
                  <a:latin typeface="Times New Roman" panose="02020603050405020304" pitchFamily="18" charset="0"/>
                  <a:cs typeface="Times New Roman" panose="02020603050405020304" pitchFamily="18" charset="0"/>
                </a:rPr>
              </a:br>
              <a:endParaRPr lang="en-US" altLang="en-US" sz="2400" b="1">
                <a:solidFill>
                  <a:schemeClr val="bg1"/>
                </a:solidFill>
              </a:endParaRPr>
            </a:p>
          </p:txBody>
        </p:sp>
      </p:grpSp>
      <p:sp>
        <p:nvSpPr>
          <p:cNvPr id="61456" name="Rectangle 16"/>
          <p:cNvSpPr>
            <a:spLocks noChangeArrowheads="1"/>
          </p:cNvSpPr>
          <p:nvPr/>
        </p:nvSpPr>
        <p:spPr bwMode="auto">
          <a:xfrm>
            <a:off x="241772" y="3127437"/>
            <a:ext cx="8350055" cy="1368152"/>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sz="2400" b="1">
                <a:solidFill>
                  <a:srgbClr val="0070C0"/>
                </a:solidFill>
                <a:latin typeface="Times New Roman" panose="02020603050405020304" pitchFamily="18" charset="0"/>
                <a:cs typeface="Times New Roman" panose="02020603050405020304" pitchFamily="18" charset="0"/>
              </a:rPr>
              <a:t>b) Hiếu cùng bố mẹ đến nhà bác Tú chơi. Hiếu cứ tự tiện vào</a:t>
            </a:r>
            <a:endParaRPr lang="en-US" sz="2400" b="1">
              <a:solidFill>
                <a:srgbClr val="0070C0"/>
              </a:solidFill>
              <a:latin typeface="Times New Roman" panose="02020603050405020304" pitchFamily="18" charset="0"/>
              <a:cs typeface="Times New Roman" panose="02020603050405020304" pitchFamily="18" charset="0"/>
            </a:endParaRPr>
          </a:p>
          <a:p>
            <a:pPr algn="just">
              <a:spcBef>
                <a:spcPct val="0"/>
              </a:spcBef>
              <a:buNone/>
            </a:pPr>
            <a:r>
              <a:rPr lang="vi-VN" sz="2400" b="1">
                <a:solidFill>
                  <a:srgbClr val="0070C0"/>
                </a:solidFill>
                <a:latin typeface="Times New Roman" panose="02020603050405020304" pitchFamily="18" charset="0"/>
                <a:cs typeface="Times New Roman" panose="02020603050405020304" pitchFamily="18" charset="0"/>
              </a:rPr>
              <a:t> phòng của anh Trung, con bác Tú mà không gõ cửa. </a:t>
            </a:r>
            <a:br>
              <a:rPr lang="en-US" sz="2400" b="1">
                <a:solidFill>
                  <a:srgbClr val="0070C0"/>
                </a:solidFill>
                <a:latin typeface="Times New Roman" panose="02020603050405020304" pitchFamily="18" charset="0"/>
                <a:cs typeface="Times New Roman" panose="02020603050405020304" pitchFamily="18" charset="0"/>
              </a:rPr>
            </a:br>
            <a:endParaRPr lang="en-US" altLang="en-US" sz="2100">
              <a:solidFill>
                <a:srgbClr val="0000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598338767"/>
              </p:ext>
            </p:extLst>
          </p:nvPr>
        </p:nvGraphicFramePr>
        <p:xfrm>
          <a:off x="301508" y="279664"/>
          <a:ext cx="8350055" cy="822960"/>
        </p:xfrm>
        <a:graphic>
          <a:graphicData uri="http://schemas.openxmlformats.org/drawingml/2006/table">
            <a:tbl>
              <a:tblPr firstRow="1" bandRow="1">
                <a:tableStyleId>{5C22544A-7EE6-4342-B048-85BDC9FD1C3A}</a:tableStyleId>
              </a:tblPr>
              <a:tblGrid>
                <a:gridCol w="8350055">
                  <a:extLst>
                    <a:ext uri="{9D8B030D-6E8A-4147-A177-3AD203B41FA5}">
                      <a16:colId xmlns:a16="http://schemas.microsoft.com/office/drawing/2014/main" val="2865925516"/>
                    </a:ext>
                  </a:extLst>
                </a:gridCol>
              </a:tblGrid>
              <a:tr h="657110">
                <a:tc>
                  <a:txBody>
                    <a:bodyPr/>
                    <a:lstStyle/>
                    <a:p>
                      <a:r>
                        <a:rPr lang="vi-VN" sz="2400" b="1">
                          <a:solidFill>
                            <a:schemeClr val="tx1"/>
                          </a:solidFill>
                          <a:latin typeface="Times New Roman" panose="02020603050405020304" pitchFamily="18" charset="0"/>
                          <a:cs typeface="Times New Roman" panose="02020603050405020304" pitchFamily="18" charset="0"/>
                        </a:rPr>
                        <a:t>1. Nhận xét việc làm của các bạn trong môi trường hợp sau:</a:t>
                      </a:r>
                      <a:br>
                        <a:rPr lang="vi-VN" sz="2400">
                          <a:solidFill>
                            <a:schemeClr val="tx1"/>
                          </a:solidFill>
                          <a:latin typeface="Times New Roman" panose="02020603050405020304" pitchFamily="18" charset="0"/>
                          <a:cs typeface="Times New Roman" panose="02020603050405020304" pitchFamily="18" charset="0"/>
                        </a:rPr>
                      </a:br>
                      <a:endParaRPr lang="en-US" sz="2400">
                        <a:solidFill>
                          <a:schemeClr val="tx1"/>
                        </a:solidFill>
                      </a:endParaRPr>
                    </a:p>
                  </a:txBody>
                  <a:tcPr/>
                </a:tc>
                <a:extLst>
                  <a:ext uri="{0D108BD9-81ED-4DB2-BD59-A6C34878D82A}">
                    <a16:rowId xmlns:a16="http://schemas.microsoft.com/office/drawing/2014/main" val="3519002345"/>
                  </a:ext>
                </a:extLst>
              </a:tr>
            </a:tbl>
          </a:graphicData>
        </a:graphic>
      </p:graphicFrame>
    </p:spTree>
    <p:extLst>
      <p:ext uri="{BB962C8B-B14F-4D97-AF65-F5344CB8AC3E}">
        <p14:creationId xmlns:p14="http://schemas.microsoft.com/office/powerpoint/2010/main" val="397637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94"/>
                                        </p:tgtEl>
                                        <p:attrNameLst>
                                          <p:attrName>style.visibility</p:attrName>
                                        </p:attrNameLst>
                                      </p:cBhvr>
                                      <p:to>
                                        <p:strVal val="visible"/>
                                      </p:to>
                                    </p:set>
                                    <p:anim calcmode="lin" valueType="num">
                                      <p:cBhvr additive="base">
                                        <p:cTn id="13" dur="500" fill="hold"/>
                                        <p:tgtEl>
                                          <p:spTgt spid="16394"/>
                                        </p:tgtEl>
                                        <p:attrNameLst>
                                          <p:attrName>ppt_x</p:attrName>
                                        </p:attrNameLst>
                                      </p:cBhvr>
                                      <p:tavLst>
                                        <p:tav tm="0">
                                          <p:val>
                                            <p:strVal val="#ppt_x"/>
                                          </p:val>
                                        </p:tav>
                                        <p:tav tm="100000">
                                          <p:val>
                                            <p:strVal val="#ppt_x"/>
                                          </p:val>
                                        </p:tav>
                                      </p:tavLst>
                                    </p:anim>
                                    <p:anim calcmode="lin" valueType="num">
                                      <p:cBhvr additive="base">
                                        <p:cTn id="14"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56"/>
                                        </p:tgtEl>
                                        <p:attrNameLst>
                                          <p:attrName>style.visibility</p:attrName>
                                        </p:attrNameLst>
                                      </p:cBhvr>
                                      <p:to>
                                        <p:strVal val="visible"/>
                                      </p:to>
                                    </p:set>
                                    <p:anim calcmode="lin" valueType="num">
                                      <p:cBhvr additive="base">
                                        <p:cTn id="19" dur="500" fill="hold"/>
                                        <p:tgtEl>
                                          <p:spTgt spid="61456"/>
                                        </p:tgtEl>
                                        <p:attrNameLst>
                                          <p:attrName>ppt_x</p:attrName>
                                        </p:attrNameLst>
                                      </p:cBhvr>
                                      <p:tavLst>
                                        <p:tav tm="0">
                                          <p:val>
                                            <p:strVal val="#ppt_x"/>
                                          </p:val>
                                        </p:tav>
                                        <p:tav tm="100000">
                                          <p:val>
                                            <p:strVal val="#ppt_x"/>
                                          </p:val>
                                        </p:tav>
                                      </p:tavLst>
                                    </p:anim>
                                    <p:anim calcmode="lin" valueType="num">
                                      <p:cBhvr additive="base">
                                        <p:cTn id="20" dur="500" fill="hold"/>
                                        <p:tgtEl>
                                          <p:spTgt spid="614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285" y="2564606"/>
            <a:ext cx="21431" cy="1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410" y="2543175"/>
            <a:ext cx="307181"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410" y="2543175"/>
            <a:ext cx="307181"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410" y="2543175"/>
            <a:ext cx="307181"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4" name="Group 20"/>
          <p:cNvGrpSpPr>
            <a:grpSpLocks/>
          </p:cNvGrpSpPr>
          <p:nvPr/>
        </p:nvGrpSpPr>
        <p:grpSpPr bwMode="auto">
          <a:xfrm>
            <a:off x="301508" y="1347614"/>
            <a:ext cx="8233803" cy="2099078"/>
            <a:chOff x="0" y="48"/>
            <a:chExt cx="2903" cy="1471"/>
          </a:xfrm>
        </p:grpSpPr>
        <p:sp>
          <p:nvSpPr>
            <p:cNvPr id="16397" name="AutoShape 19"/>
            <p:cNvSpPr>
              <a:spLocks noChangeArrowheads="1"/>
            </p:cNvSpPr>
            <p:nvPr/>
          </p:nvSpPr>
          <p:spPr bwMode="auto">
            <a:xfrm>
              <a:off x="0" y="48"/>
              <a:ext cx="2903" cy="1212"/>
            </a:xfrm>
            <a:prstGeom prst="wedgeRoundRectCallout">
              <a:avLst>
                <a:gd name="adj1" fmla="val -1914"/>
                <a:gd name="adj2" fmla="val 50018"/>
                <a:gd name="adj3" fmla="val 16667"/>
              </a:avLst>
            </a:prstGeom>
            <a:solidFill>
              <a:srgbClr val="FF00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700"/>
            </a:p>
          </p:txBody>
        </p:sp>
        <p:sp>
          <p:nvSpPr>
            <p:cNvPr id="16398" name="Text Box 15"/>
            <p:cNvSpPr txBox="1">
              <a:spLocks noChangeArrowheads="1"/>
            </p:cNvSpPr>
            <p:nvPr/>
          </p:nvSpPr>
          <p:spPr bwMode="auto">
            <a:xfrm>
              <a:off x="75" y="48"/>
              <a:ext cx="2776"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sz="2400" b="1">
                  <a:solidFill>
                    <a:schemeClr val="bg1"/>
                  </a:solidFill>
                  <a:latin typeface="Times New Roman" panose="02020603050405020304" pitchFamily="18" charset="0"/>
                  <a:cs typeface="Times New Roman" panose="02020603050405020304" pitchFamily="18" charset="0"/>
                </a:rPr>
                <a:t>c)</a:t>
              </a:r>
              <a:r>
                <a:rPr lang="vi-VN" sz="2400" b="1">
                  <a:solidFill>
                    <a:schemeClr val="bg1"/>
                  </a:solidFill>
                  <a:latin typeface="Times New Roman" panose="02020603050405020304" pitchFamily="18" charset="0"/>
                  <a:cs typeface="Times New Roman" panose="02020603050405020304" pitchFamily="18" charset="0"/>
                </a:rPr>
                <a:t> Chủ nhật, Tân được bố mẹ cho lên chơi nhà </a:t>
              </a:r>
              <a:r>
                <a:rPr lang="en-US" sz="2400" b="1">
                  <a:solidFill>
                    <a:schemeClr val="bg1"/>
                  </a:solidFill>
                  <a:latin typeface="Times New Roman" panose="02020603050405020304" pitchFamily="18" charset="0"/>
                  <a:cs typeface="Times New Roman" panose="02020603050405020304" pitchFamily="18" charset="0"/>
                </a:rPr>
                <a:t>c</a:t>
              </a:r>
              <a:r>
                <a:rPr lang="vi-VN" sz="2400" b="1">
                  <a:solidFill>
                    <a:schemeClr val="bg1"/>
                  </a:solidFill>
                  <a:latin typeface="Times New Roman" panose="02020603050405020304" pitchFamily="18" charset="0"/>
                  <a:cs typeface="Times New Roman" panose="02020603050405020304" pitchFamily="18" charset="0"/>
                </a:rPr>
                <a:t>ô Hương. Ở nhà </a:t>
              </a:r>
              <a:r>
                <a:rPr lang="en-US" sz="2400" b="1">
                  <a:solidFill>
                    <a:schemeClr val="bg1"/>
                  </a:solidFill>
                  <a:latin typeface="Times New Roman" panose="02020603050405020304" pitchFamily="18" charset="0"/>
                  <a:cs typeface="Times New Roman" panose="02020603050405020304" pitchFamily="18" charset="0"/>
                </a:rPr>
                <a:t>cô</a:t>
              </a:r>
              <a:r>
                <a:rPr lang="vi-VN" sz="2400" b="1">
                  <a:solidFill>
                    <a:schemeClr val="bg1"/>
                  </a:solidFill>
                  <a:latin typeface="Times New Roman" panose="02020603050405020304" pitchFamily="18" charset="0"/>
                  <a:cs typeface="Times New Roman" panose="02020603050405020304" pitchFamily="18" charset="0"/>
                </a:rPr>
                <a:t> Hương, mọi người nghỉ trưa lâu hơn ở nhà Tân. Trong khi con cô Hương còn đang ngủ, Tân cứ chơi</a:t>
              </a:r>
              <a:r>
                <a:rPr lang="en-US" sz="2400" b="1">
                  <a:solidFill>
                    <a:schemeClr val="bg1"/>
                  </a:solidFill>
                  <a:latin typeface="Times New Roman" panose="02020603050405020304" pitchFamily="18" charset="0"/>
                  <a:cs typeface="Times New Roman" panose="02020603050405020304" pitchFamily="18" charset="0"/>
                </a:rPr>
                <a:t>.</a:t>
              </a:r>
              <a:r>
                <a:rPr lang="vi-VN" sz="2400" b="1">
                  <a:solidFill>
                    <a:schemeClr val="bg1"/>
                  </a:solidFill>
                  <a:latin typeface="Times New Roman" panose="02020603050405020304" pitchFamily="18" charset="0"/>
                  <a:cs typeface="Times New Roman" panose="02020603050405020304" pitchFamily="18" charset="0"/>
                </a:rPr>
                <a:t> điện tử ở máy tính của cô làm em bé nhà </a:t>
              </a:r>
              <a:r>
                <a:rPr lang="en-US" sz="2400" b="1">
                  <a:solidFill>
                    <a:schemeClr val="bg1"/>
                  </a:solidFill>
                  <a:latin typeface="Times New Roman" panose="02020603050405020304" pitchFamily="18" charset="0"/>
                  <a:cs typeface="Times New Roman" panose="02020603050405020304" pitchFamily="18" charset="0"/>
                </a:rPr>
                <a:t>c</a:t>
              </a:r>
              <a:r>
                <a:rPr lang="vi-VN" sz="2400" b="1">
                  <a:solidFill>
                    <a:schemeClr val="bg1"/>
                  </a:solidFill>
                  <a:latin typeface="Times New Roman" panose="02020603050405020304" pitchFamily="18" charset="0"/>
                  <a:cs typeface="Times New Roman" panose="02020603050405020304" pitchFamily="18" charset="0"/>
                </a:rPr>
                <a:t>ô thức giấc mấy lần. </a:t>
              </a:r>
              <a:br>
                <a:rPr lang="en-US" sz="2400" b="1">
                  <a:solidFill>
                    <a:schemeClr val="bg1"/>
                  </a:solidFill>
                  <a:latin typeface="Times New Roman" panose="02020603050405020304" pitchFamily="18" charset="0"/>
                  <a:cs typeface="Times New Roman" panose="02020603050405020304" pitchFamily="18" charset="0"/>
                </a:rPr>
              </a:br>
              <a:br>
                <a:rPr lang="en-US" sz="2400" b="1">
                  <a:solidFill>
                    <a:schemeClr val="bg1"/>
                  </a:solidFill>
                  <a:latin typeface="Times New Roman" panose="02020603050405020304" pitchFamily="18" charset="0"/>
                  <a:cs typeface="Times New Roman" panose="02020603050405020304" pitchFamily="18" charset="0"/>
                </a:rPr>
              </a:br>
              <a:endParaRPr lang="en-US" altLang="en-US" sz="2400" b="1">
                <a:solidFill>
                  <a:schemeClr val="bg1"/>
                </a:solidFill>
              </a:endParaRPr>
            </a:p>
          </p:txBody>
        </p:sp>
      </p:grpSp>
      <p:sp>
        <p:nvSpPr>
          <p:cNvPr id="61456" name="Rectangle 16"/>
          <p:cNvSpPr>
            <a:spLocks noChangeArrowheads="1"/>
          </p:cNvSpPr>
          <p:nvPr/>
        </p:nvSpPr>
        <p:spPr bwMode="auto">
          <a:xfrm>
            <a:off x="301508" y="3219822"/>
            <a:ext cx="8233803" cy="165618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sz="2400" b="1">
                <a:solidFill>
                  <a:srgbClr val="002060"/>
                </a:solidFill>
                <a:latin typeface="Times New Roman" panose="02020603050405020304" pitchFamily="18" charset="0"/>
                <a:cs typeface="Times New Roman" panose="02020603050405020304" pitchFamily="18" charset="0"/>
              </a:rPr>
              <a:t>d) Thuỷ sang nhà cô Xuân chơi đã khá lâu. Thấy nhà cô</a:t>
            </a:r>
            <a:endParaRPr lang="en-US" sz="2400" b="1">
              <a:solidFill>
                <a:srgbClr val="002060"/>
              </a:solidFill>
              <a:latin typeface="Times New Roman" panose="02020603050405020304" pitchFamily="18" charset="0"/>
              <a:cs typeface="Times New Roman" panose="02020603050405020304" pitchFamily="18" charset="0"/>
            </a:endParaRPr>
          </a:p>
          <a:p>
            <a:pPr algn="just">
              <a:spcBef>
                <a:spcPct val="0"/>
              </a:spcBef>
              <a:buNone/>
            </a:pPr>
            <a:r>
              <a:rPr lang="vi-VN" sz="2400" b="1">
                <a:solidFill>
                  <a:srgbClr val="002060"/>
                </a:solidFill>
                <a:latin typeface="Times New Roman" panose="02020603050405020304" pitchFamily="18" charset="0"/>
                <a:cs typeface="Times New Roman" panose="02020603050405020304" pitchFamily="18" charset="0"/>
              </a:rPr>
              <a:t> chuẩn bị ăn cơm, Thuỷ liền xin phép ra về.</a:t>
            </a:r>
            <a:br>
              <a:rPr lang="vi-VN" sz="2400" b="1">
                <a:solidFill>
                  <a:srgbClr val="002060"/>
                </a:solidFill>
                <a:latin typeface="Times New Roman" panose="02020603050405020304" pitchFamily="18" charset="0"/>
                <a:cs typeface="Times New Roman" panose="02020603050405020304" pitchFamily="18" charset="0"/>
              </a:rPr>
            </a:br>
            <a:endParaRPr lang="en-US" altLang="en-US" sz="2100">
              <a:solidFill>
                <a:srgbClr val="0000FF"/>
              </a:solidFill>
            </a:endParaRPr>
          </a:p>
        </p:txBody>
      </p:sp>
      <p:graphicFrame>
        <p:nvGraphicFramePr>
          <p:cNvPr id="2" name="Table 1"/>
          <p:cNvGraphicFramePr>
            <a:graphicFrameLocks noGrp="1"/>
          </p:cNvGraphicFramePr>
          <p:nvPr/>
        </p:nvGraphicFramePr>
        <p:xfrm>
          <a:off x="301508" y="279664"/>
          <a:ext cx="8233803" cy="822960"/>
        </p:xfrm>
        <a:graphic>
          <a:graphicData uri="http://schemas.openxmlformats.org/drawingml/2006/table">
            <a:tbl>
              <a:tblPr firstRow="1" bandRow="1">
                <a:tableStyleId>{5C22544A-7EE6-4342-B048-85BDC9FD1C3A}</a:tableStyleId>
              </a:tblPr>
              <a:tblGrid>
                <a:gridCol w="8233803">
                  <a:extLst>
                    <a:ext uri="{9D8B030D-6E8A-4147-A177-3AD203B41FA5}">
                      <a16:colId xmlns:a16="http://schemas.microsoft.com/office/drawing/2014/main" val="2865925516"/>
                    </a:ext>
                  </a:extLst>
                </a:gridCol>
              </a:tblGrid>
              <a:tr h="657110">
                <a:tc>
                  <a:txBody>
                    <a:bodyPr/>
                    <a:lstStyle/>
                    <a:p>
                      <a:r>
                        <a:rPr lang="vi-VN" sz="2400" b="1">
                          <a:solidFill>
                            <a:schemeClr val="tx1"/>
                          </a:solidFill>
                          <a:latin typeface="Times New Roman" panose="02020603050405020304" pitchFamily="18" charset="0"/>
                          <a:cs typeface="Times New Roman" panose="02020603050405020304" pitchFamily="18" charset="0"/>
                        </a:rPr>
                        <a:t>1. Nhận xét việc làm của các bạn trong môi trường hợp sau:</a:t>
                      </a:r>
                      <a:br>
                        <a:rPr lang="vi-VN" sz="2400">
                          <a:solidFill>
                            <a:schemeClr val="tx1"/>
                          </a:solidFill>
                          <a:latin typeface="Times New Roman" panose="02020603050405020304" pitchFamily="18" charset="0"/>
                          <a:cs typeface="Times New Roman" panose="02020603050405020304" pitchFamily="18" charset="0"/>
                        </a:rPr>
                      </a:br>
                      <a:endParaRPr lang="en-US" sz="2400">
                        <a:solidFill>
                          <a:schemeClr val="tx1"/>
                        </a:solidFill>
                      </a:endParaRPr>
                    </a:p>
                  </a:txBody>
                  <a:tcPr/>
                </a:tc>
                <a:extLst>
                  <a:ext uri="{0D108BD9-81ED-4DB2-BD59-A6C34878D82A}">
                    <a16:rowId xmlns:a16="http://schemas.microsoft.com/office/drawing/2014/main" val="3519002345"/>
                  </a:ext>
                </a:extLst>
              </a:tr>
            </a:tbl>
          </a:graphicData>
        </a:graphic>
      </p:graphicFrame>
    </p:spTree>
    <p:extLst>
      <p:ext uri="{BB962C8B-B14F-4D97-AF65-F5344CB8AC3E}">
        <p14:creationId xmlns:p14="http://schemas.microsoft.com/office/powerpoint/2010/main" val="31203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94"/>
                                        </p:tgtEl>
                                        <p:attrNameLst>
                                          <p:attrName>style.visibility</p:attrName>
                                        </p:attrNameLst>
                                      </p:cBhvr>
                                      <p:to>
                                        <p:strVal val="visible"/>
                                      </p:to>
                                    </p:set>
                                    <p:anim calcmode="lin" valueType="num">
                                      <p:cBhvr additive="base">
                                        <p:cTn id="13" dur="500" fill="hold"/>
                                        <p:tgtEl>
                                          <p:spTgt spid="16394"/>
                                        </p:tgtEl>
                                        <p:attrNameLst>
                                          <p:attrName>ppt_x</p:attrName>
                                        </p:attrNameLst>
                                      </p:cBhvr>
                                      <p:tavLst>
                                        <p:tav tm="0">
                                          <p:val>
                                            <p:strVal val="#ppt_x"/>
                                          </p:val>
                                        </p:tav>
                                        <p:tav tm="100000">
                                          <p:val>
                                            <p:strVal val="#ppt_x"/>
                                          </p:val>
                                        </p:tav>
                                      </p:tavLst>
                                    </p:anim>
                                    <p:anim calcmode="lin" valueType="num">
                                      <p:cBhvr additive="base">
                                        <p:cTn id="14"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56"/>
                                        </p:tgtEl>
                                        <p:attrNameLst>
                                          <p:attrName>style.visibility</p:attrName>
                                        </p:attrNameLst>
                                      </p:cBhvr>
                                      <p:to>
                                        <p:strVal val="visible"/>
                                      </p:to>
                                    </p:set>
                                    <p:anim calcmode="lin" valueType="num">
                                      <p:cBhvr additive="base">
                                        <p:cTn id="19" dur="500" fill="hold"/>
                                        <p:tgtEl>
                                          <p:spTgt spid="61456"/>
                                        </p:tgtEl>
                                        <p:attrNameLst>
                                          <p:attrName>ppt_x</p:attrName>
                                        </p:attrNameLst>
                                      </p:cBhvr>
                                      <p:tavLst>
                                        <p:tav tm="0">
                                          <p:val>
                                            <p:strVal val="#ppt_x"/>
                                          </p:val>
                                        </p:tav>
                                        <p:tav tm="100000">
                                          <p:val>
                                            <p:strVal val="#ppt_x"/>
                                          </p:val>
                                        </p:tav>
                                      </p:tavLst>
                                    </p:anim>
                                    <p:anim calcmode="lin" valueType="num">
                                      <p:cBhvr additive="base">
                                        <p:cTn id="20" dur="500" fill="hold"/>
                                        <p:tgtEl>
                                          <p:spTgt spid="614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5978"/>
            <a:ext cx="8820980" cy="1141635"/>
          </a:xfrm>
          <a:solidFill>
            <a:srgbClr val="92D050"/>
          </a:solidFill>
        </p:spPr>
        <p:txBody>
          <a:bodyPr>
            <a:normAutofit fontScale="90000"/>
          </a:bodyPr>
          <a:lstStyle/>
          <a:p>
            <a:br>
              <a:rPr lang="en-US" b="1">
                <a:solidFill>
                  <a:srgbClr val="3333CC"/>
                </a:solidFill>
                <a:latin typeface="Times New Roman" panose="02020603050405020304" pitchFamily="18" charset="0"/>
                <a:cs typeface="Times New Roman" panose="02020603050405020304" pitchFamily="18" charset="0"/>
              </a:rPr>
            </a:br>
            <a:r>
              <a:rPr lang="en-US" b="1">
                <a:solidFill>
                  <a:srgbClr val="3333CC"/>
                </a:solidFill>
                <a:latin typeface="Times New Roman" panose="02020603050405020304" pitchFamily="18" charset="0"/>
                <a:cs typeface="Times New Roman" panose="02020603050405020304" pitchFamily="18" charset="0"/>
              </a:rPr>
              <a:t>HOẠT ĐỘNG 3</a:t>
            </a:r>
            <a:r>
              <a:rPr lang="vi-VN" b="1">
                <a:solidFill>
                  <a:srgbClr val="C00000"/>
                </a:solidFill>
                <a:latin typeface="Times New Roman" panose="02020603050405020304" pitchFamily="18" charset="0"/>
                <a:cs typeface="Times New Roman" panose="02020603050405020304" pitchFamily="18" charset="0"/>
              </a:rPr>
              <a:t>:</a:t>
            </a:r>
            <a:r>
              <a:rPr lang="en-US" b="1">
                <a:solidFill>
                  <a:srgbClr val="C00000"/>
                </a:solidFill>
                <a:latin typeface="Times New Roman" panose="02020603050405020304" pitchFamily="18" charset="0"/>
                <a:cs typeface="Times New Roman" panose="02020603050405020304" pitchFamily="18" charset="0"/>
              </a:rPr>
              <a:t> </a:t>
            </a:r>
            <a:br>
              <a:rPr lang="en-US" b="1">
                <a:solidFill>
                  <a:srgbClr val="C00000"/>
                </a:solidFill>
                <a:latin typeface="Times New Roman" panose="02020603050405020304" pitchFamily="18" charset="0"/>
                <a:cs typeface="Times New Roman" panose="02020603050405020304" pitchFamily="18" charset="0"/>
              </a:rPr>
            </a:br>
            <a:r>
              <a:rPr lang="en-US" b="1">
                <a:solidFill>
                  <a:srgbClr val="C00000"/>
                </a:solidFill>
                <a:latin typeface="Times New Roman" panose="02020603050405020304" pitchFamily="18" charset="0"/>
                <a:cs typeface="Times New Roman" panose="02020603050405020304" pitchFamily="18" charset="0"/>
              </a:rPr>
              <a:t>Nhận xét hành vi, thực hành</a:t>
            </a:r>
            <a:r>
              <a:rPr lang="vi-VN" b="1">
                <a:solidFill>
                  <a:srgbClr val="C00000"/>
                </a:solidFill>
                <a:latin typeface="Times New Roman" panose="02020603050405020304" pitchFamily="18" charset="0"/>
                <a:cs typeface="Times New Roman" panose="02020603050405020304" pitchFamily="18" charset="0"/>
              </a:rPr>
              <a:t>: </a:t>
            </a:r>
            <a:br>
              <a:rPr lang="vi-VN" b="1">
                <a:solidFill>
                  <a:srgbClr val="C00000"/>
                </a:solidFill>
                <a:latin typeface="Times New Roman" panose="02020603050405020304" pitchFamily="18" charset="0"/>
                <a:cs typeface="Times New Roman" panose="02020603050405020304" pitchFamily="18" charset="0"/>
              </a:rPr>
            </a:b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9622"/>
            <a:ext cx="4176464" cy="367240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004" y="1419622"/>
            <a:ext cx="4464496" cy="3708276"/>
          </a:xfrm>
          <a:prstGeom prst="rect">
            <a:avLst/>
          </a:prstGeom>
        </p:spPr>
      </p:pic>
    </p:spTree>
    <p:extLst>
      <p:ext uri="{BB962C8B-B14F-4D97-AF65-F5344CB8AC3E}">
        <p14:creationId xmlns:p14="http://schemas.microsoft.com/office/powerpoint/2010/main" val="335826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AutoShape 7"/>
          <p:cNvSpPr>
            <a:spLocks noChangeArrowheads="1"/>
          </p:cNvSpPr>
          <p:nvPr/>
        </p:nvSpPr>
        <p:spPr bwMode="auto">
          <a:xfrm>
            <a:off x="5316246" y="43073"/>
            <a:ext cx="3672408" cy="1584176"/>
          </a:xfrm>
          <a:prstGeom prst="cloudCallout">
            <a:avLst>
              <a:gd name="adj1" fmla="val -62882"/>
              <a:gd name="adj2" fmla="val 39222"/>
            </a:avLst>
          </a:prstGeom>
          <a:solidFill>
            <a:srgbClr val="00B0F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FF0000"/>
                </a:solidFill>
                <a:latin typeface="Times New Roman" panose="02020603050405020304" pitchFamily="18" charset="0"/>
                <a:cs typeface="Times New Roman" panose="02020603050405020304" pitchFamily="18" charset="0"/>
              </a:rPr>
              <a:t>??????</a:t>
            </a:r>
          </a:p>
        </p:txBody>
      </p:sp>
      <p:sp>
        <p:nvSpPr>
          <p:cNvPr id="7" name="AutoShape 5"/>
          <p:cNvSpPr>
            <a:spLocks noChangeArrowheads="1"/>
          </p:cNvSpPr>
          <p:nvPr/>
        </p:nvSpPr>
        <p:spPr bwMode="auto">
          <a:xfrm>
            <a:off x="107504" y="483518"/>
            <a:ext cx="4442301" cy="1728192"/>
          </a:xfrm>
          <a:prstGeom prst="wedgeRoundRectCallout">
            <a:avLst>
              <a:gd name="adj1" fmla="val 65830"/>
              <a:gd name="adj2" fmla="val -8806"/>
              <a:gd name="adj3" fmla="val 16667"/>
            </a:avLst>
          </a:prstGeom>
          <a:solidFill>
            <a:srgbClr val="FFFF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a:t> </a:t>
            </a:r>
            <a:r>
              <a:rPr lang="vi-VN" sz="1800" b="1">
                <a:latin typeface="Times New Roman" panose="02020603050405020304" pitchFamily="18" charset="0"/>
                <a:cs typeface="Times New Roman" panose="02020603050405020304" pitchFamily="18" charset="0"/>
              </a:rPr>
              <a:t>Tình huống 1: Hoa theo mẹ đến chơi nhà cô Tâm. Giày dép của mọi người được để ở ngoài nhưng cô Tâm bảo mẹ con Hoa cứ đi giày vào cũng được.</a:t>
            </a:r>
            <a:r>
              <a:rPr lang="pt-BR" sz="1800" b="1" i="1">
                <a:latin typeface="Times New Roman" panose="02020603050405020304" pitchFamily="18" charset="0"/>
                <a:cs typeface="Times New Roman" panose="02020603050405020304" pitchFamily="18" charset="0"/>
              </a:rPr>
              <a:t> </a:t>
            </a:r>
          </a:p>
          <a:p>
            <a:r>
              <a:rPr lang="pt-BR" sz="1800" b="1" i="1">
                <a:latin typeface="Times New Roman" panose="02020603050405020304" pitchFamily="18" charset="0"/>
                <a:cs typeface="Times New Roman" panose="02020603050405020304" pitchFamily="18" charset="0"/>
              </a:rPr>
              <a:t>Nếu là Hoa, em sẽ làm gì ?</a:t>
            </a:r>
            <a:endParaRPr lang="vi-VN" sz="1800" b="1">
              <a:latin typeface="Times New Roman" panose="02020603050405020304" pitchFamily="18" charset="0"/>
              <a:cs typeface="Times New Roman" panose="02020603050405020304" pitchFamily="18" charset="0"/>
            </a:endParaRPr>
          </a:p>
          <a:p>
            <a:br>
              <a:rPr lang="vi-VN" sz="1800"/>
            </a:br>
            <a:endParaRPr lang="en-US" altLang="en-US" sz="1800">
              <a:solidFill>
                <a:srgbClr val="0000FF"/>
              </a:solidFill>
            </a:endParaRPr>
          </a:p>
        </p:txBody>
      </p:sp>
      <p:sp>
        <p:nvSpPr>
          <p:cNvPr id="8" name="AutoShape 5"/>
          <p:cNvSpPr>
            <a:spLocks noChangeArrowheads="1"/>
          </p:cNvSpPr>
          <p:nvPr/>
        </p:nvSpPr>
        <p:spPr bwMode="auto">
          <a:xfrm>
            <a:off x="107504" y="2283718"/>
            <a:ext cx="4176464" cy="1872208"/>
          </a:xfrm>
          <a:prstGeom prst="wedgeRoundRectCallout">
            <a:avLst>
              <a:gd name="adj1" fmla="val 55264"/>
              <a:gd name="adj2" fmla="val 2144"/>
              <a:gd name="adj3" fmla="val 16667"/>
            </a:avLst>
          </a:prstGeom>
          <a:solidFill>
            <a:srgbClr val="FFFF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b="1">
                <a:latin typeface="Times New Roman" panose="02020603050405020304" pitchFamily="18" charset="0"/>
                <a:cs typeface="Times New Roman" panose="02020603050405020304" pitchFamily="18" charset="0"/>
              </a:rPr>
              <a:t> </a:t>
            </a:r>
            <a:r>
              <a:rPr lang="vi-VN" sz="2000" b="1">
                <a:latin typeface="Times New Roman" panose="02020603050405020304" pitchFamily="18" charset="0"/>
                <a:cs typeface="Times New Roman" panose="02020603050405020304" pitchFamily="18" charset="0"/>
              </a:rPr>
              <a:t>Tình huống 2: Nghỉ hè, Tuấn về quê chơi. Anh Nam rủ Tuấn đi hái trộm ổi nhà bà An vì nhà bà không có ai ở nhà.</a:t>
            </a:r>
          </a:p>
          <a:p>
            <a:pPr>
              <a:buNone/>
            </a:pPr>
            <a:r>
              <a:rPr lang="vi-VN" sz="2000" b="1" i="1">
                <a:latin typeface="Times New Roman" panose="02020603050405020304" pitchFamily="18" charset="0"/>
                <a:cs typeface="Times New Roman" panose="02020603050405020304" pitchFamily="18" charset="0"/>
              </a:rPr>
              <a:t>Nếu là Tuấn, em sẽ làm gì ?</a:t>
            </a:r>
            <a:endParaRPr lang="vi-VN" sz="2000" b="1">
              <a:latin typeface="Times New Roman" panose="02020603050405020304" pitchFamily="18" charset="0"/>
              <a:cs typeface="Times New Roman" panose="02020603050405020304" pitchFamily="18" charset="0"/>
            </a:endParaRPr>
          </a:p>
          <a:p>
            <a:pPr>
              <a:buNone/>
            </a:pPr>
            <a:br>
              <a:rPr lang="vi-VN" sz="1800"/>
            </a:br>
            <a:endParaRPr lang="en-US" altLang="en-US" sz="1800">
              <a:solidFill>
                <a:srgbClr val="0000FF"/>
              </a:solidFill>
            </a:endParaRPr>
          </a:p>
        </p:txBody>
      </p:sp>
      <p:sp>
        <p:nvSpPr>
          <p:cNvPr id="9" name="AutoShape 7"/>
          <p:cNvSpPr>
            <a:spLocks noChangeArrowheads="1"/>
          </p:cNvSpPr>
          <p:nvPr/>
        </p:nvSpPr>
        <p:spPr bwMode="auto">
          <a:xfrm>
            <a:off x="4549805" y="2047497"/>
            <a:ext cx="4320480" cy="2088231"/>
          </a:xfrm>
          <a:prstGeom prst="cloudCallout">
            <a:avLst>
              <a:gd name="adj1" fmla="val -50005"/>
              <a:gd name="adj2" fmla="val -39371"/>
            </a:avLst>
          </a:prstGeom>
          <a:solidFill>
            <a:srgbClr val="FFFF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800" b="1">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554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a:xfrm>
            <a:off x="107504" y="411510"/>
            <a:ext cx="8784976" cy="3384376"/>
          </a:xfrm>
        </p:spPr>
        <p:txBody>
          <a:bodyPr/>
          <a:lstStyle/>
          <a:p>
            <a:pPr algn="l"/>
            <a:r>
              <a:rPr lang="en-US" sz="3200" b="1">
                <a:latin typeface="Times New Roman" panose="02020603050405020304" pitchFamily="18" charset="0"/>
                <a:cs typeface="Times New Roman" panose="02020603050405020304" pitchFamily="18" charset="0"/>
              </a:rPr>
              <a:t>KẾT LUẬN.</a:t>
            </a:r>
          </a:p>
          <a:p>
            <a:pPr algn="l"/>
            <a:r>
              <a:rPr lang="vi-VN" sz="3600" b="1">
                <a:latin typeface="Times New Roman" panose="02020603050405020304" pitchFamily="18" charset="0"/>
                <a:cs typeface="Times New Roman" panose="02020603050405020304" pitchFamily="18" charset="0"/>
              </a:rPr>
              <a:t>- Biết nói lời hẹn đến thăm với chủ nhà.</a:t>
            </a:r>
          </a:p>
          <a:p>
            <a:pPr algn="l"/>
            <a:r>
              <a:rPr lang="vi-VN" sz="3600" b="1">
                <a:latin typeface="Times New Roman" panose="02020603050405020304" pitchFamily="18" charset="0"/>
                <a:cs typeface="Times New Roman" panose="02020603050405020304" pitchFamily="18" charset="0"/>
              </a:rPr>
              <a:t>- Có cử chỉ, lời nói ý tứ, lịch sự và ý thức giữ vệ sinh.</a:t>
            </a:r>
          </a:p>
          <a:p>
            <a:pPr algn="l">
              <a:buFontTx/>
              <a:buChar char="-"/>
            </a:pPr>
            <a:r>
              <a:rPr lang="vi-VN" sz="3600" b="1">
                <a:latin typeface="Times New Roman" panose="02020603050405020304" pitchFamily="18" charset="0"/>
                <a:cs typeface="Times New Roman" panose="02020603050405020304" pitchFamily="18" charset="0"/>
              </a:rPr>
              <a:t>Không tự ý vào các phòng hay sử dụng đồ đạc của</a:t>
            </a:r>
            <a:r>
              <a:rPr lang="en-US" sz="3600" b="1">
                <a:latin typeface="Times New Roman" panose="02020603050405020304" pitchFamily="18" charset="0"/>
                <a:cs typeface="Times New Roman" panose="02020603050405020304" pitchFamily="18" charset="0"/>
              </a:rPr>
              <a:t> </a:t>
            </a:r>
            <a:r>
              <a:rPr lang="vi-VN" sz="3600" b="1">
                <a:latin typeface="Times New Roman" panose="02020603050405020304" pitchFamily="18" charset="0"/>
                <a:cs typeface="Times New Roman" panose="02020603050405020304" pitchFamily="18" charset="0"/>
              </a:rPr>
              <a:t>người quen khi chưa được phép.</a:t>
            </a:r>
          </a:p>
          <a:p>
            <a:pPr algn="l"/>
            <a:endParaRPr lang="en-US" sz="4000" b="1"/>
          </a:p>
        </p:txBody>
      </p:sp>
    </p:spTree>
    <p:extLst>
      <p:ext uri="{BB962C8B-B14F-4D97-AF65-F5344CB8AC3E}">
        <p14:creationId xmlns:p14="http://schemas.microsoft.com/office/powerpoint/2010/main" val="2011212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Grp="1" noChangeArrowheads="1"/>
          </p:cNvSpPr>
          <p:nvPr>
            <p:ph idx="1"/>
          </p:nvPr>
        </p:nvSpPr>
        <p:spPr bwMode="auto">
          <a:xfrm>
            <a:off x="611560" y="1152474"/>
            <a:ext cx="8280920" cy="3795539"/>
          </a:xfrm>
          <a:prstGeom prst="verticalScroll">
            <a:avLst>
              <a:gd name="adj" fmla="val 12500"/>
            </a:avLst>
          </a:prstGeom>
          <a:solidFill>
            <a:srgbClr val="33CCCC"/>
          </a:solidFill>
          <a:ln w="9525">
            <a:solidFill>
              <a:schemeClr val="tx1"/>
            </a:solidFill>
            <a:round/>
            <a:headEnd/>
            <a:tailEnd/>
          </a:ln>
        </p:spPr>
        <p:txBody>
          <a:bodyPr wrap="none" anchor="ctr">
            <a:normAutofit fontScale="625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b="1">
                <a:latin typeface="Times New Roman" panose="02020603050405020304" pitchFamily="18" charset="0"/>
                <a:cs typeface="Times New Roman" panose="02020603050405020304" pitchFamily="18" charset="0"/>
              </a:rPr>
              <a:t>LỜI KHUYÊN</a:t>
            </a:r>
          </a:p>
          <a:p>
            <a:pPr marL="0" indent="0">
              <a:buNone/>
            </a:pPr>
            <a:r>
              <a:rPr lang="vi-VN" b="1">
                <a:solidFill>
                  <a:srgbClr val="002060"/>
                </a:solidFill>
                <a:latin typeface="Times New Roman" panose="02020603050405020304" pitchFamily="18" charset="0"/>
                <a:cs typeface="Times New Roman" panose="02020603050405020304" pitchFamily="18" charset="0"/>
              </a:rPr>
              <a:t>Khi đến nhà người quen, chúng ta chú ý:</a:t>
            </a:r>
            <a:endParaRPr lang="en-US" b="1">
              <a:solidFill>
                <a:srgbClr val="002060"/>
              </a:solidFill>
              <a:latin typeface="Times New Roman" panose="02020603050405020304" pitchFamily="18" charset="0"/>
              <a:cs typeface="Times New Roman" panose="02020603050405020304" pitchFamily="18" charset="0"/>
            </a:endParaRPr>
          </a:p>
          <a:p>
            <a:pPr marL="0" indent="0">
              <a:buNone/>
            </a:pPr>
            <a:r>
              <a:rPr lang="vi-VN" b="1">
                <a:solidFill>
                  <a:srgbClr val="002060"/>
                </a:solidFill>
                <a:latin typeface="Times New Roman" panose="02020603050405020304" pitchFamily="18" charset="0"/>
                <a:cs typeface="Times New Roman" panose="02020603050405020304" pitchFamily="18" charset="0"/>
              </a:rPr>
              <a:t> - Cần hẹn trước với chủ nhà. Nếu sắp đi mà có việc</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đột</a:t>
            </a:r>
            <a:endParaRPr lang="en-US" b="1">
              <a:solidFill>
                <a:srgbClr val="002060"/>
              </a:solidFill>
              <a:latin typeface="Times New Roman" panose="02020603050405020304" pitchFamily="18" charset="0"/>
              <a:cs typeface="Times New Roman" panose="02020603050405020304" pitchFamily="18" charset="0"/>
            </a:endParaRPr>
          </a:p>
          <a:p>
            <a:pPr marL="0" indent="0">
              <a:buNone/>
            </a:pPr>
            <a:r>
              <a:rPr lang="vi-VN" b="1">
                <a:solidFill>
                  <a:srgbClr val="002060"/>
                </a:solidFill>
                <a:latin typeface="Times New Roman" panose="02020603050405020304" pitchFamily="18" charset="0"/>
                <a:cs typeface="Times New Roman" panose="02020603050405020304" pitchFamily="18" charset="0"/>
              </a:rPr>
              <a:t> xuất không thể đến đúng hẹn, cần báo cho chủ nhà biết. </a:t>
            </a:r>
            <a:endParaRPr lang="en-US" b="1">
              <a:solidFill>
                <a:srgbClr val="002060"/>
              </a:solidFill>
              <a:latin typeface="Times New Roman" panose="02020603050405020304" pitchFamily="18" charset="0"/>
              <a:cs typeface="Times New Roman" panose="02020603050405020304" pitchFamily="18" charset="0"/>
            </a:endParaRPr>
          </a:p>
          <a:p>
            <a:pPr>
              <a:buFontTx/>
              <a:buChar char="-"/>
            </a:pPr>
            <a:r>
              <a:rPr lang="vi-VN" b="1">
                <a:solidFill>
                  <a:srgbClr val="002060"/>
                </a:solidFill>
                <a:latin typeface="Times New Roman" panose="02020603050405020304" pitchFamily="18" charset="0"/>
                <a:cs typeface="Times New Roman" panose="02020603050405020304" pitchFamily="18" charset="0"/>
              </a:rPr>
              <a:t>Thực hiện nếp</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sinh hoạt của chủ nhà.</a:t>
            </a:r>
            <a:endParaRPr lang="en-US" b="1">
              <a:solidFill>
                <a:srgbClr val="002060"/>
              </a:solidFill>
              <a:latin typeface="Times New Roman" panose="02020603050405020304" pitchFamily="18" charset="0"/>
              <a:cs typeface="Times New Roman" panose="02020603050405020304" pitchFamily="18" charset="0"/>
            </a:endParaRPr>
          </a:p>
          <a:p>
            <a:pPr>
              <a:buFontTx/>
              <a:buChar char="-"/>
            </a:pPr>
            <a:r>
              <a:rPr lang="vi-VN" b="1">
                <a:solidFill>
                  <a:srgbClr val="002060"/>
                </a:solidFill>
                <a:latin typeface="Times New Roman" panose="02020603050405020304" pitchFamily="18" charset="0"/>
                <a:cs typeface="Times New Roman" panose="02020603050405020304" pitchFamily="18" charset="0"/>
              </a:rPr>
              <a:t> Có cử chỉ, lời nói ý tứ,</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lịch sự và ý thức giữ vệ sinh. </a:t>
            </a:r>
            <a:endParaRPr lang="en-US" b="1">
              <a:solidFill>
                <a:srgbClr val="002060"/>
              </a:solidFill>
              <a:latin typeface="Times New Roman" panose="02020603050405020304" pitchFamily="18" charset="0"/>
              <a:cs typeface="Times New Roman" panose="02020603050405020304" pitchFamily="18" charset="0"/>
            </a:endParaRPr>
          </a:p>
          <a:p>
            <a:pPr>
              <a:buFontTx/>
              <a:buChar char="-"/>
            </a:pPr>
            <a:r>
              <a:rPr lang="vi-VN" b="1">
                <a:solidFill>
                  <a:srgbClr val="002060"/>
                </a:solidFill>
                <a:latin typeface="Times New Roman" panose="02020603050405020304" pitchFamily="18" charset="0"/>
                <a:cs typeface="Times New Roman" panose="02020603050405020304" pitchFamily="18" charset="0"/>
              </a:rPr>
              <a:t>Không nên tự ý </a:t>
            </a:r>
            <a:r>
              <a:rPr lang="en-US" b="1">
                <a:solidFill>
                  <a:srgbClr val="002060"/>
                </a:solidFill>
                <a:latin typeface="Times New Roman" panose="02020603050405020304" pitchFamily="18" charset="0"/>
                <a:cs typeface="Times New Roman" panose="02020603050405020304" pitchFamily="18" charset="0"/>
              </a:rPr>
              <a:t>v</a:t>
            </a:r>
            <a:r>
              <a:rPr lang="vi-VN" b="1">
                <a:solidFill>
                  <a:srgbClr val="002060"/>
                </a:solidFill>
                <a:latin typeface="Times New Roman" panose="02020603050405020304" pitchFamily="18" charset="0"/>
                <a:cs typeface="Times New Roman" panose="02020603050405020304" pitchFamily="18" charset="0"/>
              </a:rPr>
              <a:t>ào các phòng</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hay sử dụng đồ đạc </a:t>
            </a:r>
            <a:r>
              <a:rPr lang="en-US" b="1">
                <a:solidFill>
                  <a:srgbClr val="002060"/>
                </a:solidFill>
                <a:latin typeface="Times New Roman" panose="02020603050405020304" pitchFamily="18" charset="0"/>
                <a:cs typeface="Times New Roman" panose="02020603050405020304" pitchFamily="18" charset="0"/>
              </a:rPr>
              <a:t>k</a:t>
            </a:r>
            <a:r>
              <a:rPr lang="vi-VN" b="1">
                <a:solidFill>
                  <a:srgbClr val="002060"/>
                </a:solidFill>
                <a:latin typeface="Times New Roman" panose="02020603050405020304" pitchFamily="18" charset="0"/>
                <a:cs typeface="Times New Roman" panose="02020603050405020304" pitchFamily="18" charset="0"/>
              </a:rPr>
              <a:t>hi</a:t>
            </a:r>
            <a:endParaRPr lang="en-US" b="1">
              <a:solidFill>
                <a:srgbClr val="002060"/>
              </a:solidFill>
              <a:latin typeface="Times New Roman" panose="02020603050405020304" pitchFamily="18" charset="0"/>
              <a:cs typeface="Times New Roman" panose="02020603050405020304" pitchFamily="18" charset="0"/>
            </a:endParaRPr>
          </a:p>
          <a:p>
            <a:pPr marL="0" indent="0">
              <a:buNone/>
            </a:pPr>
            <a:r>
              <a:rPr lang="vi-VN" b="1">
                <a:solidFill>
                  <a:srgbClr val="002060"/>
                </a:solidFill>
                <a:latin typeface="Times New Roman" panose="02020603050405020304" pitchFamily="18" charset="0"/>
                <a:cs typeface="Times New Roman" panose="02020603050405020304" pitchFamily="18" charset="0"/>
              </a:rPr>
              <a:t> chưa được phép.</a:t>
            </a:r>
            <a:endParaRPr lang="vi-VN" sz="2400" b="1">
              <a:solidFill>
                <a:srgbClr val="002060"/>
              </a:solidFill>
              <a:latin typeface="Times New Roman" panose="02020603050405020304" pitchFamily="18" charset="0"/>
              <a:cs typeface="Times New Roman" panose="02020603050405020304" pitchFamily="18" charset="0"/>
            </a:endParaRPr>
          </a:p>
          <a:p>
            <a:pPr marL="0" indent="0">
              <a:buNone/>
            </a:pPr>
            <a:br>
              <a:rPr lang="vi-VN" sz="2400"/>
            </a:br>
            <a:r>
              <a:rPr lang="en-US" altLang="en-US" sz="2400" b="1">
                <a:solidFill>
                  <a:srgbClr val="FF0000"/>
                </a:solidFill>
              </a:rPr>
              <a:t>.</a:t>
            </a:r>
          </a:p>
        </p:txBody>
      </p:sp>
      <p:graphicFrame>
        <p:nvGraphicFramePr>
          <p:cNvPr id="7" name="Table 6"/>
          <p:cNvGraphicFramePr>
            <a:graphicFrameLocks noGrp="1"/>
          </p:cNvGraphicFramePr>
          <p:nvPr>
            <p:extLst>
              <p:ext uri="{D42A27DB-BD31-4B8C-83A1-F6EECF244321}">
                <p14:modId xmlns:p14="http://schemas.microsoft.com/office/powerpoint/2010/main" val="963930466"/>
              </p:ext>
            </p:extLst>
          </p:nvPr>
        </p:nvGraphicFramePr>
        <p:xfrm>
          <a:off x="1524000" y="539750"/>
          <a:ext cx="6096000" cy="701040"/>
        </p:xfrm>
        <a:graphic>
          <a:graphicData uri="http://schemas.openxmlformats.org/drawingml/2006/table">
            <a:tbl>
              <a:tblPr firstRow="1" bandRow="1"/>
              <a:tblGrid>
                <a:gridCol w="6096000">
                  <a:extLst>
                    <a:ext uri="{9D8B030D-6E8A-4147-A177-3AD203B41FA5}">
                      <a16:colId xmlns:a16="http://schemas.microsoft.com/office/drawing/2014/main" val="3065901625"/>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002060"/>
                          </a:solidFill>
                          <a:latin typeface="Times New Roman" panose="02020603050405020304" pitchFamily="18" charset="0"/>
                          <a:cs typeface="Times New Roman" panose="02020603050405020304" pitchFamily="18" charset="0"/>
                        </a:rPr>
                        <a:t>CỦNG CỐ:</a:t>
                      </a:r>
                      <a:endParaRPr lang="vi-VN" sz="4000" b="1">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35358045"/>
                  </a:ext>
                </a:extLst>
              </a:tr>
            </a:tbl>
          </a:graphicData>
        </a:graphic>
      </p:graphicFrame>
    </p:spTree>
    <p:extLst>
      <p:ext uri="{BB962C8B-B14F-4D97-AF65-F5344CB8AC3E}">
        <p14:creationId xmlns:p14="http://schemas.microsoft.com/office/powerpoint/2010/main" val="96984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style.rotation</p:attrName>
                                        </p:attrNameLst>
                                      </p:cBhvr>
                                      <p:tavLst>
                                        <p:tav tm="0">
                                          <p:val>
                                            <p:fltVal val="90"/>
                                          </p:val>
                                        </p:tav>
                                        <p:tav tm="100000">
                                          <p:val>
                                            <p:fltVal val="0"/>
                                          </p:val>
                                        </p:tav>
                                      </p:tavLst>
                                    </p:anim>
                                    <p:animEffect transition="in" filter="fade">
                                      <p:cBhvr>
                                        <p:cTn id="10" dur="1000"/>
                                        <p:tgtEl>
                                          <p:spTgt spid="6">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p:cTn id="4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p:cTn id="55"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 calcmode="lin" valueType="num">
                                      <p:cBhvr>
                                        <p:cTn id="63"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 calcmode="lin" valueType="num">
                                      <p:cBhvr>
                                        <p:cTn id="71"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6">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anim calcmode="lin" valueType="num">
                                      <p:cBhvr>
                                        <p:cTn id="79"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6">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444;p51"/>
          <p:cNvSpPr txBox="1">
            <a:spLocks/>
          </p:cNvSpPr>
          <p:nvPr/>
        </p:nvSpPr>
        <p:spPr>
          <a:xfrm>
            <a:off x="-396552" y="1249160"/>
            <a:ext cx="7678647" cy="572700"/>
          </a:xfrm>
          <a:prstGeom prst="rect">
            <a:avLst/>
          </a:prstGeom>
          <a:noFill/>
          <a:ln>
            <a:noFill/>
          </a:ln>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SzPts val="3000"/>
            </a:pPr>
            <a:r>
              <a:rPr lang="en-US" sz="3600">
                <a:latin typeface="UTM Cookies" panose="02040603050506020204" pitchFamily="18" charset="0"/>
              </a:rPr>
              <a:t>XIN CHÀO VÀ HẸN GẶP LẠI !</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555526"/>
            <a:ext cx="3763232" cy="2532669"/>
          </a:xfrm>
          <a:prstGeom prst="rect">
            <a:avLst/>
          </a:prstGeom>
        </p:spPr>
      </p:pic>
    </p:spTree>
    <p:extLst>
      <p:ext uri="{BB962C8B-B14F-4D97-AF65-F5344CB8AC3E}">
        <p14:creationId xmlns:p14="http://schemas.microsoft.com/office/powerpoint/2010/main" val="403990327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01682527"/>
              </p:ext>
            </p:extLst>
          </p:nvPr>
        </p:nvGraphicFramePr>
        <p:xfrm>
          <a:off x="1907704" y="1131590"/>
          <a:ext cx="3912096" cy="701040"/>
        </p:xfrm>
        <a:graphic>
          <a:graphicData uri="http://schemas.openxmlformats.org/drawingml/2006/table">
            <a:tbl>
              <a:tblPr firstRow="1" bandRow="1">
                <a:tableStyleId>{5C22544A-7EE6-4342-B048-85BDC9FD1C3A}</a:tableStyleId>
              </a:tblPr>
              <a:tblGrid>
                <a:gridCol w="3912096">
                  <a:extLst>
                    <a:ext uri="{9D8B030D-6E8A-4147-A177-3AD203B41FA5}">
                      <a16:colId xmlns:a16="http://schemas.microsoft.com/office/drawing/2014/main" val="3280958652"/>
                    </a:ext>
                  </a:extLst>
                </a:gridCol>
              </a:tblGrid>
              <a:tr h="370840">
                <a:tc>
                  <a:txBody>
                    <a:bodyPr/>
                    <a:lstStyle/>
                    <a:p>
                      <a:r>
                        <a:rPr lang="vi-VN" sz="4000">
                          <a:solidFill>
                            <a:srgbClr val="FF0000"/>
                          </a:solidFill>
                        </a:rPr>
                        <a:t>KIỂM</a:t>
                      </a:r>
                      <a:r>
                        <a:rPr lang="vi-VN" sz="4000" baseline="0">
                          <a:solidFill>
                            <a:srgbClr val="FF0000"/>
                          </a:solidFill>
                        </a:rPr>
                        <a:t> TRA BÀI</a:t>
                      </a:r>
                      <a:endParaRPr lang="en-US" sz="4000">
                        <a:solidFill>
                          <a:srgbClr val="FF0000"/>
                        </a:solidFill>
                      </a:endParaRPr>
                    </a:p>
                  </a:txBody>
                  <a:tcPr/>
                </a:tc>
                <a:extLst>
                  <a:ext uri="{0D108BD9-81ED-4DB2-BD59-A6C34878D82A}">
                    <a16:rowId xmlns:a16="http://schemas.microsoft.com/office/drawing/2014/main" val="2739413314"/>
                  </a:ext>
                </a:extLst>
              </a:tr>
            </a:tbl>
          </a:graphicData>
        </a:graphic>
      </p:graphicFrame>
      <p:sp>
        <p:nvSpPr>
          <p:cNvPr id="4" name="Rectangle 3"/>
          <p:cNvSpPr/>
          <p:nvPr/>
        </p:nvSpPr>
        <p:spPr>
          <a:xfrm>
            <a:off x="539552" y="2248585"/>
            <a:ext cx="7776864" cy="2308324"/>
          </a:xfrm>
          <a:prstGeom prst="rect">
            <a:avLst/>
          </a:prstGeom>
        </p:spPr>
        <p:txBody>
          <a:bodyPr wrap="square">
            <a:spAutoFit/>
          </a:bodyPr>
          <a:lstStyle/>
          <a:p>
            <a:r>
              <a:rPr lang="en-US" sz="4800">
                <a:solidFill>
                  <a:srgbClr val="000000"/>
                </a:solidFill>
                <a:latin typeface="Calibri" panose="020F0502020204030204" pitchFamily="34" charset="0"/>
                <a:ea typeface="Calibri" panose="020F0502020204030204" pitchFamily="34" charset="0"/>
              </a:rPr>
              <a:t>Khi trò chuyện với anh chị em trong gia đình , chúng ta cần chú ý điều gì ?</a:t>
            </a:r>
            <a:endParaRPr lang="en-US" sz="4800"/>
          </a:p>
        </p:txBody>
      </p:sp>
    </p:spTree>
    <p:extLst>
      <p:ext uri="{BB962C8B-B14F-4D97-AF65-F5344CB8AC3E}">
        <p14:creationId xmlns:p14="http://schemas.microsoft.com/office/powerpoint/2010/main" val="19308854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F968EF-690C-48A9-9F70-CC6778605777}"/>
              </a:ext>
            </a:extLst>
          </p:cNvPr>
          <p:cNvPicPr>
            <a:picLocks noChangeAspect="1"/>
          </p:cNvPicPr>
          <p:nvPr/>
        </p:nvPicPr>
        <p:blipFill>
          <a:blip r:embed="rId2"/>
          <a:stretch>
            <a:fillRect/>
          </a:stretch>
        </p:blipFill>
        <p:spPr>
          <a:xfrm>
            <a:off x="1143002" y="0"/>
            <a:ext cx="7216849" cy="5600700"/>
          </a:xfrm>
          <a:prstGeom prst="rect">
            <a:avLst/>
          </a:prstGeom>
        </p:spPr>
      </p:pic>
      <p:sp>
        <p:nvSpPr>
          <p:cNvPr id="7" name="TextBox 6">
            <a:extLst>
              <a:ext uri="{FF2B5EF4-FFF2-40B4-BE49-F238E27FC236}">
                <a16:creationId xmlns:a16="http://schemas.microsoft.com/office/drawing/2014/main" id="{7D70E8A5-ED92-4A1F-B56B-057197A1B3B7}"/>
              </a:ext>
            </a:extLst>
          </p:cNvPr>
          <p:cNvSpPr txBox="1"/>
          <p:nvPr/>
        </p:nvSpPr>
        <p:spPr>
          <a:xfrm>
            <a:off x="1547663" y="666750"/>
            <a:ext cx="6264697" cy="1800493"/>
          </a:xfrm>
          <a:prstGeom prst="rect">
            <a:avLst/>
          </a:prstGeom>
          <a:noFill/>
        </p:spPr>
        <p:txBody>
          <a:bodyPr wrap="square" rtlCol="0">
            <a:spAutoFit/>
          </a:bodyPr>
          <a:lstStyle/>
          <a:p>
            <a:endParaRPr lang="vi-VN" sz="2100" b="1">
              <a:solidFill>
                <a:schemeClr val="bg1"/>
              </a:solidFill>
              <a:latin typeface="HP001 4 hàng" panose="020B0603050302020204" pitchFamily="34" charset="0"/>
            </a:endParaRPr>
          </a:p>
          <a:p>
            <a:r>
              <a:rPr lang="vi-VN" sz="2100" b="1">
                <a:solidFill>
                  <a:schemeClr val="bg1"/>
                </a:solidFill>
                <a:latin typeface="HP001 4 hàng" panose="020B0603050302020204" pitchFamily="34" charset="0"/>
              </a:rPr>
              <a:t>Giáo dục nếp sống thanh lịch, văn minh: </a:t>
            </a:r>
            <a:r>
              <a:rPr lang="vi-VN" sz="2400" b="1">
                <a:solidFill>
                  <a:schemeClr val="bg1"/>
                </a:solidFill>
                <a:latin typeface="Times New Roman" panose="02020603050405020304" pitchFamily="18" charset="0"/>
                <a:cs typeface="Times New Roman" panose="02020603050405020304" pitchFamily="18" charset="0"/>
              </a:rPr>
              <a:t>Đến nhà người quen</a:t>
            </a:r>
            <a:r>
              <a:rPr lang="en-US" sz="2400" b="1">
                <a:solidFill>
                  <a:schemeClr val="bg1"/>
                </a:solidFill>
                <a:latin typeface="Times New Roman" panose="02020603050405020304" pitchFamily="18" charset="0"/>
                <a:cs typeface="Times New Roman" panose="02020603050405020304" pitchFamily="18" charset="0"/>
              </a:rPr>
              <a:t>.</a:t>
            </a:r>
            <a:endParaRPr lang="vi-VN" sz="2400" b="1">
              <a:solidFill>
                <a:schemeClr val="bg1"/>
              </a:solidFill>
              <a:latin typeface="Times New Roman" panose="02020603050405020304" pitchFamily="18" charset="0"/>
              <a:cs typeface="Times New Roman" panose="02020603050405020304" pitchFamily="18" charset="0"/>
            </a:endParaRPr>
          </a:p>
          <a:p>
            <a:endParaRPr lang="en-US" sz="2100" b="1">
              <a:solidFill>
                <a:schemeClr val="bg1"/>
              </a:solidFill>
              <a:latin typeface="HP001 4 hàng" panose="020B0603050302020204" pitchFamily="34" charset="0"/>
            </a:endParaRPr>
          </a:p>
          <a:p>
            <a:endParaRPr lang="en-US" sz="2100" b="1">
              <a:solidFill>
                <a:schemeClr val="bg1"/>
              </a:solidFill>
              <a:latin typeface="HP001 4 hàng" panose="020B0603050302020204" pitchFamily="34" charset="0"/>
            </a:endParaRPr>
          </a:p>
        </p:txBody>
      </p:sp>
    </p:spTree>
    <p:extLst>
      <p:ext uri="{BB962C8B-B14F-4D97-AF65-F5344CB8AC3E}">
        <p14:creationId xmlns:p14="http://schemas.microsoft.com/office/powerpoint/2010/main" val="60214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2486270" y="171450"/>
            <a:ext cx="4400550" cy="2000250"/>
          </a:xfrm>
          <a:prstGeom prst="flowChartPreparati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000" b="1">
                <a:latin typeface="Times New Roman" panose="02020603050405020304" pitchFamily="18" charset="0"/>
                <a:cs typeface="Times New Roman" panose="02020603050405020304" pitchFamily="18" charset="0"/>
              </a:rPr>
              <a:t>ĐẾN NHÀ NGƯỜI QUEN</a:t>
            </a:r>
          </a:p>
        </p:txBody>
      </p:sp>
      <p:sp>
        <p:nvSpPr>
          <p:cNvPr id="4109" name="Oval 13">
            <a:hlinkClick r:id="rId2" action="ppaction://hlinksldjump"/>
          </p:cNvPr>
          <p:cNvSpPr>
            <a:spLocks noChangeArrowheads="1"/>
          </p:cNvSpPr>
          <p:nvPr/>
        </p:nvSpPr>
        <p:spPr bwMode="auto">
          <a:xfrm>
            <a:off x="2743200" y="3143250"/>
            <a:ext cx="2743200" cy="1714500"/>
          </a:xfrm>
          <a:prstGeom prst="ellipse">
            <a:avLst/>
          </a:prstGeom>
          <a:solidFill>
            <a:srgbClr val="FF00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2400" b="1">
                <a:solidFill>
                  <a:schemeClr val="bg1"/>
                </a:solidFill>
                <a:latin typeface="Times New Roman" panose="02020603050405020304" pitchFamily="18" charset="0"/>
                <a:cs typeface="Times New Roman" panose="02020603050405020304" pitchFamily="18" charset="0"/>
              </a:rPr>
              <a:t>2</a:t>
            </a:r>
            <a:r>
              <a:rPr lang="en-US" sz="2400" b="1">
                <a:solidFill>
                  <a:schemeClr val="bg1"/>
                </a:solidFill>
                <a:latin typeface="Times New Roman" panose="02020603050405020304" pitchFamily="18" charset="0"/>
                <a:cs typeface="Times New Roman" panose="02020603050405020304" pitchFamily="18" charset="0"/>
              </a:rPr>
              <a:t>. Trao đổi</a:t>
            </a:r>
            <a:r>
              <a:rPr lang="vi-VN" sz="2400" b="1">
                <a:solidFill>
                  <a:schemeClr val="bg1"/>
                </a:solidFill>
                <a:latin typeface="Times New Roman" panose="02020603050405020304" pitchFamily="18" charset="0"/>
                <a:cs typeface="Times New Roman" panose="02020603050405020304" pitchFamily="18" charset="0"/>
              </a:rPr>
              <a:t>, bày tỏ </a:t>
            </a:r>
          </a:p>
          <a:p>
            <a:pPr algn="ctr"/>
            <a:r>
              <a:rPr lang="vi-VN" sz="2400" b="1">
                <a:solidFill>
                  <a:schemeClr val="bg1"/>
                </a:solidFill>
                <a:latin typeface="Times New Roman" panose="02020603050405020304" pitchFamily="18" charset="0"/>
                <a:cs typeface="Times New Roman" panose="02020603050405020304" pitchFamily="18" charset="0"/>
              </a:rPr>
              <a:t>ý kiến.</a:t>
            </a:r>
          </a:p>
        </p:txBody>
      </p:sp>
      <p:sp>
        <p:nvSpPr>
          <p:cNvPr id="4110" name="Line 14"/>
          <p:cNvSpPr>
            <a:spLocks noChangeShapeType="1"/>
          </p:cNvSpPr>
          <p:nvPr/>
        </p:nvSpPr>
        <p:spPr bwMode="auto">
          <a:xfrm flipH="1">
            <a:off x="4495800" y="2272393"/>
            <a:ext cx="0" cy="971550"/>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4112" name="Oval 16">
            <a:hlinkClick r:id="" action="ppaction://noaction"/>
          </p:cNvPr>
          <p:cNvSpPr>
            <a:spLocks noChangeArrowheads="1"/>
          </p:cNvSpPr>
          <p:nvPr/>
        </p:nvSpPr>
        <p:spPr bwMode="auto">
          <a:xfrm>
            <a:off x="533400" y="3028950"/>
            <a:ext cx="2133600" cy="1371600"/>
          </a:xfrm>
          <a:prstGeom prst="ellipse">
            <a:avLst/>
          </a:prstGeom>
          <a:solidFill>
            <a:srgbClr val="FF00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2400" b="1">
                <a:solidFill>
                  <a:schemeClr val="bg1"/>
                </a:solidFill>
                <a:latin typeface="Times New Roman" panose="02020603050405020304" pitchFamily="18" charset="0"/>
                <a:cs typeface="Times New Roman" panose="02020603050405020304" pitchFamily="18" charset="0"/>
              </a:rPr>
              <a:t>1</a:t>
            </a:r>
            <a:r>
              <a:rPr lang="en-US" sz="2400" b="1">
                <a:solidFill>
                  <a:schemeClr val="bg1"/>
                </a:solidFill>
                <a:latin typeface="Times New Roman" panose="02020603050405020304" pitchFamily="18" charset="0"/>
                <a:cs typeface="Times New Roman" panose="02020603050405020304" pitchFamily="18" charset="0"/>
              </a:rPr>
              <a:t>. Nhận xét </a:t>
            </a:r>
            <a:endParaRPr lang="vi-VN" sz="2400" b="1">
              <a:solidFill>
                <a:schemeClr val="bg1"/>
              </a:solidFill>
              <a:latin typeface="Times New Roman" panose="02020603050405020304" pitchFamily="18" charset="0"/>
              <a:cs typeface="Times New Roman" panose="02020603050405020304" pitchFamily="18" charset="0"/>
            </a:endParaRPr>
          </a:p>
          <a:p>
            <a:pPr algn="ctr"/>
            <a:r>
              <a:rPr lang="en-US" sz="2400" b="1">
                <a:solidFill>
                  <a:schemeClr val="bg1"/>
                </a:solidFill>
                <a:latin typeface="Times New Roman" panose="02020603050405020304" pitchFamily="18" charset="0"/>
                <a:cs typeface="Times New Roman" panose="02020603050405020304" pitchFamily="18" charset="0"/>
              </a:rPr>
              <a:t>hành vi</a:t>
            </a:r>
            <a:r>
              <a:rPr lang="vi-VN" sz="2400" b="1">
                <a:solidFill>
                  <a:schemeClr val="bg1"/>
                </a:solidFill>
                <a:latin typeface="Times New Roman" panose="02020603050405020304" pitchFamily="18" charset="0"/>
                <a:cs typeface="Times New Roman" panose="02020603050405020304" pitchFamily="18" charset="0"/>
              </a:rPr>
              <a:t>.</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4113" name="Line 17"/>
          <p:cNvSpPr>
            <a:spLocks noChangeShapeType="1"/>
          </p:cNvSpPr>
          <p:nvPr/>
        </p:nvSpPr>
        <p:spPr bwMode="auto">
          <a:xfrm flipH="1">
            <a:off x="1796652" y="2162431"/>
            <a:ext cx="1594247" cy="946546"/>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4115" name="Oval 19">
            <a:hlinkClick r:id="rId2" action="ppaction://hlinksldjump"/>
          </p:cNvPr>
          <p:cNvSpPr>
            <a:spLocks noChangeArrowheads="1"/>
          </p:cNvSpPr>
          <p:nvPr/>
        </p:nvSpPr>
        <p:spPr bwMode="auto">
          <a:xfrm>
            <a:off x="5715000" y="2952750"/>
            <a:ext cx="2514600" cy="1504950"/>
          </a:xfrm>
          <a:prstGeom prst="ellipse">
            <a:avLst/>
          </a:prstGeom>
          <a:solidFill>
            <a:srgbClr val="FF00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2400" b="1">
                <a:solidFill>
                  <a:schemeClr val="bg1"/>
                </a:solidFill>
                <a:latin typeface="Times New Roman" panose="02020603050405020304" pitchFamily="18" charset="0"/>
                <a:cs typeface="Times New Roman" panose="02020603050405020304" pitchFamily="18" charset="0"/>
              </a:rPr>
              <a:t>3. T</a:t>
            </a:r>
            <a:r>
              <a:rPr lang="en-US" sz="2400" b="1">
                <a:solidFill>
                  <a:schemeClr val="bg1"/>
                </a:solidFill>
                <a:latin typeface="Times New Roman" panose="02020603050405020304" pitchFamily="18" charset="0"/>
                <a:cs typeface="Times New Roman" panose="02020603050405020304" pitchFamily="18" charset="0"/>
              </a:rPr>
              <a:t>hực hành</a:t>
            </a:r>
            <a:r>
              <a:rPr lang="vi-VN" sz="2400" b="1">
                <a:solidFill>
                  <a:schemeClr val="bg1"/>
                </a:solidFill>
                <a:latin typeface="Times New Roman" panose="02020603050405020304" pitchFamily="18" charset="0"/>
                <a:cs typeface="Times New Roman" panose="02020603050405020304" pitchFamily="18" charset="0"/>
              </a:rPr>
              <a:t>.</a:t>
            </a:r>
            <a:endParaRPr lang="en-US" sz="2400" b="1">
              <a:solidFill>
                <a:schemeClr val="bg1"/>
              </a:solidFill>
              <a:latin typeface="Times New Roman" panose="02020603050405020304" pitchFamily="18" charset="0"/>
              <a:cs typeface="Times New Roman" panose="02020603050405020304" pitchFamily="18" charset="0"/>
            </a:endParaRPr>
          </a:p>
          <a:p>
            <a:pPr algn="ct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4116" name="Line 20"/>
          <p:cNvSpPr>
            <a:spLocks noChangeShapeType="1"/>
          </p:cNvSpPr>
          <p:nvPr/>
        </p:nvSpPr>
        <p:spPr bwMode="auto">
          <a:xfrm>
            <a:off x="5943600" y="2171700"/>
            <a:ext cx="457200" cy="1028700"/>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Tree>
    <p:extLst>
      <p:ext uri="{BB962C8B-B14F-4D97-AF65-F5344CB8AC3E}">
        <p14:creationId xmlns:p14="http://schemas.microsoft.com/office/powerpoint/2010/main" val="1383159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1000"/>
                                        <p:tgtEl>
                                          <p:spTgt spid="4098"/>
                                        </p:tgtEl>
                                      </p:cBhvr>
                                    </p:animEffect>
                                  </p:childTnLst>
                                </p:cTn>
                              </p:par>
                            </p:childTnLst>
                          </p:cTn>
                        </p:par>
                        <p:par>
                          <p:cTn id="8" fill="hold" nodeType="afterGroup">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4112"/>
                                        </p:tgtEl>
                                        <p:attrNameLst>
                                          <p:attrName>style.visibility</p:attrName>
                                        </p:attrNameLst>
                                      </p:cBhvr>
                                      <p:to>
                                        <p:strVal val="visible"/>
                                      </p:to>
                                    </p:set>
                                    <p:animEffect transition="in" filter="circle(in)">
                                      <p:cBhvr>
                                        <p:cTn id="11" dur="1000"/>
                                        <p:tgtEl>
                                          <p:spTgt spid="4112"/>
                                        </p:tgtEl>
                                      </p:cBhvr>
                                    </p:animEffect>
                                  </p:childTnLst>
                                </p:cTn>
                              </p:par>
                              <p:par>
                                <p:cTn id="12" presetID="6" presetClass="entr" presetSubtype="16" fill="hold" nodeType="withEffect">
                                  <p:stCondLst>
                                    <p:cond delay="0"/>
                                  </p:stCondLst>
                                  <p:childTnLst>
                                    <p:set>
                                      <p:cBhvr>
                                        <p:cTn id="13" dur="1" fill="hold">
                                          <p:stCondLst>
                                            <p:cond delay="0"/>
                                          </p:stCondLst>
                                        </p:cTn>
                                        <p:tgtEl>
                                          <p:spTgt spid="4113"/>
                                        </p:tgtEl>
                                        <p:attrNameLst>
                                          <p:attrName>style.visibility</p:attrName>
                                        </p:attrNameLst>
                                      </p:cBhvr>
                                      <p:to>
                                        <p:strVal val="visible"/>
                                      </p:to>
                                    </p:set>
                                    <p:animEffect transition="in" filter="circle(in)">
                                      <p:cBhvr>
                                        <p:cTn id="14" dur="1000"/>
                                        <p:tgtEl>
                                          <p:spTgt spid="4113"/>
                                        </p:tgtEl>
                                      </p:cBhvr>
                                    </p:animEffect>
                                  </p:childTnLst>
                                </p:cTn>
                              </p:par>
                            </p:childTnLst>
                          </p:cTn>
                        </p:par>
                        <p:par>
                          <p:cTn id="15" fill="hold" nodeType="afterGroup">
                            <p:stCondLst>
                              <p:cond delay="2000"/>
                            </p:stCondLst>
                            <p:childTnLst>
                              <p:par>
                                <p:cTn id="16" presetID="6" presetClass="entr" presetSubtype="16" fill="hold" grpId="0" nodeType="afterEffect">
                                  <p:stCondLst>
                                    <p:cond delay="0"/>
                                  </p:stCondLst>
                                  <p:childTnLst>
                                    <p:set>
                                      <p:cBhvr>
                                        <p:cTn id="17" dur="1" fill="hold">
                                          <p:stCondLst>
                                            <p:cond delay="0"/>
                                          </p:stCondLst>
                                        </p:cTn>
                                        <p:tgtEl>
                                          <p:spTgt spid="4109"/>
                                        </p:tgtEl>
                                        <p:attrNameLst>
                                          <p:attrName>style.visibility</p:attrName>
                                        </p:attrNameLst>
                                      </p:cBhvr>
                                      <p:to>
                                        <p:strVal val="visible"/>
                                      </p:to>
                                    </p:set>
                                    <p:animEffect transition="in" filter="circle(in)">
                                      <p:cBhvr>
                                        <p:cTn id="18" dur="1000"/>
                                        <p:tgtEl>
                                          <p:spTgt spid="4109"/>
                                        </p:tgtEl>
                                      </p:cBhvr>
                                    </p:animEffect>
                                  </p:childTnLst>
                                </p:cTn>
                              </p:par>
                              <p:par>
                                <p:cTn id="19" presetID="6" presetClass="entr" presetSubtype="16" fill="hold" nodeType="withEffect">
                                  <p:stCondLst>
                                    <p:cond delay="0"/>
                                  </p:stCondLst>
                                  <p:childTnLst>
                                    <p:set>
                                      <p:cBhvr>
                                        <p:cTn id="20" dur="1" fill="hold">
                                          <p:stCondLst>
                                            <p:cond delay="0"/>
                                          </p:stCondLst>
                                        </p:cTn>
                                        <p:tgtEl>
                                          <p:spTgt spid="4110"/>
                                        </p:tgtEl>
                                        <p:attrNameLst>
                                          <p:attrName>style.visibility</p:attrName>
                                        </p:attrNameLst>
                                      </p:cBhvr>
                                      <p:to>
                                        <p:strVal val="visible"/>
                                      </p:to>
                                    </p:set>
                                    <p:animEffect transition="in" filter="circle(in)">
                                      <p:cBhvr>
                                        <p:cTn id="21" dur="1000"/>
                                        <p:tgtEl>
                                          <p:spTgt spid="4110"/>
                                        </p:tgtEl>
                                      </p:cBhvr>
                                    </p:animEffect>
                                  </p:childTnLst>
                                </p:cTn>
                              </p:par>
                            </p:childTnLst>
                          </p:cTn>
                        </p:par>
                        <p:par>
                          <p:cTn id="22" fill="hold" nodeType="afterGroup">
                            <p:stCondLst>
                              <p:cond delay="3000"/>
                            </p:stCondLst>
                            <p:childTnLst>
                              <p:par>
                                <p:cTn id="23" presetID="6" presetClass="entr" presetSubtype="16" fill="hold" grpId="0" nodeType="afterEffect">
                                  <p:stCondLst>
                                    <p:cond delay="0"/>
                                  </p:stCondLst>
                                  <p:childTnLst>
                                    <p:set>
                                      <p:cBhvr>
                                        <p:cTn id="24" dur="1" fill="hold">
                                          <p:stCondLst>
                                            <p:cond delay="0"/>
                                          </p:stCondLst>
                                        </p:cTn>
                                        <p:tgtEl>
                                          <p:spTgt spid="4115"/>
                                        </p:tgtEl>
                                        <p:attrNameLst>
                                          <p:attrName>style.visibility</p:attrName>
                                        </p:attrNameLst>
                                      </p:cBhvr>
                                      <p:to>
                                        <p:strVal val="visible"/>
                                      </p:to>
                                    </p:set>
                                    <p:animEffect transition="in" filter="circle(in)">
                                      <p:cBhvr>
                                        <p:cTn id="25" dur="1000"/>
                                        <p:tgtEl>
                                          <p:spTgt spid="4115"/>
                                        </p:tgtEl>
                                      </p:cBhvr>
                                    </p:animEffect>
                                  </p:childTnLst>
                                </p:cTn>
                              </p:par>
                              <p:par>
                                <p:cTn id="26" presetID="6" presetClass="entr" presetSubtype="16" fill="hold" nodeType="withEffect">
                                  <p:stCondLst>
                                    <p:cond delay="0"/>
                                  </p:stCondLst>
                                  <p:childTnLst>
                                    <p:set>
                                      <p:cBhvr>
                                        <p:cTn id="27" dur="1" fill="hold">
                                          <p:stCondLst>
                                            <p:cond delay="0"/>
                                          </p:stCondLst>
                                        </p:cTn>
                                        <p:tgtEl>
                                          <p:spTgt spid="4116"/>
                                        </p:tgtEl>
                                        <p:attrNameLst>
                                          <p:attrName>style.visibility</p:attrName>
                                        </p:attrNameLst>
                                      </p:cBhvr>
                                      <p:to>
                                        <p:strVal val="visible"/>
                                      </p:to>
                                    </p:set>
                                    <p:animEffect transition="in" filter="circle(in)">
                                      <p:cBhvr>
                                        <p:cTn id="28" dur="1000"/>
                                        <p:tgtEl>
                                          <p:spTgt spid="4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109" grpId="0" animBg="1"/>
      <p:bldP spid="4112" grpId="0" animBg="1"/>
      <p:bldP spid="41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ctrTitle"/>
          </p:nvPr>
        </p:nvSpPr>
        <p:spPr>
          <a:xfrm>
            <a:off x="4481689" y="103058"/>
            <a:ext cx="4338783" cy="2540700"/>
          </a:xfrm>
        </p:spPr>
        <p:txBody>
          <a:bodyPr rtlCol="0">
            <a:normAutofit fontScale="90000"/>
          </a:bodyPr>
          <a:lstStyle/>
          <a:p>
            <a:pPr algn="ctr"/>
            <a:r>
              <a:rPr lang="en-US" sz="2700" b="1">
                <a:solidFill>
                  <a:srgbClr val="3333CC"/>
                </a:solidFill>
                <a:latin typeface="Times New Roman" panose="02020603050405020304" pitchFamily="18" charset="0"/>
                <a:cs typeface="Times New Roman" panose="02020603050405020304" pitchFamily="18" charset="0"/>
              </a:rPr>
              <a:t>HOẠT ĐỘNG 1</a:t>
            </a:r>
            <a:r>
              <a:rPr lang="vi-VN" sz="2700" b="1">
                <a:solidFill>
                  <a:srgbClr val="C00000"/>
                </a:solidFill>
                <a:latin typeface="Times New Roman" panose="02020603050405020304" pitchFamily="18" charset="0"/>
                <a:cs typeface="Times New Roman" panose="02020603050405020304" pitchFamily="18" charset="0"/>
              </a:rPr>
              <a:t>:</a:t>
            </a:r>
            <a:r>
              <a:rPr lang="en-US" sz="2800" b="1">
                <a:solidFill>
                  <a:srgbClr val="C00000"/>
                </a:solidFill>
                <a:latin typeface="Times New Roman" panose="02020603050405020304" pitchFamily="18" charset="0"/>
                <a:cs typeface="Times New Roman" panose="02020603050405020304" pitchFamily="18" charset="0"/>
              </a:rPr>
              <a:t> </a:t>
            </a:r>
            <a:br>
              <a:rPr lang="vi-VN" sz="2800" b="1">
                <a:solidFill>
                  <a:srgbClr val="C00000"/>
                </a:solidFill>
                <a:latin typeface="Times New Roman" panose="02020603050405020304" pitchFamily="18" charset="0"/>
                <a:cs typeface="Times New Roman" panose="02020603050405020304" pitchFamily="18" charset="0"/>
              </a:rPr>
            </a:br>
            <a:r>
              <a:rPr lang="en-US" sz="2800" b="1">
                <a:solidFill>
                  <a:srgbClr val="C00000"/>
                </a:solidFill>
                <a:latin typeface="Times New Roman" panose="02020603050405020304" pitchFamily="18" charset="0"/>
                <a:cs typeface="Times New Roman" panose="02020603050405020304" pitchFamily="18" charset="0"/>
              </a:rPr>
              <a:t>Nhận xét hành vi</a:t>
            </a:r>
            <a:r>
              <a:rPr lang="vi-VN" sz="2800" b="1">
                <a:solidFill>
                  <a:srgbClr val="C00000"/>
                </a:solidFill>
                <a:latin typeface="Times New Roman" panose="02020603050405020304" pitchFamily="18" charset="0"/>
                <a:cs typeface="Times New Roman" panose="02020603050405020304" pitchFamily="18" charset="0"/>
              </a:rPr>
              <a:t>: </a:t>
            </a:r>
            <a:br>
              <a:rPr lang="vi-VN" sz="2800" b="1">
                <a:solidFill>
                  <a:srgbClr val="C00000"/>
                </a:solidFill>
                <a:latin typeface="Times New Roman" panose="02020603050405020304" pitchFamily="18" charset="0"/>
                <a:cs typeface="Times New Roman" panose="02020603050405020304" pitchFamily="18" charset="0"/>
              </a:rPr>
            </a:br>
            <a:r>
              <a:rPr lang="vi-VN" sz="2800" b="1">
                <a:solidFill>
                  <a:srgbClr val="C00000"/>
                </a:solidFill>
                <a:latin typeface="Times New Roman" panose="02020603050405020304" pitchFamily="18" charset="0"/>
                <a:cs typeface="Times New Roman" panose="02020603050405020304" pitchFamily="18" charset="0"/>
              </a:rPr>
              <a:t>Đọc truyện: Một chuyến đi.</a:t>
            </a:r>
            <a:br>
              <a:rPr lang="en-US" sz="2800" b="1">
                <a:solidFill>
                  <a:srgbClr val="002060"/>
                </a:solidFill>
                <a:latin typeface="Times New Roman" panose="02020603050405020304" pitchFamily="18" charset="0"/>
                <a:cs typeface="Times New Roman" panose="02020603050405020304" pitchFamily="18" charset="0"/>
              </a:rPr>
            </a:br>
            <a:r>
              <a:rPr lang="vi-VN" sz="2700" b="1">
                <a:solidFill>
                  <a:srgbClr val="C00000"/>
                </a:solidFill>
                <a:latin typeface="Times New Roman" panose="02020603050405020304" pitchFamily="18" charset="0"/>
                <a:cs typeface="Times New Roman" panose="02020603050405020304" pitchFamily="18" charset="0"/>
              </a:rPr>
              <a:t> </a:t>
            </a:r>
            <a:r>
              <a:rPr lang="en-US" sz="2700" b="1">
                <a:solidFill>
                  <a:srgbClr val="C00000"/>
                </a:solidFill>
                <a:latin typeface="Times New Roman" panose="02020603050405020304" pitchFamily="18" charset="0"/>
                <a:cs typeface="Times New Roman" panose="02020603050405020304" pitchFamily="18" charset="0"/>
              </a:rPr>
              <a:t> </a:t>
            </a:r>
            <a:br>
              <a:rPr lang="en-US" sz="4500" b="1">
                <a:solidFill>
                  <a:srgbClr val="C00000"/>
                </a:solidFill>
              </a:rPr>
            </a:br>
            <a:endParaRPr lang="en-US" sz="4500" b="1">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103058"/>
            <a:ext cx="4104457" cy="50101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1" y="2762380"/>
            <a:ext cx="4752528" cy="2350828"/>
          </a:xfrm>
          <a:prstGeom prst="rect">
            <a:avLst/>
          </a:prstGeom>
        </p:spPr>
      </p:pic>
    </p:spTree>
    <p:extLst>
      <p:ext uri="{BB962C8B-B14F-4D97-AF65-F5344CB8AC3E}">
        <p14:creationId xmlns:p14="http://schemas.microsoft.com/office/powerpoint/2010/main" val="1417242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500" fill="hold"/>
                                        <p:tgtEl>
                                          <p:spTgt spid="37892"/>
                                        </p:tgtEl>
                                        <p:attrNameLst>
                                          <p:attrName>ppt_w</p:attrName>
                                        </p:attrNameLst>
                                      </p:cBhvr>
                                      <p:tavLst>
                                        <p:tav tm="0">
                                          <p:val>
                                            <p:fltVal val="0"/>
                                          </p:val>
                                        </p:tav>
                                        <p:tav tm="100000">
                                          <p:val>
                                            <p:strVal val="#ppt_w"/>
                                          </p:val>
                                        </p:tav>
                                      </p:tavLst>
                                    </p:anim>
                                    <p:anim calcmode="lin" valueType="num">
                                      <p:cBhvr>
                                        <p:cTn id="8" dur="500" fill="hold"/>
                                        <p:tgtEl>
                                          <p:spTgt spid="37892"/>
                                        </p:tgtEl>
                                        <p:attrNameLst>
                                          <p:attrName>ppt_h</p:attrName>
                                        </p:attrNameLst>
                                      </p:cBhvr>
                                      <p:tavLst>
                                        <p:tav tm="0">
                                          <p:val>
                                            <p:fltVal val="0"/>
                                          </p:val>
                                        </p:tav>
                                        <p:tav tm="100000">
                                          <p:val>
                                            <p:strVal val="#ppt_h"/>
                                          </p:val>
                                        </p:tav>
                                      </p:tavLst>
                                    </p:anim>
                                    <p:animEffect transition="in" filter="fade">
                                      <p:cBhvr>
                                        <p:cTn id="9" dur="500"/>
                                        <p:tgtEl>
                                          <p:spTgt spid="3789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45568446"/>
              </p:ext>
            </p:extLst>
          </p:nvPr>
        </p:nvGraphicFramePr>
        <p:xfrm>
          <a:off x="0" y="0"/>
          <a:ext cx="9144000" cy="627888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48809259"/>
                    </a:ext>
                  </a:extLst>
                </a:gridCol>
              </a:tblGrid>
              <a:tr h="5143500">
                <a:tc>
                  <a:txBody>
                    <a:bodyPr/>
                    <a:lstStyle/>
                    <a:p>
                      <a:pPr algn="ctr" rtl="0"/>
                      <a:r>
                        <a:rPr lang="vi-VN" sz="2800" b="1" i="0" u="none" strike="noStrike" kern="1200">
                          <a:solidFill>
                            <a:srgbClr val="C00000"/>
                          </a:solidFill>
                          <a:effectLst/>
                          <a:latin typeface="Times New Roman" panose="02020603050405020304" pitchFamily="18" charset="0"/>
                          <a:ea typeface="+mn-ea"/>
                          <a:cs typeface="Times New Roman" panose="02020603050405020304" pitchFamily="18" charset="0"/>
                        </a:rPr>
                        <a:t>Đọc truyện</a:t>
                      </a:r>
                      <a:r>
                        <a:rPr lang="en-US" sz="2800" b="1" i="0" u="none" strike="noStrike" kern="1200">
                          <a:solidFill>
                            <a:srgbClr val="C00000"/>
                          </a:solidFill>
                          <a:effectLst/>
                          <a:latin typeface="Times New Roman" panose="02020603050405020304" pitchFamily="18" charset="0"/>
                          <a:ea typeface="+mn-ea"/>
                          <a:cs typeface="Times New Roman" panose="02020603050405020304" pitchFamily="18" charset="0"/>
                        </a:rPr>
                        <a:t>:</a:t>
                      </a:r>
                      <a:r>
                        <a:rPr lang="en-US" sz="2800" b="1" i="0" u="none" strike="noStrike" kern="1200" baseline="0">
                          <a:solidFill>
                            <a:srgbClr val="C00000"/>
                          </a:solidFill>
                          <a:effectLst/>
                          <a:latin typeface="Times New Roman" panose="02020603050405020304" pitchFamily="18" charset="0"/>
                          <a:ea typeface="+mn-ea"/>
                          <a:cs typeface="Times New Roman" panose="02020603050405020304" pitchFamily="18" charset="0"/>
                        </a:rPr>
                        <a:t> </a:t>
                      </a:r>
                      <a:r>
                        <a:rPr lang="vi-VN" sz="2800" b="1" i="0" u="none" strike="noStrike" kern="1200">
                          <a:solidFill>
                            <a:srgbClr val="C00000"/>
                          </a:solidFill>
                          <a:effectLst/>
                          <a:latin typeface="Times New Roman" panose="02020603050405020304" pitchFamily="18" charset="0"/>
                          <a:ea typeface="+mn-ea"/>
                          <a:cs typeface="Times New Roman" panose="02020603050405020304" pitchFamily="18" charset="0"/>
                        </a:rPr>
                        <a:t>MỘT CHUYẾN ĐI.</a:t>
                      </a:r>
                      <a:endParaRPr lang="vi-VN" sz="2800" b="1">
                        <a:solidFill>
                          <a:srgbClr val="C00000"/>
                        </a:solidFill>
                        <a:effectLst/>
                        <a:latin typeface="Times New Roman" panose="02020603050405020304" pitchFamily="18" charset="0"/>
                        <a:cs typeface="Times New Roman" panose="02020603050405020304" pitchFamily="18" charset="0"/>
                      </a:endParaRPr>
                    </a:p>
                    <a:p>
                      <a:pPr rtl="0"/>
                      <a:r>
                        <a:rPr lang="en-US" sz="1800" b="1" i="0" u="none" strike="noStrike" kern="1200">
                          <a:solidFill>
                            <a:srgbClr val="FF0000"/>
                          </a:solidFill>
                          <a:effectLst/>
                          <a:latin typeface="Times New Roman" panose="02020603050405020304" pitchFamily="18" charset="0"/>
                          <a:ea typeface="+mn-ea"/>
                          <a:cs typeface="Times New Roman" panose="02020603050405020304" pitchFamily="18" charset="0"/>
                        </a:rPr>
                        <a:t>     </a:t>
                      </a:r>
                      <a:r>
                        <a:rPr lang="vi-VN" sz="1800" b="1" i="0" u="none" strike="noStrike" kern="1200">
                          <a:solidFill>
                            <a:srgbClr val="FF0000"/>
                          </a:solidFill>
                          <a:effectLst/>
                          <a:latin typeface="Times New Roman" panose="02020603050405020304" pitchFamily="18" charset="0"/>
                          <a:ea typeface="+mn-ea"/>
                          <a:cs typeface="Times New Roman" panose="02020603050405020304" pitchFamily="18" charset="0"/>
                        </a:rPr>
                        <a:t>Hôm nay, chị Hiền cùng Lân về thăm nhà chị Mai, bạn của chị Hiền ở Hưng Yên.</a:t>
                      </a:r>
                      <a:endParaRPr lang="vi-VN" sz="1800" b="1">
                        <a:solidFill>
                          <a:srgbClr val="FF0000"/>
                        </a:solidFill>
                        <a:effectLst/>
                        <a:latin typeface="Times New Roman" panose="02020603050405020304" pitchFamily="18" charset="0"/>
                        <a:cs typeface="Times New Roman" panose="02020603050405020304" pitchFamily="18" charset="0"/>
                      </a:endParaRPr>
                    </a:p>
                    <a:p>
                      <a:pPr rtl="0"/>
                      <a:r>
                        <a:rPr lang="en-US" sz="1800" b="1" i="0" u="none" strike="noStrike" kern="1200">
                          <a:solidFill>
                            <a:srgbClr val="FF0000"/>
                          </a:solidFill>
                          <a:effectLst/>
                          <a:latin typeface="Times New Roman" panose="02020603050405020304" pitchFamily="18" charset="0"/>
                          <a:ea typeface="+mn-ea"/>
                          <a:cs typeface="Times New Roman" panose="02020603050405020304" pitchFamily="18" charset="0"/>
                        </a:rPr>
                        <a:t>     </a:t>
                      </a:r>
                      <a:r>
                        <a:rPr lang="vi-VN" sz="1800" b="1" i="0" u="none" strike="noStrike" kern="1200">
                          <a:solidFill>
                            <a:srgbClr val="FF0000"/>
                          </a:solidFill>
                          <a:effectLst/>
                          <a:latin typeface="Times New Roman" panose="02020603050405020304" pitchFamily="18" charset="0"/>
                          <a:ea typeface="+mn-ea"/>
                          <a:cs typeface="Times New Roman" panose="02020603050405020304" pitchFamily="18" charset="0"/>
                        </a:rPr>
                        <a:t>Về đến đầu làng, Lân thấy chị Mai và chị Hiền gặp người nào cũng chào. Thấy Lân thắc mắc, chị Mai giải thích:</a:t>
                      </a:r>
                      <a:endParaRPr lang="vi-VN" sz="1800" b="1">
                        <a:solidFill>
                          <a:srgbClr val="FF0000"/>
                        </a:solidFill>
                        <a:effectLst/>
                        <a:latin typeface="Times New Roman" panose="02020603050405020304" pitchFamily="18" charset="0"/>
                        <a:cs typeface="Times New Roman" panose="02020603050405020304" pitchFamily="18" charset="0"/>
                      </a:endParaRPr>
                    </a:p>
                    <a:p>
                      <a:pPr rtl="0"/>
                      <a:r>
                        <a:rPr lang="en-US" sz="1800" b="1" i="0" u="none" strike="noStrike" kern="1200">
                          <a:solidFill>
                            <a:srgbClr val="FF0000"/>
                          </a:solidFill>
                          <a:effectLst/>
                          <a:latin typeface="Times New Roman" panose="02020603050405020304" pitchFamily="18" charset="0"/>
                          <a:ea typeface="+mn-ea"/>
                          <a:cs typeface="Times New Roman" panose="02020603050405020304" pitchFamily="18" charset="0"/>
                        </a:rPr>
                        <a:t>    </a:t>
                      </a:r>
                      <a:r>
                        <a:rPr lang="vi-VN" sz="1800" b="1" i="0" u="none" strike="noStrike" kern="1200">
                          <a:solidFill>
                            <a:srgbClr val="FF0000"/>
                          </a:solidFill>
                          <a:effectLst/>
                          <a:latin typeface="Times New Roman" panose="02020603050405020304" pitchFamily="18" charset="0"/>
                          <a:ea typeface="+mn-ea"/>
                          <a:cs typeface="Times New Roman" panose="02020603050405020304" pitchFamily="18" charset="0"/>
                        </a:rPr>
                        <a:t>- Ở quê, các ông bà, cô bác đều là họ hàng hoặc người quen của nhau, em à.</a:t>
                      </a:r>
                      <a:endParaRPr lang="vi-VN" sz="1800" b="1">
                        <a:solidFill>
                          <a:srgbClr val="FF0000"/>
                        </a:solidFill>
                        <a:effectLst/>
                        <a:latin typeface="Times New Roman" panose="02020603050405020304" pitchFamily="18" charset="0"/>
                        <a:cs typeface="Times New Roman" panose="02020603050405020304" pitchFamily="18" charset="0"/>
                      </a:endParaRPr>
                    </a:p>
                    <a:p>
                      <a:pPr rtl="0"/>
                      <a:r>
                        <a:rPr lang="en-US" sz="1800" b="1" i="0" u="none" strike="noStrike" kern="1200">
                          <a:solidFill>
                            <a:srgbClr val="FF0000"/>
                          </a:solidFill>
                          <a:effectLst/>
                          <a:latin typeface="Times New Roman" panose="02020603050405020304" pitchFamily="18" charset="0"/>
                          <a:ea typeface="+mn-ea"/>
                          <a:cs typeface="Times New Roman" panose="02020603050405020304" pitchFamily="18" charset="0"/>
                        </a:rPr>
                        <a:t>    </a:t>
                      </a:r>
                      <a:r>
                        <a:rPr lang="vi-VN" sz="1800" b="1" i="0" u="none" strike="noStrike" kern="1200">
                          <a:solidFill>
                            <a:srgbClr val="FF0000"/>
                          </a:solidFill>
                          <a:effectLst/>
                          <a:latin typeface="Times New Roman" panose="02020603050405020304" pitchFamily="18" charset="0"/>
                          <a:ea typeface="+mn-ea"/>
                          <a:cs typeface="Times New Roman" panose="02020603050405020304" pitchFamily="18" charset="0"/>
                        </a:rPr>
                        <a:t>Đến nhà chị Mai, bố mẹ chị Mai đón tiếp chị em Lân rất chu đáo. Hai bác mời chị em Lân uống nước vối và ăn những quả ổi thơm được hái ngay ở vườn nhà. Chưa bao giờ Lân được ăn những quả ổi ngon đến thế.</a:t>
                      </a:r>
                      <a:endParaRPr lang="vi-VN" sz="1800" b="1">
                        <a:solidFill>
                          <a:srgbClr val="FF0000"/>
                        </a:solidFill>
                        <a:effectLst/>
                        <a:latin typeface="Times New Roman" panose="02020603050405020304" pitchFamily="18" charset="0"/>
                        <a:cs typeface="Times New Roman" panose="02020603050405020304" pitchFamily="18" charset="0"/>
                      </a:endParaRPr>
                    </a:p>
                    <a:p>
                      <a:pPr rtl="0"/>
                      <a:r>
                        <a:rPr lang="en-US" sz="1800" b="1" i="0" u="none" strike="noStrike" kern="1200">
                          <a:solidFill>
                            <a:srgbClr val="FF0000"/>
                          </a:solidFill>
                          <a:effectLst/>
                          <a:latin typeface="Times New Roman" panose="02020603050405020304" pitchFamily="18" charset="0"/>
                          <a:ea typeface="+mn-ea"/>
                          <a:cs typeface="Times New Roman" panose="02020603050405020304" pitchFamily="18" charset="0"/>
                        </a:rPr>
                        <a:t>    </a:t>
                      </a:r>
                      <a:r>
                        <a:rPr lang="vi-VN" sz="1800" b="1" i="0" u="none" strike="noStrike" kern="1200">
                          <a:solidFill>
                            <a:srgbClr val="FF0000"/>
                          </a:solidFill>
                          <a:effectLst/>
                          <a:latin typeface="Times New Roman" panose="02020603050405020304" pitchFamily="18" charset="0"/>
                          <a:ea typeface="+mn-ea"/>
                          <a:cs typeface="Times New Roman" panose="02020603050405020304" pitchFamily="18" charset="0"/>
                        </a:rPr>
                        <a:t>Thấy vườn nhà chị Mai có rất nhiều cây ăn quả, Lân thích lắm. Cậu cứ hái hết cây này sang cây khác mà chẳng hỏi ý kiến ai. Lân phát hiện trong cái lều ở góc vườn có một đàn chó con rất đáng yêu. Lân thích quá, cậu lấychùm nhãn dứ dứ trêu các chú chó con. Thấy vậy, chó mẹ nhe nanh gầm gừ với Lân. Lân vẫn cố trêu, chó mẹ xô ra định cắn. Lần sợ quá, mặt tái mét, chạy vội vàng tuột cả dép bên chân trái. Con chó mẹ chạy theo ngoạm luôn chiếc dép của Lân.</a:t>
                      </a:r>
                      <a:endParaRPr lang="vi-VN" sz="1800" b="1">
                        <a:solidFill>
                          <a:srgbClr val="FF0000"/>
                        </a:solidFill>
                        <a:effectLst/>
                        <a:latin typeface="Times New Roman" panose="02020603050405020304" pitchFamily="18" charset="0"/>
                        <a:cs typeface="Times New Roman" panose="02020603050405020304" pitchFamily="18" charset="0"/>
                      </a:endParaRPr>
                    </a:p>
                    <a:p>
                      <a:pPr rtl="0"/>
                      <a:r>
                        <a:rPr lang="en-US" sz="1800" b="1" i="0" u="none" strike="noStrike" kern="1200">
                          <a:solidFill>
                            <a:srgbClr val="FF0000"/>
                          </a:solidFill>
                          <a:effectLst/>
                          <a:latin typeface="Times New Roman" panose="02020603050405020304" pitchFamily="18" charset="0"/>
                          <a:ea typeface="+mn-ea"/>
                          <a:cs typeface="Times New Roman" panose="02020603050405020304" pitchFamily="18" charset="0"/>
                        </a:rPr>
                        <a:t>      </a:t>
                      </a:r>
                      <a:r>
                        <a:rPr lang="vi-VN" sz="1800" b="1" i="0" u="none" strike="noStrike" kern="1200">
                          <a:solidFill>
                            <a:srgbClr val="FF0000"/>
                          </a:solidFill>
                          <a:effectLst/>
                          <a:latin typeface="Times New Roman" panose="02020603050405020304" pitchFamily="18" charset="0"/>
                          <a:ea typeface="+mn-ea"/>
                          <a:cs typeface="Times New Roman" panose="02020603050405020304" pitchFamily="18" charset="0"/>
                        </a:rPr>
                        <a:t>Nghe tiếng chó sủa vang ngoài vườn lại nhìn thấy Lân chân đất chân dép, cả nhà hiểu ngay chuyện gì đã xảy ra. Mẹ chị Mai lo lắng :</a:t>
                      </a:r>
                      <a:endParaRPr lang="vi-VN" sz="1800" b="1">
                        <a:solidFill>
                          <a:srgbClr val="FF0000"/>
                        </a:solidFill>
                        <a:effectLst/>
                        <a:latin typeface="Times New Roman" panose="02020603050405020304" pitchFamily="18" charset="0"/>
                        <a:cs typeface="Times New Roman" panose="02020603050405020304" pitchFamily="18" charset="0"/>
                      </a:endParaRPr>
                    </a:p>
                    <a:p>
                      <a:pPr rtl="0"/>
                      <a:r>
                        <a:rPr lang="en-US" sz="1800" b="1" i="0" u="none" strike="noStrike" kern="1200">
                          <a:solidFill>
                            <a:srgbClr val="FF0000"/>
                          </a:solidFill>
                          <a:effectLst/>
                          <a:latin typeface="Times New Roman" panose="02020603050405020304" pitchFamily="18" charset="0"/>
                          <a:ea typeface="+mn-ea"/>
                          <a:cs typeface="Times New Roman" panose="02020603050405020304" pitchFamily="18" charset="0"/>
                        </a:rPr>
                        <a:t>      </a:t>
                      </a:r>
                      <a:r>
                        <a:rPr lang="vi-VN" sz="1800" b="1" i="0" u="none" strike="noStrike" kern="1200">
                          <a:solidFill>
                            <a:srgbClr val="FF0000"/>
                          </a:solidFill>
                          <a:effectLst/>
                          <a:latin typeface="Times New Roman" panose="02020603050405020304" pitchFamily="18" charset="0"/>
                          <a:ea typeface="+mn-ea"/>
                          <a:cs typeface="Times New Roman" panose="02020603050405020304" pitchFamily="18" charset="0"/>
                        </a:rPr>
                        <a:t>- Bác quên không chốt cửa chuồng chó. Cháu có làm sao không ? </a:t>
                      </a:r>
                      <a:endParaRPr lang="en-US" sz="1800" b="1" i="0" u="none" strike="noStrike" kern="1200">
                        <a:solidFill>
                          <a:srgbClr val="FF0000"/>
                        </a:solidFill>
                        <a:effectLst/>
                        <a:latin typeface="Times New Roman" panose="02020603050405020304" pitchFamily="18" charset="0"/>
                        <a:ea typeface="+mn-ea"/>
                        <a:cs typeface="Times New Roman" panose="02020603050405020304" pitchFamily="18" charset="0"/>
                      </a:endParaRPr>
                    </a:p>
                    <a:p>
                      <a:pPr rtl="0"/>
                      <a:r>
                        <a:rPr lang="en-US" sz="1800" b="1" i="0" u="none" strike="noStrike" kern="1200">
                          <a:solidFill>
                            <a:srgbClr val="FF0000"/>
                          </a:solidFill>
                          <a:effectLst/>
                          <a:latin typeface="Times New Roman" panose="02020603050405020304" pitchFamily="18" charset="0"/>
                          <a:ea typeface="+mn-ea"/>
                          <a:cs typeface="Times New Roman" panose="02020603050405020304" pitchFamily="18" charset="0"/>
                        </a:rPr>
                        <a:t>      </a:t>
                      </a:r>
                      <a:r>
                        <a:rPr lang="vi-VN" sz="1800" b="1" i="0" u="none" strike="noStrike" kern="1200">
                          <a:solidFill>
                            <a:srgbClr val="FF0000"/>
                          </a:solidFill>
                          <a:effectLst/>
                          <a:latin typeface="Times New Roman" panose="02020603050405020304" pitchFamily="18" charset="0"/>
                          <a:ea typeface="+mn-ea"/>
                          <a:cs typeface="Times New Roman" panose="02020603050405020304" pitchFamily="18" charset="0"/>
                        </a:rPr>
                        <a:t>- Dạ, cháu không sao đâu ạ! L</a:t>
                      </a:r>
                      <a:r>
                        <a:rPr lang="en-US" sz="1800" b="1" i="0" u="none" strike="noStrike" kern="1200">
                          <a:solidFill>
                            <a:srgbClr val="FF0000"/>
                          </a:solidFill>
                          <a:effectLst/>
                          <a:latin typeface="Times New Roman" panose="02020603050405020304" pitchFamily="18" charset="0"/>
                          <a:ea typeface="+mn-ea"/>
                          <a:cs typeface="Times New Roman" panose="02020603050405020304" pitchFamily="18" charset="0"/>
                        </a:rPr>
                        <a:t>â</a:t>
                      </a:r>
                      <a:r>
                        <a:rPr lang="vi-VN" sz="1800" b="1" i="0" u="none" strike="noStrike" kern="1200">
                          <a:solidFill>
                            <a:srgbClr val="FF0000"/>
                          </a:solidFill>
                          <a:effectLst/>
                          <a:latin typeface="Times New Roman" panose="02020603050405020304" pitchFamily="18" charset="0"/>
                          <a:ea typeface="+mn-ea"/>
                          <a:cs typeface="Times New Roman" panose="02020603050405020304" pitchFamily="18" charset="0"/>
                        </a:rPr>
                        <a:t>n trả lời mà trống ngực vẫn đập thình thịch.</a:t>
                      </a:r>
                      <a:endParaRPr lang="vi-VN" sz="1800" b="1">
                        <a:solidFill>
                          <a:srgbClr val="FF0000"/>
                        </a:solidFill>
                        <a:effectLst/>
                        <a:latin typeface="Times New Roman" panose="02020603050405020304" pitchFamily="18" charset="0"/>
                        <a:cs typeface="Times New Roman" panose="02020603050405020304" pitchFamily="18" charset="0"/>
                      </a:endParaRPr>
                    </a:p>
                    <a:p>
                      <a:br>
                        <a:rPr lang="vi-VN" sz="1800">
                          <a:solidFill>
                            <a:schemeClr val="tx1"/>
                          </a:solidFill>
                          <a:latin typeface="Times New Roman" panose="02020603050405020304" pitchFamily="18" charset="0"/>
                          <a:cs typeface="Times New Roman" panose="02020603050405020304" pitchFamily="18" charset="0"/>
                        </a:rPr>
                      </a:br>
                      <a:endParaRPr lang="vi-VN" sz="1800" b="0">
                        <a:solidFill>
                          <a:schemeClr val="tx1"/>
                        </a:solidFill>
                        <a:effectLst/>
                        <a:latin typeface="Times New Roman" panose="02020603050405020304" pitchFamily="18" charset="0"/>
                        <a:cs typeface="Times New Roman" panose="02020603050405020304" pitchFamily="18" charset="0"/>
                      </a:endParaRPr>
                    </a:p>
                    <a:p>
                      <a:br>
                        <a:rPr lang="vi-VN"/>
                      </a:br>
                      <a:endParaRPr lang="en-US"/>
                    </a:p>
                  </a:txBody>
                  <a:tcPr/>
                </a:tc>
                <a:extLst>
                  <a:ext uri="{0D108BD9-81ED-4DB2-BD59-A6C34878D82A}">
                    <a16:rowId xmlns:a16="http://schemas.microsoft.com/office/drawing/2014/main" val="36518511"/>
                  </a:ext>
                </a:extLst>
              </a:tr>
            </a:tbl>
          </a:graphicData>
        </a:graphic>
      </p:graphicFrame>
    </p:spTree>
    <p:extLst>
      <p:ext uri="{BB962C8B-B14F-4D97-AF65-F5344CB8AC3E}">
        <p14:creationId xmlns:p14="http://schemas.microsoft.com/office/powerpoint/2010/main" val="69672143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AutoShape 7"/>
          <p:cNvSpPr>
            <a:spLocks noChangeArrowheads="1"/>
          </p:cNvSpPr>
          <p:nvPr/>
        </p:nvSpPr>
        <p:spPr bwMode="auto">
          <a:xfrm>
            <a:off x="4887651" y="74417"/>
            <a:ext cx="3644789" cy="1584176"/>
          </a:xfrm>
          <a:prstGeom prst="cloudCallout">
            <a:avLst>
              <a:gd name="adj1" fmla="val -62882"/>
              <a:gd name="adj2" fmla="val 39222"/>
            </a:avLst>
          </a:prstGeom>
          <a:solidFill>
            <a:srgbClr val="FFFF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2000" b="1">
                <a:latin typeface="Times New Roman" panose="02020603050405020304" pitchFamily="18" charset="0"/>
                <a:cs typeface="Times New Roman" panose="02020603050405020304" pitchFamily="18" charset="0"/>
              </a:rPr>
              <a:t>- Lân tự ý ra vườn hái ổi, trêu đàn chó con và bị chó mẹ đuổi.</a:t>
            </a:r>
            <a:endParaRPr lang="en-US" altLang="en-US" sz="2000" b="1">
              <a:solidFill>
                <a:srgbClr val="FF0000"/>
              </a:solidFill>
              <a:latin typeface="Times New Roman" panose="02020603050405020304" pitchFamily="18" charset="0"/>
              <a:cs typeface="Times New Roman" panose="02020603050405020304" pitchFamily="18" charset="0"/>
            </a:endParaRPr>
          </a:p>
        </p:txBody>
      </p:sp>
      <p:sp>
        <p:nvSpPr>
          <p:cNvPr id="7" name="AutoShape 5"/>
          <p:cNvSpPr>
            <a:spLocks noChangeArrowheads="1"/>
          </p:cNvSpPr>
          <p:nvPr/>
        </p:nvSpPr>
        <p:spPr bwMode="auto">
          <a:xfrm>
            <a:off x="611560" y="519113"/>
            <a:ext cx="3257972" cy="972518"/>
          </a:xfrm>
          <a:prstGeom prst="wedgeRoundRectCallout">
            <a:avLst>
              <a:gd name="adj1" fmla="val 70658"/>
              <a:gd name="adj2" fmla="val 7314"/>
              <a:gd name="adj3" fmla="val 16667"/>
            </a:avLst>
          </a:prstGeom>
          <a:solidFill>
            <a:srgbClr val="FFFF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800"/>
              <a:t> Khi đến nhà chị Mai, bạn Lân đã làm những việc gì?</a:t>
            </a:r>
            <a:endParaRPr lang="en-US" altLang="en-US" sz="1800">
              <a:solidFill>
                <a:srgbClr val="0000FF"/>
              </a:solidFill>
            </a:endParaRPr>
          </a:p>
        </p:txBody>
      </p:sp>
      <p:sp>
        <p:nvSpPr>
          <p:cNvPr id="8" name="AutoShape 5"/>
          <p:cNvSpPr>
            <a:spLocks noChangeArrowheads="1"/>
          </p:cNvSpPr>
          <p:nvPr/>
        </p:nvSpPr>
        <p:spPr bwMode="auto">
          <a:xfrm>
            <a:off x="473761" y="2732645"/>
            <a:ext cx="2591990" cy="847218"/>
          </a:xfrm>
          <a:prstGeom prst="wedgeRoundRectCallout">
            <a:avLst>
              <a:gd name="adj1" fmla="val 84456"/>
              <a:gd name="adj2" fmla="val 30464"/>
              <a:gd name="adj3" fmla="val 16667"/>
            </a:avLst>
          </a:prstGeom>
          <a:solidFill>
            <a:srgbClr val="FFFF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800"/>
              <a:t> Nhận xét những việc làm của Lân?</a:t>
            </a:r>
            <a:endParaRPr lang="en-US" altLang="en-US" sz="1800">
              <a:solidFill>
                <a:srgbClr val="0000FF"/>
              </a:solidFill>
            </a:endParaRPr>
          </a:p>
        </p:txBody>
      </p:sp>
      <p:sp>
        <p:nvSpPr>
          <p:cNvPr id="9" name="AutoShape 7"/>
          <p:cNvSpPr>
            <a:spLocks noChangeArrowheads="1"/>
          </p:cNvSpPr>
          <p:nvPr/>
        </p:nvSpPr>
        <p:spPr bwMode="auto">
          <a:xfrm>
            <a:off x="4549805" y="1923678"/>
            <a:ext cx="4320480" cy="2088231"/>
          </a:xfrm>
          <a:prstGeom prst="cloudCallout">
            <a:avLst>
              <a:gd name="adj1" fmla="val -76134"/>
              <a:gd name="adj2" fmla="val 2795"/>
            </a:avLst>
          </a:prstGeom>
          <a:solidFill>
            <a:srgbClr val="FFFF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a:latin typeface="Times New Roman" panose="02020603050405020304" pitchFamily="18" charset="0"/>
                <a:cs typeface="Times New Roman" panose="02020603050405020304" pitchFamily="18" charset="0"/>
              </a:rPr>
              <a:t>Lân đã không lễ phép, lịch sự khi đến nhà người quen</a:t>
            </a:r>
            <a:r>
              <a:rPr lang="vi-VN" b="1">
                <a:latin typeface="Times New Roman" panose="02020603050405020304" pitchFamily="18" charset="0"/>
                <a:cs typeface="Times New Roman" panose="02020603050405020304" pitchFamily="18" charset="0"/>
              </a:rPr>
              <a:t>- Những việc làm của Lân thể hiện: bạn chưa tôn trọng chủ nhà.</a:t>
            </a: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35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p:cNvSpPr>
            <a:spLocks noChangeArrowheads="1"/>
          </p:cNvSpPr>
          <p:nvPr/>
        </p:nvSpPr>
        <p:spPr bwMode="auto">
          <a:xfrm>
            <a:off x="5436096" y="74416"/>
            <a:ext cx="3528392" cy="2137294"/>
          </a:xfrm>
          <a:prstGeom prst="cloudCallout">
            <a:avLst>
              <a:gd name="adj1" fmla="val -70315"/>
              <a:gd name="adj2" fmla="val -2822"/>
            </a:avLst>
          </a:prstGeom>
          <a:solidFill>
            <a:srgbClr val="FFFF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000"/>
              <a:t> Nếu Lân muốn hái ổi, cần xin phép gia đình chị Mai, không trêu chọc đàn chó con.</a:t>
            </a:r>
            <a:endParaRPr lang="en-US" altLang="en-US" sz="2000" b="1">
              <a:solidFill>
                <a:srgbClr val="FF0000"/>
              </a:solidFill>
              <a:latin typeface="Times New Roman" panose="02020603050405020304" pitchFamily="18" charset="0"/>
              <a:cs typeface="Times New Roman" panose="02020603050405020304" pitchFamily="18" charset="0"/>
            </a:endParaRPr>
          </a:p>
        </p:txBody>
      </p:sp>
      <p:sp>
        <p:nvSpPr>
          <p:cNvPr id="7" name="AutoShape 5"/>
          <p:cNvSpPr>
            <a:spLocks noChangeArrowheads="1"/>
          </p:cNvSpPr>
          <p:nvPr/>
        </p:nvSpPr>
        <p:spPr bwMode="auto">
          <a:xfrm>
            <a:off x="611560" y="519112"/>
            <a:ext cx="3257972" cy="1188541"/>
          </a:xfrm>
          <a:prstGeom prst="wedgeRoundRectCallout">
            <a:avLst>
              <a:gd name="adj1" fmla="val 70658"/>
              <a:gd name="adj2" fmla="val 7314"/>
              <a:gd name="adj3" fmla="val 16667"/>
            </a:avLst>
          </a:prstGeom>
          <a:solidFill>
            <a:srgbClr val="FFFF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800"/>
              <a:t> </a:t>
            </a:r>
            <a:r>
              <a:rPr lang="vi-VN" sz="1800"/>
              <a:t>Nếu em là bạn Lân khi đến nhà người quen, em sẽ ứng xử như thế nào?</a:t>
            </a:r>
            <a:endParaRPr lang="en-US" altLang="en-US" sz="1800">
              <a:solidFill>
                <a:srgbClr val="0000FF"/>
              </a:solidFill>
            </a:endParaRPr>
          </a:p>
        </p:txBody>
      </p:sp>
      <p:sp>
        <p:nvSpPr>
          <p:cNvPr id="8" name="AutoShape 5"/>
          <p:cNvSpPr>
            <a:spLocks noChangeArrowheads="1"/>
          </p:cNvSpPr>
          <p:nvPr/>
        </p:nvSpPr>
        <p:spPr bwMode="auto">
          <a:xfrm>
            <a:off x="467544" y="2571750"/>
            <a:ext cx="2808312" cy="1303512"/>
          </a:xfrm>
          <a:prstGeom prst="wedgeRoundRectCallout">
            <a:avLst>
              <a:gd name="adj1" fmla="val 84456"/>
              <a:gd name="adj2" fmla="val 30464"/>
              <a:gd name="adj3" fmla="val 16667"/>
            </a:avLst>
          </a:prstGeom>
          <a:solidFill>
            <a:srgbClr val="FFFF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vi-VN" sz="1800"/>
              <a:t>+Câu chuyện giúp chúng ta hiểu được điều gì?</a:t>
            </a:r>
            <a:endParaRPr lang="en-US" altLang="en-US" sz="1800">
              <a:solidFill>
                <a:srgbClr val="0000FF"/>
              </a:solidFill>
            </a:endParaRPr>
          </a:p>
        </p:txBody>
      </p:sp>
      <p:sp>
        <p:nvSpPr>
          <p:cNvPr id="9" name="AutoShape 7"/>
          <p:cNvSpPr>
            <a:spLocks noGrp="1" noChangeArrowheads="1"/>
          </p:cNvSpPr>
          <p:nvPr>
            <p:ph type="title"/>
          </p:nvPr>
        </p:nvSpPr>
        <p:spPr bwMode="auto">
          <a:xfrm>
            <a:off x="4644008" y="2211710"/>
            <a:ext cx="3888432" cy="2088231"/>
          </a:xfrm>
          <a:prstGeom prst="cloudCallout">
            <a:avLst>
              <a:gd name="adj1" fmla="val -70315"/>
              <a:gd name="adj2" fmla="val -2822"/>
            </a:avLst>
          </a:prstGeom>
          <a:solidFill>
            <a:srgbClr val="FFFF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a:t> </a:t>
            </a:r>
            <a:r>
              <a:rPr lang="vi-VN" sz="2000"/>
              <a:t> Không nên tự ý làm việc gì khi chưa xin phép chủ nhà. Thực hiện </a:t>
            </a:r>
            <a:r>
              <a:rPr lang="en-US" sz="2000"/>
              <a:t>tốt </a:t>
            </a:r>
            <a:r>
              <a:rPr lang="vi-VN" sz="2000"/>
              <a:t>nếp sinh hoạt của chủ nhà.</a:t>
            </a:r>
            <a:endParaRPr lang="en-US" altLang="en-US"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01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39503"/>
            <a:ext cx="8136904" cy="3744416"/>
          </a:xfrm>
          <a:prstGeom prst="rect">
            <a:avLst/>
          </a:prstGeom>
        </p:spPr>
      </p:pic>
    </p:spTree>
    <p:extLst>
      <p:ext uri="{BB962C8B-B14F-4D97-AF65-F5344CB8AC3E}">
        <p14:creationId xmlns:p14="http://schemas.microsoft.com/office/powerpoint/2010/main" val="20371959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EDE4052-934C-4262-951B-18932A5FA04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蝉视频"/>
  <p:tag name="INKNOELEADERBOARD" val="1155858675"/>
</p:tagLst>
</file>

<file path=ppt/theme/theme1.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1lqtxkrw">
      <a:majorFont>
        <a:latin typeface="华康方圆体W7"/>
        <a:ea typeface="华康方圆体W7"/>
        <a:cs typeface=""/>
      </a:majorFont>
      <a:minorFont>
        <a:latin typeface="华康方圆体W7"/>
        <a:ea typeface="华康方圆体W7"/>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1277</TotalTime>
  <Words>1327</Words>
  <Application>Microsoft Office PowerPoint</Application>
  <PresentationFormat>On-screen Show (16:9)</PresentationFormat>
  <Paragraphs>74</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Calibri</vt:lpstr>
      <vt:lpstr>华康方圆体W7</vt:lpstr>
      <vt:lpstr>Times New Roman</vt:lpstr>
      <vt:lpstr>UTM Erie Black</vt:lpstr>
      <vt:lpstr>HP001 4 hàng</vt:lpstr>
      <vt:lpstr>UTM Cookies</vt:lpstr>
      <vt:lpstr>Titan One</vt:lpstr>
      <vt:lpstr>Arial</vt:lpstr>
      <vt:lpstr>更多模版请关注:尚佳素材公社shop64427429.taobao.com</vt:lpstr>
      <vt:lpstr>PowerPoint Presentation</vt:lpstr>
      <vt:lpstr>PowerPoint Presentation</vt:lpstr>
      <vt:lpstr>PowerPoint Presentation</vt:lpstr>
      <vt:lpstr>PowerPoint Presentation</vt:lpstr>
      <vt:lpstr>HOẠT ĐỘNG 1:  Nhận xét hành vi:  Đọc truyện: Một chuyến đi.    </vt:lpstr>
      <vt:lpstr>PowerPoint Presentation</vt:lpstr>
      <vt:lpstr>PowerPoint Presentation</vt:lpstr>
      <vt:lpstr>  Không nên tự ý làm việc gì khi chưa xin phép chủ nhà. Thực hiện tốt nếp sinh hoạt của chủ nhà.</vt:lpstr>
      <vt:lpstr>PowerPoint Presentation</vt:lpstr>
      <vt:lpstr>PowerPoint Presentation</vt:lpstr>
      <vt:lpstr>HOẠT ĐỘNG 2: Bày tỏ ý kiến:    1. Nhận xét việc làm của các bạn trong môi trường hợp sau: a) Thành đã hẹn sáng chủ nhật sẽ đến nhà Tùng chơi. Sắp đến giờ đi thì Thành có việc đột xuất khó có thể đến đúng hẹn. Thành liền gọi điện thoại báo cho Tùng biết.  b) Hiếu cùng bố mẹ đến nhà bác Tú chơi. Hiếu cứ tự tiện vào phòng của anh Trung, con bác Tú mà không gõ cửa.  c) Chủ nhật, Tân được bố mẹ cho lên chơi nhà cô Hương. Ở nhà cô Hương, mọi người nghỉ trưa lâu hơn ở nhà Tân. Trong khi con cô Hương còn đang ngủ, Tân cứ chơi điện tử ở máy tính của cô làm em bé nhà cô thức giấc mấy lần.  d) Thuỷ sang nhà cô Xuân chơi đã khá lâu. Thấy nhà cô chuẩn bị ăn cơm, Thuỷ liền xin phép ra về.  </vt:lpstr>
      <vt:lpstr>PowerPoint Presentation</vt:lpstr>
      <vt:lpstr>PowerPoint Presentation</vt:lpstr>
      <vt:lpstr> HOẠT ĐỘNG 3:  Nhận xét hành vi, thực hành: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蝉视频</dc:title>
  <dc:creator>Administrator</dc:creator>
  <cp:lastModifiedBy>GVCB Hoàng Hương Duyên</cp:lastModifiedBy>
  <cp:revision>82</cp:revision>
  <dcterms:created xsi:type="dcterms:W3CDTF">2015-10-27T02:40:00Z</dcterms:created>
  <dcterms:modified xsi:type="dcterms:W3CDTF">2022-11-11T06:25:56Z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