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62" r:id="rId3"/>
    <p:sldId id="353" r:id="rId4"/>
    <p:sldId id="350" r:id="rId5"/>
    <p:sldId id="349" r:id="rId6"/>
    <p:sldId id="348" r:id="rId7"/>
    <p:sldId id="307" r:id="rId8"/>
    <p:sldId id="363" r:id="rId9"/>
    <p:sldId id="361" r:id="rId10"/>
    <p:sldId id="285" r:id="rId11"/>
    <p:sldId id="287" r:id="rId12"/>
    <p:sldId id="258" r:id="rId13"/>
    <p:sldId id="266" r:id="rId14"/>
    <p:sldId id="338" r:id="rId15"/>
    <p:sldId id="340" r:id="rId16"/>
    <p:sldId id="263" r:id="rId17"/>
    <p:sldId id="329" r:id="rId18"/>
    <p:sldId id="354" r:id="rId19"/>
    <p:sldId id="355" r:id="rId20"/>
    <p:sldId id="356" r:id="rId21"/>
    <p:sldId id="357" r:id="rId22"/>
    <p:sldId id="358" r:id="rId23"/>
    <p:sldId id="360" r:id="rId24"/>
    <p:sldId id="269" r:id="rId25"/>
    <p:sldId id="364" r:id="rId26"/>
    <p:sldId id="36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1E3660"/>
    <a:srgbClr val="6D6D6D"/>
    <a:srgbClr val="C7C7C7"/>
    <a:srgbClr val="F3A691"/>
    <a:srgbClr val="3864B2"/>
    <a:srgbClr val="1D345D"/>
    <a:srgbClr val="797979"/>
    <a:srgbClr val="868686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33" autoAdjust="0"/>
  </p:normalViewPr>
  <p:slideViewPr>
    <p:cSldViewPr snapToGrid="0">
      <p:cViewPr varScale="1">
        <p:scale>
          <a:sx n="61" d="100"/>
          <a:sy n="61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5C6F-CF49-40A8-B68C-7CA509F3566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7133-FF9A-414D-B6E1-42F4D803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92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32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07133-FF9A-414D-B6E1-42F4D803F5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C3A2-5831-48DA-B630-C84F1FCB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31F1-18A3-4DCF-96D0-613966A1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ACF1-4A4E-4C77-806B-D263E1F6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3BBC-CE47-40C7-98DC-48A505F0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F2BE-ACEC-4B63-AE21-7B1C8D92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734C-C175-446D-A5CE-DCE41235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12DB6-DD11-47BE-95AD-A5679028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8A0C-6CE1-4890-8408-CC74ED40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B6A0-CBD3-42F4-9A58-5A1D5339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98AD-F1A8-4B3C-8C82-3E67ED2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08F0-F7FB-42F3-BF45-2B02A69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3DD9C-D4B1-428A-A5D3-206964788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CAD58-B26D-4B2F-81F6-DB4FA150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A4A3-F2FD-4E46-9522-37F8F508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0006F-2488-4160-8AA8-DF848F5B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86478-7A04-4216-B89A-000F4ED4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873C-DF7F-4F66-80B9-CAE165FD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607A-1EF9-4548-B003-6EF42424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407C3-44CB-44C8-8837-7D7E1764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8E63E-4BA2-46CC-85DE-8C313BC2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A4995-1F0E-4756-A407-CF2C64B4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C0605-12AF-4EFD-93A3-59630404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DF251-3B34-4BDB-8D8C-8C2A0DC9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E1E0F-A205-4561-8A90-B545A47E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28D4-7F14-4A86-B597-A00746EF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71573-C7F0-43D4-8E98-84EBE650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EB7BA-A5FF-4B0A-B747-8C8DCAFD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3B1A3-778B-4B4D-9207-75B06679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EDB4C-B616-4634-9A40-10D90F2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F642C-3EE7-4344-A03C-6A9AA595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A87F1-4B0F-45D7-B648-56DB117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EDB4C-B616-4634-9A40-10D90F2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F642C-3EE7-4344-A03C-6A9AA595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A87F1-4B0F-45D7-B648-56DB117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46D2-FE15-45F9-858D-BD5B70C7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5C52-E9B4-49C7-988D-30D904CA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EA4C1-13F4-4455-AD4D-A66759F2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1595B-91BD-4574-9892-2545184E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6733D-07E5-4899-BA37-70BF5FB2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6634-6D20-4857-94FB-1AB46A32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7A67-6125-4C87-836E-CB9502A0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21ADF-3B0F-4F3C-9DDC-5BCC96D4F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5D79A-5B65-4FC0-ABDD-F4631657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10621-DFB7-4ECB-B883-D9DABDD8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9A03-170D-47FA-8794-3B675101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6518-88F7-45B1-86B9-44167664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0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DBDA-4CEF-4280-AFB6-E791FB3E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EB5D0-CAA0-4759-A440-8FDC3417C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A1546-C86B-45FB-A906-3A335424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CEE95-8C14-4038-B1A7-0153C42A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03F09-2B23-440A-A9A2-609A5DC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2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D2447-12B5-40EC-A4BE-92111AB2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34D15-13C3-4E1D-8E3C-BBF378A54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1D291-7A8B-43F1-9776-1500397C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FCA5-1F30-452B-A4ED-AF7B53DF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F31A-F2CA-46F2-BAD8-87300CA2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7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0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2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92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6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14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58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0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54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8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1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0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3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242-E248-4273-8402-37DE795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5B0E-BE27-4D6D-AAEA-6091F1A8E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5070-5FAE-40CF-9D22-47821B1D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F639-87F6-489B-B958-9B345BC6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C5BE-68AA-4FAE-A088-D630556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9E187-EAAB-491B-83DF-DFEB92B6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0D7A8-572E-41F4-B2F3-2C235D011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2AB-656E-4F07-8D3E-27F7E9D7C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2CA29-8E79-4008-8CAA-CB2E897D7A4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5CA1-DF5A-48BE-8528-0FCB9812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7FE3-4489-4962-93FC-15B915DC6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F5B3-C5F5-4086-AD7B-9081871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82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4" r:id="rId4"/>
    <p:sldLayoutId id="214748368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4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6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4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圆角矩形 2">
            <a:extLst>
              <a:ext uri="{FF2B5EF4-FFF2-40B4-BE49-F238E27FC236}">
                <a16:creationId xmlns:a16="http://schemas.microsoft.com/office/drawing/2014/main" id="{4BA46521-F884-4D64-A1D5-DF27DE9EFDB6}"/>
              </a:ext>
            </a:extLst>
          </p:cNvPr>
          <p:cNvSpPr/>
          <p:nvPr/>
        </p:nvSpPr>
        <p:spPr>
          <a:xfrm>
            <a:off x="-5178" y="-21702"/>
            <a:ext cx="12189657" cy="6853905"/>
          </a:xfrm>
          <a:prstGeom prst="roundRect">
            <a:avLst>
              <a:gd name="adj" fmla="val 1167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矩形 25">
            <a:extLst>
              <a:ext uri="{FF2B5EF4-FFF2-40B4-BE49-F238E27FC236}">
                <a16:creationId xmlns:a16="http://schemas.microsoft.com/office/drawing/2014/main" id="{239DC7D1-2A08-41AB-B217-72F2E3AFE730}"/>
              </a:ext>
            </a:extLst>
          </p:cNvPr>
          <p:cNvSpPr/>
          <p:nvPr/>
        </p:nvSpPr>
        <p:spPr>
          <a:xfrm>
            <a:off x="247651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57" name="图片 21">
            <a:extLst>
              <a:ext uri="{FF2B5EF4-FFF2-40B4-BE49-F238E27FC236}">
                <a16:creationId xmlns:a16="http://schemas.microsoft.com/office/drawing/2014/main" id="{C93B2CA8-425F-406A-807D-3B97674F7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3" y="245397"/>
            <a:ext cx="2139508" cy="2399449"/>
          </a:xfrm>
          <a:prstGeom prst="rect">
            <a:avLst/>
          </a:prstGeom>
        </p:spPr>
      </p:pic>
      <p:sp>
        <p:nvSpPr>
          <p:cNvPr id="58" name="椭圆 43">
            <a:extLst>
              <a:ext uri="{FF2B5EF4-FFF2-40B4-BE49-F238E27FC236}">
                <a16:creationId xmlns:a16="http://schemas.microsoft.com/office/drawing/2014/main" id="{FC3F5357-443B-41E4-A808-54BEBB63C10A}"/>
              </a:ext>
            </a:extLst>
          </p:cNvPr>
          <p:cNvSpPr/>
          <p:nvPr/>
        </p:nvSpPr>
        <p:spPr>
          <a:xfrm rot="20326307">
            <a:off x="413463" y="566466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59" name="椭圆 44">
            <a:extLst>
              <a:ext uri="{FF2B5EF4-FFF2-40B4-BE49-F238E27FC236}">
                <a16:creationId xmlns:a16="http://schemas.microsoft.com/office/drawing/2014/main" id="{978D29A7-20D5-42BA-B28B-5F6CCEA22B12}"/>
              </a:ext>
            </a:extLst>
          </p:cNvPr>
          <p:cNvSpPr/>
          <p:nvPr/>
        </p:nvSpPr>
        <p:spPr>
          <a:xfrm rot="20326307">
            <a:off x="1027580" y="632117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60" name="图片 3">
            <a:extLst>
              <a:ext uri="{FF2B5EF4-FFF2-40B4-BE49-F238E27FC236}">
                <a16:creationId xmlns:a16="http://schemas.microsoft.com/office/drawing/2014/main" id="{7C351254-8BDF-476A-98F1-6874B096D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" y="4492979"/>
            <a:ext cx="11735809" cy="2045000"/>
          </a:xfrm>
          <a:prstGeom prst="rect">
            <a:avLst/>
          </a:prstGeom>
        </p:spPr>
      </p:pic>
      <p:pic>
        <p:nvPicPr>
          <p:cNvPr id="61" name="Picture 60" descr="—Pngtree—back to school children_2985219.png">
            <a:extLst>
              <a:ext uri="{FF2B5EF4-FFF2-40B4-BE49-F238E27FC236}">
                <a16:creationId xmlns:a16="http://schemas.microsoft.com/office/drawing/2014/main" id="{9B657A1C-84E7-42C6-BB63-F8F539926A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6698"/>
          <a:stretch/>
        </p:blipFill>
        <p:spPr>
          <a:xfrm>
            <a:off x="8290560" y="2903811"/>
            <a:ext cx="3994462" cy="388594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CC950-526B-48F7-BC5C-02A3BC8EF6F7}"/>
              </a:ext>
            </a:extLst>
          </p:cNvPr>
          <p:cNvGrpSpPr/>
          <p:nvPr/>
        </p:nvGrpSpPr>
        <p:grpSpPr>
          <a:xfrm>
            <a:off x="459430" y="3734069"/>
            <a:ext cx="3793183" cy="3091576"/>
            <a:chOff x="837161" y="2980095"/>
            <a:chExt cx="3793183" cy="3091576"/>
          </a:xfrm>
        </p:grpSpPr>
        <p:pic>
          <p:nvPicPr>
            <p:cNvPr id="63" name="图片 306">
              <a:extLst>
                <a:ext uri="{FF2B5EF4-FFF2-40B4-BE49-F238E27FC236}">
                  <a16:creationId xmlns:a16="http://schemas.microsoft.com/office/drawing/2014/main" id="{EB27CC82-1818-4F25-837A-5520D202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9591">
              <a:off x="837161" y="3453406"/>
              <a:ext cx="3624442" cy="2618265"/>
            </a:xfrm>
            <a:prstGeom prst="rect">
              <a:avLst/>
            </a:prstGeom>
          </p:spPr>
        </p:pic>
        <p:pic>
          <p:nvPicPr>
            <p:cNvPr id="64" name="图片 10">
              <a:extLst>
                <a:ext uri="{FF2B5EF4-FFF2-40B4-BE49-F238E27FC236}">
                  <a16:creationId xmlns:a16="http://schemas.microsoft.com/office/drawing/2014/main" id="{AE0968B2-C873-4EAB-897C-FCCE3960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381">
              <a:off x="3532699" y="2980095"/>
              <a:ext cx="1097645" cy="1633223"/>
            </a:xfrm>
            <a:prstGeom prst="rect">
              <a:avLst/>
            </a:prstGeom>
          </p:spPr>
        </p:pic>
      </p:grpSp>
      <p:pic>
        <p:nvPicPr>
          <p:cNvPr id="65" name="AnyConv.com__North Oakland Extasy - Squadda B">
            <a:hlinkClick r:id="" action="ppaction://media"/>
            <a:extLst>
              <a:ext uri="{FF2B5EF4-FFF2-40B4-BE49-F238E27FC236}">
                <a16:creationId xmlns:a16="http://schemas.microsoft.com/office/drawing/2014/main" id="{02FADFDB-2A98-4696-AD05-DF5D02C35C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16318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5573" y="583082"/>
            <a:ext cx="609600" cy="609600"/>
          </a:xfrm>
          <a:prstGeom prst="rect">
            <a:avLst/>
          </a:prstGeom>
        </p:spPr>
      </p:pic>
      <p:grpSp>
        <p:nvGrpSpPr>
          <p:cNvPr id="69" name="组合 9">
            <a:extLst>
              <a:ext uri="{FF2B5EF4-FFF2-40B4-BE49-F238E27FC236}">
                <a16:creationId xmlns:a16="http://schemas.microsoft.com/office/drawing/2014/main" id="{5100BBC3-0996-49B8-B864-D84171F10BF2}"/>
              </a:ext>
            </a:extLst>
          </p:cNvPr>
          <p:cNvGrpSpPr/>
          <p:nvPr/>
        </p:nvGrpSpPr>
        <p:grpSpPr>
          <a:xfrm>
            <a:off x="3983719" y="1638406"/>
            <a:ext cx="4173526" cy="2643165"/>
            <a:chOff x="1108947" y="3181151"/>
            <a:chExt cx="5597014" cy="2874872"/>
          </a:xfrm>
        </p:grpSpPr>
        <p:sp>
          <p:nvSpPr>
            <p:cNvPr id="70" name="圆角矩形 10">
              <a:extLst>
                <a:ext uri="{FF2B5EF4-FFF2-40B4-BE49-F238E27FC236}">
                  <a16:creationId xmlns:a16="http://schemas.microsoft.com/office/drawing/2014/main" id="{AF958B29-B09B-4FE9-861E-9C4946C87170}"/>
                </a:ext>
              </a:extLst>
            </p:cNvPr>
            <p:cNvSpPr/>
            <p:nvPr/>
          </p:nvSpPr>
          <p:spPr>
            <a:xfrm>
              <a:off x="1108947" y="3181151"/>
              <a:ext cx="5597014" cy="2874872"/>
            </a:xfrm>
            <a:prstGeom prst="roundRect">
              <a:avLst/>
            </a:prstGeom>
            <a:solidFill>
              <a:srgbClr val="62A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117D5C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1" name="文本框 11">
              <a:extLst>
                <a:ext uri="{FF2B5EF4-FFF2-40B4-BE49-F238E27FC236}">
                  <a16:creationId xmlns:a16="http://schemas.microsoft.com/office/drawing/2014/main" id="{D455FBD3-2512-40F4-BF8B-27128B271677}"/>
                </a:ext>
              </a:extLst>
            </p:cNvPr>
            <p:cNvSpPr txBox="1"/>
            <p:nvPr/>
          </p:nvSpPr>
          <p:spPr>
            <a:xfrm>
              <a:off x="1108947" y="3262372"/>
              <a:ext cx="5530620" cy="230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3" name="图片 14">
            <a:extLst>
              <a:ext uri="{FF2B5EF4-FFF2-40B4-BE49-F238E27FC236}">
                <a16:creationId xmlns:a16="http://schemas.microsoft.com/office/drawing/2014/main" id="{F359056B-FC37-4292-905E-0490E5B7DC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50" y="4281572"/>
            <a:ext cx="3002249" cy="204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2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2424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65"/>
        <p14:pauseEvt time="15261" objId="65"/>
        <p14:stopEvt time="15261" objId="6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8C3C-6A0D-8FA2-DF92-9EFC0096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69" name="Text Box 7">
            <a:extLst>
              <a:ext uri="{FF2B5EF4-FFF2-40B4-BE49-F238E27FC236}">
                <a16:creationId xmlns:a16="http://schemas.microsoft.com/office/drawing/2014/main" id="{4D4432E0-42E7-41A6-C56B-7C2E08D9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318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I. </a:t>
            </a:r>
            <a:r>
              <a:rPr lang="en-US" altLang="en-US" sz="2800" b="1" u="sng">
                <a:solidFill>
                  <a:srgbClr val="009900"/>
                </a:solidFill>
              </a:rPr>
              <a:t>Nhận xét</a:t>
            </a:r>
          </a:p>
        </p:txBody>
      </p:sp>
      <p:sp>
        <p:nvSpPr>
          <p:cNvPr id="7170" name="Text Box 8">
            <a:extLst>
              <a:ext uri="{FF2B5EF4-FFF2-40B4-BE49-F238E27FC236}">
                <a16:creationId xmlns:a16="http://schemas.microsoft.com/office/drawing/2014/main" id="{C61C7439-3EC5-06BC-EC25-2A6A778D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9747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</a:rPr>
              <a:t>- Hãy nhận xét cách viết các tên riêng sau đây:</a:t>
            </a:r>
          </a:p>
        </p:txBody>
      </p:sp>
      <p:sp>
        <p:nvSpPr>
          <p:cNvPr id="7171" name="Rectangle 43">
            <a:extLst>
              <a:ext uri="{FF2B5EF4-FFF2-40B4-BE49-F238E27FC236}">
                <a16:creationId xmlns:a16="http://schemas.microsoft.com/office/drawing/2014/main" id="{5E438B62-3E11-14E5-FF7F-C9D18EEE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14970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b. Tên địa lí: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Trường Sơn, Sóc Trăng, Vàm Cỏ Tây.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2A90496E-0EC8-9FA0-64EE-DF10C4F8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703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173" name="Text Box 12">
            <a:extLst>
              <a:ext uri="{FF2B5EF4-FFF2-40B4-BE49-F238E27FC236}">
                <a16:creationId xmlns:a16="http://schemas.microsoft.com/office/drawing/2014/main" id="{A3D253E2-3D45-1DFA-D307-2170239B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5326063"/>
            <a:ext cx="914400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Khi viết tên địa danh(địa lí) Việt Nam ta viết như thế nào?</a:t>
            </a:r>
          </a:p>
        </p:txBody>
      </p:sp>
      <p:sp>
        <p:nvSpPr>
          <p:cNvPr id="7174" name="Rectangle 15">
            <a:extLst>
              <a:ext uri="{FF2B5EF4-FFF2-40B4-BE49-F238E27FC236}">
                <a16:creationId xmlns:a16="http://schemas.microsoft.com/office/drawing/2014/main" id="{DB101C3C-652E-18AE-77B3-419722AA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2113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+ Trường Sơn.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51104283-F9F5-B578-CA19-3D66623D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784476"/>
            <a:ext cx="2667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Sóc Trăng.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7DBEE7E8-8092-E4F9-F51E-0ACE3056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339725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V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FF"/>
                </a:solidFill>
              </a:rPr>
              <a:t>m Cỏ Tây.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45EF363A-4A57-B248-D59D-81D037DA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2249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8A1D069B-910F-843C-0061-BDA5ADCB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7812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99E21230-3CBF-E2D0-7F66-E7071435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0677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- 3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3D67D45C-3B6F-7EA3-B269-2F2DF7E6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219233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+ </a:t>
            </a:r>
            <a:r>
              <a:rPr lang="en-US" altLang="en-US" sz="2800" b="1">
                <a:solidFill>
                  <a:srgbClr val="FF0000"/>
                </a:solidFill>
              </a:rPr>
              <a:t>Tr</a:t>
            </a:r>
            <a:r>
              <a:rPr lang="en-US" altLang="en-US" sz="2800" b="1">
                <a:solidFill>
                  <a:srgbClr val="0000FF"/>
                </a:solidFill>
              </a:rPr>
              <a:t>ường </a:t>
            </a:r>
            <a:r>
              <a:rPr lang="en-US" altLang="en-US" sz="2800" b="1">
                <a:solidFill>
                  <a:srgbClr val="FF0000"/>
                </a:solidFill>
              </a:rPr>
              <a:t>S</a:t>
            </a:r>
            <a:r>
              <a:rPr lang="en-US" altLang="en-US" sz="2800" b="1">
                <a:solidFill>
                  <a:srgbClr val="0000FF"/>
                </a:solidFill>
              </a:rPr>
              <a:t>ơn.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81" name="Rectangle 16">
            <a:extLst>
              <a:ext uri="{FF2B5EF4-FFF2-40B4-BE49-F238E27FC236}">
                <a16:creationId xmlns:a16="http://schemas.microsoft.com/office/drawing/2014/main" id="{75E00300-DC6C-AEAA-E986-D8BF3A2F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784476"/>
            <a:ext cx="269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</a:rPr>
              <a:t>S</a:t>
            </a:r>
            <a:r>
              <a:rPr lang="en-US" altLang="en-US" sz="2800" b="1" dirty="0" err="1">
                <a:solidFill>
                  <a:srgbClr val="0000FF"/>
                </a:solidFill>
              </a:rPr>
              <a:t>óc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</a:t>
            </a:r>
            <a:r>
              <a:rPr lang="en-US" altLang="en-US" sz="2800" b="1" dirty="0" err="1">
                <a:solidFill>
                  <a:srgbClr val="0000FF"/>
                </a:solidFill>
              </a:rPr>
              <a:t>ăng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B208520-8799-D4BE-B844-F5AF361E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402013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</a:rPr>
              <a:t>V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000FF"/>
                </a:solidFill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</a:t>
            </a:r>
            <a:r>
              <a:rPr lang="en-US" altLang="en-US" sz="2800" b="1" dirty="0" err="1">
                <a:solidFill>
                  <a:srgbClr val="0000FF"/>
                </a:solidFill>
              </a:rPr>
              <a:t>ỏ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</a:t>
            </a:r>
            <a:r>
              <a:rPr lang="en-US" altLang="en-US" sz="2800" b="1" dirty="0" err="1">
                <a:solidFill>
                  <a:srgbClr val="0000FF"/>
                </a:solidFill>
              </a:rPr>
              <a:t>ây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7F381587-7932-58C1-256C-932F7767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83097"/>
            <a:ext cx="9144000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360AAA4-2290-245B-0B18-F997DA9F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4008439"/>
            <a:ext cx="5757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  Viết hoa chữ cái đầu của mỗi tiếng</a:t>
            </a:r>
            <a:r>
              <a:rPr lang="en-US" altLang="en-US" sz="2800" b="1">
                <a:solidFill>
                  <a:srgbClr val="0000FF"/>
                </a:solidFill>
              </a:rPr>
              <a:t>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397E7DD9-E2F7-5035-802A-B5D80290916F}"/>
              </a:ext>
            </a:extLst>
          </p:cNvPr>
          <p:cNvSpPr/>
          <p:nvPr/>
        </p:nvSpPr>
        <p:spPr>
          <a:xfrm>
            <a:off x="8959085" y="4001623"/>
            <a:ext cx="3211512" cy="17224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2400" b="1" noProof="1">
                <a:cs typeface="Times New Roman" panose="02020603050405020304" pitchFamily="18" charset="0"/>
              </a:rPr>
              <a:t> Khi viết tên người, địa lí VN ta viết thế n</a:t>
            </a:r>
            <a:r>
              <a:rPr sz="2400" b="1" noProof="1">
                <a:ea typeface="Times New Roman" panose="02020603050405020304" pitchFamily="18" charset="0"/>
              </a:rPr>
              <a:t>à</a:t>
            </a:r>
            <a:r>
              <a:rPr sz="2400" b="1" noProof="1">
                <a:cs typeface="Times New Roman" panose="02020603050405020304" pitchFamily="18" charset="0"/>
              </a:rPr>
              <a:t>o ?</a:t>
            </a:r>
            <a:endParaRPr sz="2400" b="1" noProof="1">
              <a:ea typeface="Times New Roman" panose="02020603050405020304" pitchFamily="18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F0F9D0A-8F92-928F-7169-225003D7FEE4}"/>
              </a:ext>
            </a:extLst>
          </p:cNvPr>
          <p:cNvSpPr/>
          <p:nvPr/>
        </p:nvSpPr>
        <p:spPr>
          <a:xfrm>
            <a:off x="6989763" y="2643188"/>
            <a:ext cx="3670300" cy="1185862"/>
          </a:xfrm>
          <a:prstGeom prst="wedgeRoundRectCallout">
            <a:avLst>
              <a:gd name="adj1" fmla="val -75139"/>
              <a:gd name="adj2" fmla="val -101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B6ACBC8-4433-0758-A188-31E1FC8D8623}"/>
              </a:ext>
            </a:extLst>
          </p:cNvPr>
          <p:cNvSpPr/>
          <p:nvPr/>
        </p:nvSpPr>
        <p:spPr>
          <a:xfrm>
            <a:off x="7543801" y="2001838"/>
            <a:ext cx="3116263" cy="2165350"/>
          </a:xfrm>
          <a:prstGeom prst="wedgeRoundRectCallout">
            <a:avLst>
              <a:gd name="adj1" fmla="val -93964"/>
              <a:gd name="adj2" fmla="val -8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29717" grpId="0"/>
      <p:bldP spid="29718" grpId="0"/>
      <p:bldP spid="29719" grpId="0"/>
      <p:bldP spid="2" grpId="0"/>
      <p:bldP spid="4" grpId="0"/>
      <p:bldP spid="19" grpId="0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63FFE-3626-F5AA-055A-AC26D85CB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0827AE-0AF5-F8F4-E3B3-CE78C97D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503" y="1878724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</a:rPr>
              <a:t>II.</a:t>
            </a:r>
            <a:r>
              <a:rPr lang="en-US" altLang="en-US" sz="3200" b="1" u="sng">
                <a:solidFill>
                  <a:srgbClr val="0000FF"/>
                </a:solidFill>
              </a:rPr>
              <a:t>Ghi nhớ</a:t>
            </a:r>
            <a:r>
              <a:rPr lang="vi-VN" altLang="en-US" sz="3200" b="1" u="sng">
                <a:solidFill>
                  <a:srgbClr val="0000FF"/>
                </a:solidFill>
              </a:rPr>
              <a:t>: 68/SGK</a:t>
            </a:r>
            <a:endParaRPr lang="en-US" altLang="en-US" sz="3200" b="1" u="sng">
              <a:solidFill>
                <a:srgbClr val="0000FF"/>
              </a:solidFill>
            </a:endParaRP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AA42403B-FB2E-71A6-A8B5-00A544B2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18" y="3078956"/>
            <a:ext cx="8589963" cy="1062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địa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Nam,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600" dirty="0">
              <a:solidFill>
                <a:srgbClr val="0066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21B3B-6C01-4273-9A31-7B731CECBA3A}"/>
              </a:ext>
            </a:extLst>
          </p:cNvPr>
          <p:cNvSpPr txBox="1"/>
          <p:nvPr/>
        </p:nvSpPr>
        <p:spPr>
          <a:xfrm>
            <a:off x="2226583" y="1277782"/>
            <a:ext cx="811705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974E1E-EFDF-4472-AD45-96D91686DFBC}"/>
              </a:ext>
            </a:extLst>
          </p:cNvPr>
          <p:cNvSpPr/>
          <p:nvPr/>
        </p:nvSpPr>
        <p:spPr>
          <a:xfrm>
            <a:off x="842211" y="2321683"/>
            <a:ext cx="10765401" cy="27154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602DC-B0E7-4D3B-AA8F-DA53E0253F7E}"/>
              </a:ext>
            </a:extLst>
          </p:cNvPr>
          <p:cNvSpPr/>
          <p:nvPr/>
        </p:nvSpPr>
        <p:spPr>
          <a:xfrm>
            <a:off x="431988" y="2357539"/>
            <a:ext cx="2535382" cy="6788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232C62-1250-4DD4-8093-87074844DEC1}"/>
              </a:ext>
            </a:extLst>
          </p:cNvPr>
          <p:cNvSpPr/>
          <p:nvPr/>
        </p:nvSpPr>
        <p:spPr>
          <a:xfrm>
            <a:off x="584388" y="2509939"/>
            <a:ext cx="2535382" cy="6788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6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5AB49A-B640-4762-99BF-F7BA33EE0D01}"/>
              </a:ext>
            </a:extLst>
          </p:cNvPr>
          <p:cNvSpPr txBox="1"/>
          <p:nvPr/>
        </p:nvSpPr>
        <p:spPr>
          <a:xfrm>
            <a:off x="1461245" y="1126450"/>
            <a:ext cx="728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693E3C-C3D5-41B5-BBC0-2D21F04CC0A8}"/>
              </a:ext>
            </a:extLst>
          </p:cNvPr>
          <p:cNvSpPr txBox="1"/>
          <p:nvPr/>
        </p:nvSpPr>
        <p:spPr>
          <a:xfrm>
            <a:off x="4475942" y="29134"/>
            <a:ext cx="365913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u="sng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7B745-4C51-441D-82F9-A082D7CBD593}"/>
              </a:ext>
            </a:extLst>
          </p:cNvPr>
          <p:cNvSpPr txBox="1"/>
          <p:nvPr/>
        </p:nvSpPr>
        <p:spPr>
          <a:xfrm>
            <a:off x="1461245" y="2475980"/>
            <a:ext cx="983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guyễn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hùy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chỉ: Số nhà 4, tổ 5, phường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húc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ợi, quận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iên, thành phố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ội.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5AB49A-B640-4762-99BF-F7BA33EE0D01}"/>
              </a:ext>
            </a:extLst>
          </p:cNvPr>
          <p:cNvSpPr txBox="1"/>
          <p:nvPr/>
        </p:nvSpPr>
        <p:spPr>
          <a:xfrm>
            <a:off x="1888819" y="653956"/>
            <a:ext cx="9305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1B332-042D-4B78-8D31-DE782CB5A1E3}"/>
              </a:ext>
            </a:extLst>
          </p:cNvPr>
          <p:cNvSpPr txBox="1"/>
          <p:nvPr/>
        </p:nvSpPr>
        <p:spPr>
          <a:xfrm>
            <a:off x="1706409" y="2190889"/>
            <a:ext cx="1048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marL="457200" indent="-457200">
              <a:buFontTx/>
              <a:buChar char="-"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Lợi/Giang Biên/Ngọc Lâm/Việt Hưng/Bồ Đề... quận Long Biên.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FCD3BB-9E9E-4AB4-848B-52E58BDB7D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FACBC-0D1B-47DD-AF90-B8416CFC408D}"/>
              </a:ext>
            </a:extLst>
          </p:cNvPr>
          <p:cNvSpPr txBox="1"/>
          <p:nvPr/>
        </p:nvSpPr>
        <p:spPr>
          <a:xfrm>
            <a:off x="0" y="4611231"/>
            <a:ext cx="121920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</a:t>
            </a:r>
          </a:p>
          <a:p>
            <a:pPr>
              <a:buAutoNum type="arabicPeriod"/>
            </a:pP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Các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8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quận, thành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Một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VD: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</a:t>
            </a:r>
            <a:r>
              <a:rPr lang="en-US" sz="280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uận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ồ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hủ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8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39A220-6FD3-4ABF-BE00-452CEB0C2510}"/>
              </a:ext>
            </a:extLst>
          </p:cNvPr>
          <p:cNvSpPr/>
          <p:nvPr/>
        </p:nvSpPr>
        <p:spPr>
          <a:xfrm>
            <a:off x="751840" y="528320"/>
            <a:ext cx="10952480" cy="351536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868BE-4396-40E8-8FED-C0347FC95469}"/>
              </a:ext>
            </a:extLst>
          </p:cNvPr>
          <p:cNvSpPr txBox="1"/>
          <p:nvPr/>
        </p:nvSpPr>
        <p:spPr>
          <a:xfrm>
            <a:off x="1181604" y="1026335"/>
            <a:ext cx="6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3. </a:t>
            </a:r>
            <a:r>
              <a:rPr lang="en-US" b="1" dirty="0" err="1"/>
              <a:t>Viết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F1EBB-EA28-474C-A49F-8DC7B4144F2E}"/>
              </a:ext>
            </a:extLst>
          </p:cNvPr>
          <p:cNvSpPr txBox="1"/>
          <p:nvPr/>
        </p:nvSpPr>
        <p:spPr>
          <a:xfrm>
            <a:off x="1703789" y="1645017"/>
            <a:ext cx="98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2CA61-03D0-4B1C-AB54-68A852748BED}"/>
              </a:ext>
            </a:extLst>
          </p:cNvPr>
          <p:cNvSpPr txBox="1"/>
          <p:nvPr/>
        </p:nvSpPr>
        <p:spPr>
          <a:xfrm>
            <a:off x="1703789" y="2351782"/>
            <a:ext cx="902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b)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lam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di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ở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54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5291C0-E0B2-42CB-9C7B-90C23DEF330D}"/>
              </a:ext>
            </a:extLst>
          </p:cNvPr>
          <p:cNvSpPr txBox="1"/>
          <p:nvPr/>
        </p:nvSpPr>
        <p:spPr>
          <a:xfrm>
            <a:off x="1147920" y="71120"/>
            <a:ext cx="9896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🥇Bản đồ hành chính Hà Nội theo các quận cập nhật 2021">
            <a:extLst>
              <a:ext uri="{FF2B5EF4-FFF2-40B4-BE49-F238E27FC236}">
                <a16:creationId xmlns:a16="http://schemas.microsoft.com/office/drawing/2014/main" id="{BBB5CB52-7F69-4865-9574-3C047D7C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802640"/>
            <a:ext cx="695325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4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 Gươm (Hồ Hoàn Kiếm)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Hoàn Kiếm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598D7-9BF6-421B-9FDC-D2154A6D14B4}"/>
              </a:ext>
            </a:extLst>
          </p:cNvPr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b)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danh</a:t>
            </a:r>
            <a:r>
              <a:rPr lang="en-US" b="1" dirty="0">
                <a:solidFill>
                  <a:srgbClr val="FF0000"/>
                </a:solidFill>
              </a:rPr>
              <a:t> lam </a:t>
            </a:r>
            <a:r>
              <a:rPr lang="en-US" b="1" dirty="0" err="1">
                <a:solidFill>
                  <a:srgbClr val="FF0000"/>
                </a:solidFill>
              </a:rPr>
              <a:t>thắng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cảnh</a:t>
            </a:r>
            <a:r>
              <a:rPr lang="en-US" b="1" dirty="0">
                <a:solidFill>
                  <a:srgbClr val="FF0000"/>
                </a:solidFill>
              </a:rPr>
              <a:t>, di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lịch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sử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tỉnh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 descr="Hồ Gươm ở Quận Hoàn Kiếm, Hà Nội | Album thực đơn | Hồ Gươm | Foody.vn">
            <a:extLst>
              <a:ext uri="{FF2B5EF4-FFF2-40B4-BE49-F238E27FC236}">
                <a16:creationId xmlns:a16="http://schemas.microsoft.com/office/drawing/2014/main" id="{1BA27B9B-50CA-4D42-8ACC-210DD43F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077218"/>
            <a:ext cx="10322560" cy="49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Lăng Chủ tịch Hồ Chí Minh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 Đình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ăng Chủ tịch Hồ Chí Minh: Nơi hội tụ tình cảm, khát vọng và niềm tin của  đồng bào cả nước">
            <a:extLst>
              <a:ext uri="{FF2B5EF4-FFF2-40B4-BE49-F238E27FC236}">
                <a16:creationId xmlns:a16="http://schemas.microsoft.com/office/drawing/2014/main" id="{946A5110-E045-4DFA-BBA0-96C32B47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Cột cờ Hà Nội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 Đình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ột cờ Hà Nội - Nét đẹp cổ kính trường tồn theo thời gian | Justfly.vn">
            <a:extLst>
              <a:ext uri="{FF2B5EF4-FFF2-40B4-BE49-F238E27FC236}">
                <a16:creationId xmlns:a16="http://schemas.microsoft.com/office/drawing/2014/main" id="{C2CFADB9-2804-411C-AEFE-D247E54B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0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2D857-0791-41F4-B8E4-45486BA2A6EF}"/>
              </a:ext>
            </a:extLst>
          </p:cNvPr>
          <p:cNvSpPr/>
          <p:nvPr/>
        </p:nvSpPr>
        <p:spPr>
          <a:xfrm>
            <a:off x="1007645" y="-529390"/>
            <a:ext cx="10176710" cy="5739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34321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Hoàn Kiếm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ầu-thê-húc-1_vietmytravel_du-lịch-hà-nội - Du Lịch Việt Mỹ">
            <a:extLst>
              <a:ext uri="{FF2B5EF4-FFF2-40B4-BE49-F238E27FC236}">
                <a16:creationId xmlns:a16="http://schemas.microsoft.com/office/drawing/2014/main" id="{DB9E7655-0B79-4840-9375-45B396215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Văn Miếu - Quốc Từ Giám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Đống Đa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inh nghiệm tham quan Văn Miếu Quốc Tử Giám 2020 | Justfly.vn">
            <a:extLst>
              <a:ext uri="{FF2B5EF4-FFF2-40B4-BE49-F238E27FC236}">
                <a16:creationId xmlns:a16="http://schemas.microsoft.com/office/drawing/2014/main" id="{5304B8AB-E7D5-49A6-B4FC-C38931BF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12192000" cy="53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5FA352-8573-48A0-BE8F-EBFD66554DFE}"/>
              </a:ext>
            </a:extLst>
          </p:cNvPr>
          <p:cNvSpPr/>
          <p:nvPr/>
        </p:nvSpPr>
        <p:spPr>
          <a:xfrm>
            <a:off x="121920" y="6004560"/>
            <a:ext cx="5872480" cy="853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Lớn Hà Nội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F2AC-5B6C-4009-A508-918BEC6C652E}"/>
              </a:ext>
            </a:extLst>
          </p:cNvPr>
          <p:cNvSpPr/>
          <p:nvPr/>
        </p:nvSpPr>
        <p:spPr>
          <a:xfrm>
            <a:off x="6156960" y="6022023"/>
            <a:ext cx="5872480" cy="85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Hoàn Kiếm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ông viên mở của Nhà hát Lớn Hà Nội: Điểm đến du lịch văn hóa đặc trưng">
            <a:extLst>
              <a:ext uri="{FF2B5EF4-FFF2-40B4-BE49-F238E27FC236}">
                <a16:creationId xmlns:a16="http://schemas.microsoft.com/office/drawing/2014/main" id="{E65C7D11-676B-42F9-9DF9-FC930145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9858"/>
            <a:ext cx="9525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8433D-F6A0-4501-9AE1-B292425891ED}"/>
              </a:ext>
            </a:extLst>
          </p:cNvPr>
          <p:cNvSpPr txBox="1"/>
          <p:nvPr/>
        </p:nvSpPr>
        <p:spPr>
          <a:xfrm>
            <a:off x="4315092" y="1120397"/>
            <a:ext cx="356181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3200" b="1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38606-C074-479E-B1F0-8532F6B38544}"/>
              </a:ext>
            </a:extLst>
          </p:cNvPr>
          <p:cNvSpPr txBox="1"/>
          <p:nvPr/>
        </p:nvSpPr>
        <p:spPr>
          <a:xfrm>
            <a:off x="3545201" y="2110183"/>
            <a:ext cx="4290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E0BE5-90D9-4477-B9DD-15AA3D4787FA}"/>
              </a:ext>
            </a:extLst>
          </p:cNvPr>
          <p:cNvSpPr txBox="1"/>
          <p:nvPr/>
        </p:nvSpPr>
        <p:spPr>
          <a:xfrm>
            <a:off x="3545201" y="2711622"/>
            <a:ext cx="568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-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i="1"/>
              <a:t>“Luyện </a:t>
            </a: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viết</a:t>
            </a:r>
            <a:r>
              <a:rPr lang="en-US" i="1" dirty="0"/>
              <a:t> </a:t>
            </a:r>
            <a:r>
              <a:rPr lang="en-US" i="1" dirty="0" err="1"/>
              <a:t>tên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, </a:t>
            </a:r>
            <a:r>
              <a:rPr lang="en-US" i="1" dirty="0" err="1"/>
              <a:t>tên</a:t>
            </a:r>
            <a:r>
              <a:rPr lang="en-US" i="1" dirty="0"/>
              <a:t>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lí</a:t>
            </a:r>
            <a:r>
              <a:rPr lang="en-US" i="1" dirty="0"/>
              <a:t> </a:t>
            </a:r>
            <a:r>
              <a:rPr lang="en-US" i="1" dirty="0" err="1"/>
              <a:t>Việt</a:t>
            </a:r>
            <a:r>
              <a:rPr lang="en-US" i="1" dirty="0"/>
              <a:t> Nam</a:t>
            </a:r>
            <a:r>
              <a:rPr lang="en-US" i="1"/>
              <a:t>”, (</a:t>
            </a:r>
            <a:r>
              <a:rPr lang="en-US"/>
              <a:t>SGK </a:t>
            </a:r>
            <a:r>
              <a:rPr lang="en-US" err="1"/>
              <a:t>trang</a:t>
            </a:r>
            <a:r>
              <a:rPr lang="en-US"/>
              <a:t> 74).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8629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8C3C-6A0D-8FA2-DF92-9EFC0096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69" name="Text Box 7">
            <a:extLst>
              <a:ext uri="{FF2B5EF4-FFF2-40B4-BE49-F238E27FC236}">
                <a16:creationId xmlns:a16="http://schemas.microsoft.com/office/drawing/2014/main" id="{4D4432E0-42E7-41A6-C56B-7C2E08D9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318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I. </a:t>
            </a:r>
            <a:r>
              <a:rPr lang="en-US" altLang="en-US" sz="2800" b="1" u="sng">
                <a:solidFill>
                  <a:srgbClr val="009900"/>
                </a:solidFill>
              </a:rPr>
              <a:t>Nhận xét</a:t>
            </a:r>
          </a:p>
        </p:txBody>
      </p:sp>
      <p:sp>
        <p:nvSpPr>
          <p:cNvPr id="7170" name="Text Box 8">
            <a:extLst>
              <a:ext uri="{FF2B5EF4-FFF2-40B4-BE49-F238E27FC236}">
                <a16:creationId xmlns:a16="http://schemas.microsoft.com/office/drawing/2014/main" id="{C61C7439-3EC5-06BC-EC25-2A6A778D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9747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</a:rPr>
              <a:t>- Hãy nhận xét cách viết các tên riêng sau đây:</a:t>
            </a:r>
          </a:p>
        </p:txBody>
      </p:sp>
      <p:sp>
        <p:nvSpPr>
          <p:cNvPr id="7171" name="Rectangle 43">
            <a:extLst>
              <a:ext uri="{FF2B5EF4-FFF2-40B4-BE49-F238E27FC236}">
                <a16:creationId xmlns:a16="http://schemas.microsoft.com/office/drawing/2014/main" id="{5E438B62-3E11-14E5-FF7F-C9D18EEE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14970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b. Tên địa lí: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Trường Sơn, Sóc Trăng, Vàm Cỏ Tây.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2A90496E-0EC8-9FA0-64EE-DF10C4F8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173" name="Text Box 12">
            <a:extLst>
              <a:ext uri="{FF2B5EF4-FFF2-40B4-BE49-F238E27FC236}">
                <a16:creationId xmlns:a16="http://schemas.microsoft.com/office/drawing/2014/main" id="{A3D253E2-3D45-1DFA-D307-2170239B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5326063"/>
            <a:ext cx="914400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Khi viết tên địa danh(địa lí) Việt Nam ta viết như thế nào?</a:t>
            </a:r>
          </a:p>
        </p:txBody>
      </p:sp>
      <p:sp>
        <p:nvSpPr>
          <p:cNvPr id="7174" name="Rectangle 15">
            <a:extLst>
              <a:ext uri="{FF2B5EF4-FFF2-40B4-BE49-F238E27FC236}">
                <a16:creationId xmlns:a16="http://schemas.microsoft.com/office/drawing/2014/main" id="{DB101C3C-652E-18AE-77B3-419722AA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2113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+ Trường Sơn.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51104283-F9F5-B578-CA19-3D66623D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784476"/>
            <a:ext cx="2667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Sóc Trăng.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7DBEE7E8-8092-E4F9-F51E-0ACE3056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339725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V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FF"/>
                </a:solidFill>
              </a:rPr>
              <a:t>m Cỏ Tây.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45EF363A-4A57-B248-D59D-81D037DA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2249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8A1D069B-910F-843C-0061-BDA5ADCB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7812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99E21230-3CBF-E2D0-7F66-E7071435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0677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- 3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3D67D45C-3B6F-7EA3-B269-2F2DF7E6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3716000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+ </a:t>
            </a:r>
            <a:r>
              <a:rPr lang="en-US" altLang="en-US" sz="2800" b="1">
                <a:solidFill>
                  <a:srgbClr val="FF0000"/>
                </a:solidFill>
              </a:rPr>
              <a:t>Tr</a:t>
            </a:r>
            <a:r>
              <a:rPr lang="en-US" altLang="en-US" sz="2800" b="1">
                <a:solidFill>
                  <a:srgbClr val="0000FF"/>
                </a:solidFill>
              </a:rPr>
              <a:t>ường </a:t>
            </a:r>
            <a:r>
              <a:rPr lang="en-US" altLang="en-US" sz="2800" b="1">
                <a:solidFill>
                  <a:srgbClr val="FF0000"/>
                </a:solidFill>
              </a:rPr>
              <a:t>S</a:t>
            </a:r>
            <a:r>
              <a:rPr lang="en-US" altLang="en-US" sz="2800" b="1">
                <a:solidFill>
                  <a:srgbClr val="0000FF"/>
                </a:solidFill>
              </a:rPr>
              <a:t>ơn.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81" name="Rectangle 16">
            <a:extLst>
              <a:ext uri="{FF2B5EF4-FFF2-40B4-BE49-F238E27FC236}">
                <a16:creationId xmlns:a16="http://schemas.microsoft.com/office/drawing/2014/main" id="{75E00300-DC6C-AEAA-E986-D8BF3A2F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784476"/>
            <a:ext cx="269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</a:rPr>
              <a:t>S</a:t>
            </a:r>
            <a:r>
              <a:rPr lang="en-US" altLang="en-US" sz="2800" b="1" dirty="0" err="1">
                <a:solidFill>
                  <a:srgbClr val="0000FF"/>
                </a:solidFill>
              </a:rPr>
              <a:t>óc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</a:t>
            </a:r>
            <a:r>
              <a:rPr lang="en-US" altLang="en-US" sz="2800" b="1" dirty="0" err="1">
                <a:solidFill>
                  <a:srgbClr val="0000FF"/>
                </a:solidFill>
              </a:rPr>
              <a:t>ăng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B208520-8799-D4BE-B844-F5AF361E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3716000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</a:rPr>
              <a:t>V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000FF"/>
                </a:solidFill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</a:t>
            </a:r>
            <a:r>
              <a:rPr lang="en-US" altLang="en-US" sz="2800" b="1" dirty="0" err="1">
                <a:solidFill>
                  <a:srgbClr val="0000FF"/>
                </a:solidFill>
              </a:rPr>
              <a:t>ỏ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</a:t>
            </a:r>
            <a:r>
              <a:rPr lang="en-US" altLang="en-US" sz="2800" b="1" dirty="0" err="1">
                <a:solidFill>
                  <a:srgbClr val="0000FF"/>
                </a:solidFill>
              </a:rPr>
              <a:t>ây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7F381587-7932-58C1-256C-932F7767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83097"/>
            <a:ext cx="9144000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360AAA4-2290-245B-0B18-F997DA9F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13716000"/>
            <a:ext cx="5757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  Viết hoa chữ cái đầu của mỗi tiếng</a:t>
            </a:r>
            <a:r>
              <a:rPr lang="en-US" altLang="en-US" sz="2800" b="1">
                <a:solidFill>
                  <a:srgbClr val="0000FF"/>
                </a:solidFill>
              </a:rPr>
              <a:t>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397E7DD9-E2F7-5035-802A-B5D80290916F}"/>
              </a:ext>
            </a:extLst>
          </p:cNvPr>
          <p:cNvSpPr/>
          <p:nvPr/>
        </p:nvSpPr>
        <p:spPr>
          <a:xfrm>
            <a:off x="8959085" y="4001623"/>
            <a:ext cx="3211512" cy="17224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2400" b="1" noProof="1">
                <a:cs typeface="Times New Roman" panose="02020603050405020304" pitchFamily="18" charset="0"/>
              </a:rPr>
              <a:t> Khi viết tên người, địa lí VN ta viết thế n</a:t>
            </a:r>
            <a:r>
              <a:rPr sz="2400" b="1" noProof="1">
                <a:ea typeface="Times New Roman" panose="02020603050405020304" pitchFamily="18" charset="0"/>
              </a:rPr>
              <a:t>à</a:t>
            </a:r>
            <a:r>
              <a:rPr sz="2400" b="1" noProof="1">
                <a:cs typeface="Times New Roman" panose="02020603050405020304" pitchFamily="18" charset="0"/>
              </a:rPr>
              <a:t>o ?</a:t>
            </a:r>
            <a:endParaRPr sz="2400" b="1" noProof="1">
              <a:ea typeface="Times New Roman" panose="02020603050405020304" pitchFamily="18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F0F9D0A-8F92-928F-7169-225003D7FEE4}"/>
              </a:ext>
            </a:extLst>
          </p:cNvPr>
          <p:cNvSpPr/>
          <p:nvPr/>
        </p:nvSpPr>
        <p:spPr>
          <a:xfrm>
            <a:off x="6989763" y="13716000"/>
            <a:ext cx="3670300" cy="1185862"/>
          </a:xfrm>
          <a:prstGeom prst="wedgeRoundRectCallout">
            <a:avLst>
              <a:gd name="adj1" fmla="val -75139"/>
              <a:gd name="adj2" fmla="val -101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B6ACBC8-4433-0758-A188-31E1FC8D8623}"/>
              </a:ext>
            </a:extLst>
          </p:cNvPr>
          <p:cNvSpPr/>
          <p:nvPr/>
        </p:nvSpPr>
        <p:spPr>
          <a:xfrm>
            <a:off x="7543801" y="13716000"/>
            <a:ext cx="3116263" cy="2165350"/>
          </a:xfrm>
          <a:prstGeom prst="wedgeRoundRectCallout">
            <a:avLst>
              <a:gd name="adj1" fmla="val -93964"/>
              <a:gd name="adj2" fmla="val -8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3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29717" grpId="0"/>
      <p:bldP spid="29718" grpId="0"/>
      <p:bldP spid="29719" grpId="0"/>
      <p:bldP spid="2" grpId="0"/>
      <p:bldP spid="4" grpId="0"/>
      <p:bldP spid="19" grpId="0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8C3C-6A0D-8FA2-DF92-9EFC0096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69" name="Text Box 7">
            <a:extLst>
              <a:ext uri="{FF2B5EF4-FFF2-40B4-BE49-F238E27FC236}">
                <a16:creationId xmlns:a16="http://schemas.microsoft.com/office/drawing/2014/main" id="{4D4432E0-42E7-41A6-C56B-7C2E08D9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318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I. </a:t>
            </a:r>
            <a:r>
              <a:rPr lang="en-US" altLang="en-US" sz="2800" b="1" u="sng">
                <a:solidFill>
                  <a:srgbClr val="009900"/>
                </a:solidFill>
              </a:rPr>
              <a:t>Nhận xét</a:t>
            </a:r>
          </a:p>
        </p:txBody>
      </p:sp>
      <p:sp>
        <p:nvSpPr>
          <p:cNvPr id="7170" name="Text Box 8">
            <a:extLst>
              <a:ext uri="{FF2B5EF4-FFF2-40B4-BE49-F238E27FC236}">
                <a16:creationId xmlns:a16="http://schemas.microsoft.com/office/drawing/2014/main" id="{C61C7439-3EC5-06BC-EC25-2A6A778D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9747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</a:rPr>
              <a:t>- Hãy nhận xét cách viết các tên riêng sau đây:</a:t>
            </a:r>
          </a:p>
        </p:txBody>
      </p:sp>
      <p:sp>
        <p:nvSpPr>
          <p:cNvPr id="7171" name="Rectangle 43">
            <a:extLst>
              <a:ext uri="{FF2B5EF4-FFF2-40B4-BE49-F238E27FC236}">
                <a16:creationId xmlns:a16="http://schemas.microsoft.com/office/drawing/2014/main" id="{5E438B62-3E11-14E5-FF7F-C9D18EEE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14970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b. Tên địa lí: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Trường Sơn, Sóc Trăng, Vàm Cỏ Tây.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2A90496E-0EC8-9FA0-64EE-DF10C4F8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703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173" name="Text Box 12">
            <a:extLst>
              <a:ext uri="{FF2B5EF4-FFF2-40B4-BE49-F238E27FC236}">
                <a16:creationId xmlns:a16="http://schemas.microsoft.com/office/drawing/2014/main" id="{A3D253E2-3D45-1DFA-D307-2170239B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5326063"/>
            <a:ext cx="914400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Khi viết tên địa danh(địa lí) Việt Nam ta viết như thế nào?</a:t>
            </a:r>
          </a:p>
        </p:txBody>
      </p:sp>
      <p:sp>
        <p:nvSpPr>
          <p:cNvPr id="7174" name="Rectangle 15">
            <a:extLst>
              <a:ext uri="{FF2B5EF4-FFF2-40B4-BE49-F238E27FC236}">
                <a16:creationId xmlns:a16="http://schemas.microsoft.com/office/drawing/2014/main" id="{DB101C3C-652E-18AE-77B3-419722AA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2113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+ Trường Sơn.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51104283-F9F5-B578-CA19-3D66623D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784476"/>
            <a:ext cx="2667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Sóc Trăng.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7DBEE7E8-8092-E4F9-F51E-0ACE3056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339725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V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FF"/>
                </a:solidFill>
              </a:rPr>
              <a:t>m Cỏ Tây.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45EF363A-4A57-B248-D59D-81D037DA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2249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8A1D069B-910F-843C-0061-BDA5ADCB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7812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99E21230-3CBF-E2D0-7F66-E7071435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0677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- 3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3D67D45C-3B6F-7EA3-B269-2F2DF7E6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219233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+ </a:t>
            </a:r>
            <a:r>
              <a:rPr lang="en-US" altLang="en-US" sz="2800" b="1">
                <a:solidFill>
                  <a:srgbClr val="FF0000"/>
                </a:solidFill>
              </a:rPr>
              <a:t>Tr</a:t>
            </a:r>
            <a:r>
              <a:rPr lang="en-US" altLang="en-US" sz="2800" b="1">
                <a:solidFill>
                  <a:srgbClr val="0000FF"/>
                </a:solidFill>
              </a:rPr>
              <a:t>ường </a:t>
            </a:r>
            <a:r>
              <a:rPr lang="en-US" altLang="en-US" sz="2800" b="1">
                <a:solidFill>
                  <a:srgbClr val="FF0000"/>
                </a:solidFill>
              </a:rPr>
              <a:t>S</a:t>
            </a:r>
            <a:r>
              <a:rPr lang="en-US" altLang="en-US" sz="2800" b="1">
                <a:solidFill>
                  <a:srgbClr val="0000FF"/>
                </a:solidFill>
              </a:rPr>
              <a:t>ơn.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81" name="Rectangle 16">
            <a:extLst>
              <a:ext uri="{FF2B5EF4-FFF2-40B4-BE49-F238E27FC236}">
                <a16:creationId xmlns:a16="http://schemas.microsoft.com/office/drawing/2014/main" id="{75E00300-DC6C-AEAA-E986-D8BF3A2F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784476"/>
            <a:ext cx="269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</a:rPr>
              <a:t>S</a:t>
            </a:r>
            <a:r>
              <a:rPr lang="en-US" altLang="en-US" sz="2800" b="1" dirty="0" err="1">
                <a:solidFill>
                  <a:srgbClr val="0000FF"/>
                </a:solidFill>
              </a:rPr>
              <a:t>óc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</a:t>
            </a:r>
            <a:r>
              <a:rPr lang="en-US" altLang="en-US" sz="2800" b="1" dirty="0" err="1">
                <a:solidFill>
                  <a:srgbClr val="0000FF"/>
                </a:solidFill>
              </a:rPr>
              <a:t>ăng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B208520-8799-D4BE-B844-F5AF361E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3402013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</a:rPr>
              <a:t>V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000FF"/>
                </a:solidFill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</a:t>
            </a:r>
            <a:r>
              <a:rPr lang="en-US" altLang="en-US" sz="2800" b="1" dirty="0" err="1">
                <a:solidFill>
                  <a:srgbClr val="0000FF"/>
                </a:solidFill>
              </a:rPr>
              <a:t>ỏ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</a:t>
            </a:r>
            <a:r>
              <a:rPr lang="en-US" altLang="en-US" sz="2800" b="1" dirty="0" err="1">
                <a:solidFill>
                  <a:srgbClr val="0000FF"/>
                </a:solidFill>
              </a:rPr>
              <a:t>ây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7F381587-7932-58C1-256C-932F7767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83097"/>
            <a:ext cx="9144000" cy="520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360AAA4-2290-245B-0B18-F997DA9F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4008439"/>
            <a:ext cx="5757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  Viết hoa chữ cái đầu của mỗi tiếng</a:t>
            </a:r>
            <a:r>
              <a:rPr lang="en-US" altLang="en-US" sz="2800" b="1">
                <a:solidFill>
                  <a:srgbClr val="0000FF"/>
                </a:solidFill>
              </a:rPr>
              <a:t>.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397E7DD9-E2F7-5035-802A-B5D80290916F}"/>
              </a:ext>
            </a:extLst>
          </p:cNvPr>
          <p:cNvSpPr/>
          <p:nvPr/>
        </p:nvSpPr>
        <p:spPr>
          <a:xfrm>
            <a:off x="8959085" y="4001623"/>
            <a:ext cx="3211512" cy="17224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2400" b="1" noProof="1">
                <a:cs typeface="Times New Roman" panose="02020603050405020304" pitchFamily="18" charset="0"/>
              </a:rPr>
              <a:t> Khi viết tên người, địa lí VN ta viết thế n</a:t>
            </a:r>
            <a:r>
              <a:rPr sz="2400" b="1" noProof="1">
                <a:ea typeface="Times New Roman" panose="02020603050405020304" pitchFamily="18" charset="0"/>
              </a:rPr>
              <a:t>à</a:t>
            </a:r>
            <a:r>
              <a:rPr sz="2400" b="1" noProof="1">
                <a:cs typeface="Times New Roman" panose="02020603050405020304" pitchFamily="18" charset="0"/>
              </a:rPr>
              <a:t>o ?</a:t>
            </a:r>
            <a:endParaRPr sz="2400" b="1" noProof="1">
              <a:ea typeface="Times New Roman" panose="02020603050405020304" pitchFamily="18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F0F9D0A-8F92-928F-7169-225003D7FEE4}"/>
              </a:ext>
            </a:extLst>
          </p:cNvPr>
          <p:cNvSpPr/>
          <p:nvPr/>
        </p:nvSpPr>
        <p:spPr>
          <a:xfrm>
            <a:off x="6989763" y="2643188"/>
            <a:ext cx="3670300" cy="1185862"/>
          </a:xfrm>
          <a:prstGeom prst="wedgeRoundRectCallout">
            <a:avLst>
              <a:gd name="adj1" fmla="val -75139"/>
              <a:gd name="adj2" fmla="val -101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B6ACBC8-4433-0758-A188-31E1FC8D8623}"/>
              </a:ext>
            </a:extLst>
          </p:cNvPr>
          <p:cNvSpPr/>
          <p:nvPr/>
        </p:nvSpPr>
        <p:spPr>
          <a:xfrm>
            <a:off x="7543801" y="2001838"/>
            <a:ext cx="3116263" cy="2165350"/>
          </a:xfrm>
          <a:prstGeom prst="wedgeRoundRectCallout">
            <a:avLst>
              <a:gd name="adj1" fmla="val -93964"/>
              <a:gd name="adj2" fmla="val -8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4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29717" grpId="0"/>
      <p:bldP spid="29718" grpId="0"/>
      <p:bldP spid="29719" grpId="0"/>
      <p:bldP spid="2" grpId="0"/>
      <p:bldP spid="4" grpId="0"/>
      <p:bldP spid="19" grpId="0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C0DA2F-02A1-4DD4-88CA-D106E211C1D4}"/>
              </a:ext>
            </a:extLst>
          </p:cNvPr>
          <p:cNvSpPr/>
          <p:nvPr/>
        </p:nvSpPr>
        <p:spPr>
          <a:xfrm>
            <a:off x="4283241" y="409074"/>
            <a:ext cx="7591927" cy="376365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2AC2-E6E7-4A56-B929-7036DC03370A}"/>
              </a:ext>
            </a:extLst>
          </p:cNvPr>
          <p:cNvSpPr txBox="1"/>
          <p:nvPr/>
        </p:nvSpPr>
        <p:spPr>
          <a:xfrm>
            <a:off x="5128962" y="4929566"/>
            <a:ext cx="51821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ương một số anh hùng dân tộc nhỏ tuổi của nước Việt Nam ...">
            <a:extLst>
              <a:ext uri="{FF2B5EF4-FFF2-40B4-BE49-F238E27FC236}">
                <a16:creationId xmlns:a16="http://schemas.microsoft.com/office/drawing/2014/main" id="{25DD9F50-7F1C-4091-8065-E1DD045F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99805" l="0" r="58140">
                        <a14:foregroundMark x1="31525" y1="36523" x2="25840" y2="29688"/>
                        <a14:foregroundMark x1="25840" y1="29688" x2="35142" y2="24805"/>
                        <a14:foregroundMark x1="35142" y1="24805" x2="39276" y2="32031"/>
                        <a14:foregroundMark x1="39276" y1="32031" x2="33850" y2="38086"/>
                        <a14:foregroundMark x1="11111" y1="48242" x2="13178" y2="44922"/>
                        <a14:foregroundMark x1="1809" y1="57031" x2="11628" y2="48828"/>
                        <a14:foregroundMark x1="1034" y1="55469" x2="10594" y2="42188"/>
                        <a14:foregroundMark x1="10594" y1="42188" x2="18605" y2="35938"/>
                        <a14:foregroundMark x1="18605" y1="35938" x2="25065" y2="34180"/>
                        <a14:foregroundMark x1="36693" y1="30469" x2="52196" y2="23242"/>
                        <a14:foregroundMark x1="52196" y1="23242" x2="58140" y2="22461"/>
                        <a14:foregroundMark x1="10078" y1="32813" x2="26615" y2="33008"/>
                        <a14:foregroundMark x1="19380" y1="23633" x2="16537" y2="24609"/>
                        <a14:foregroundMark x1="2067" y1="27148" x2="24548" y2="25195"/>
                        <a14:foregroundMark x1="4393" y1="24805" x2="28424" y2="23047"/>
                        <a14:foregroundMark x1="28424" y1="23047" x2="29716" y2="23047"/>
                        <a14:foregroundMark x1="55297" y1="26563" x2="54005" y2="60352"/>
                        <a14:foregroundMark x1="31008" y1="24219" x2="56848" y2="23633"/>
                        <a14:foregroundMark x1="26615" y1="22461" x2="49096" y2="23047"/>
                        <a14:foregroundMark x1="49096" y1="26367" x2="50904" y2="42969"/>
                        <a14:foregroundMark x1="43411" y1="33594" x2="48579" y2="41602"/>
                        <a14:foregroundMark x1="16279" y1="24219" x2="2067" y2="22070"/>
                        <a14:foregroundMark x1="15762" y1="52539" x2="7494" y2="55273"/>
                        <a14:foregroundMark x1="7494" y1="55273" x2="258" y2="61523"/>
                        <a14:foregroundMark x1="258" y1="61523" x2="15504" y2="55859"/>
                        <a14:foregroundMark x1="15504" y1="55859" x2="9561" y2="78711"/>
                        <a14:foregroundMark x1="9561" y1="78711" x2="22481" y2="80859"/>
                        <a14:foregroundMark x1="22481" y1="80859" x2="23256" y2="66406"/>
                        <a14:foregroundMark x1="23256" y1="66406" x2="2584" y2="74414"/>
                        <a14:foregroundMark x1="2584" y1="74414" x2="2842" y2="82422"/>
                        <a14:foregroundMark x1="2842" y1="82422" x2="13953" y2="89453"/>
                        <a14:foregroundMark x1="13953" y1="89453" x2="26615" y2="90039"/>
                        <a14:foregroundMark x1="1550" y1="92578" x2="19121" y2="92773"/>
                        <a14:foregroundMark x1="19121" y1="92773" x2="22222" y2="99414"/>
                        <a14:foregroundMark x1="22222" y1="99414" x2="24806" y2="97266"/>
                        <a14:foregroundMark x1="39535" y1="94141" x2="33333" y2="99805"/>
                        <a14:foregroundMark x1="33333" y1="99805" x2="33333" y2="99805"/>
                        <a14:foregroundMark x1="53747" y1="65234" x2="39793" y2="87305"/>
                        <a14:foregroundMark x1="55814" y1="57617" x2="56848" y2="71289"/>
                        <a14:foregroundMark x1="48320" y1="76172" x2="45995" y2="97656"/>
                        <a14:foregroundMark x1="45995" y1="97656" x2="45220" y2="99023"/>
                        <a14:foregroundMark x1="48837" y1="93945" x2="57623" y2="96289"/>
                        <a14:foregroundMark x1="57623" y1="96289" x2="57623" y2="96289"/>
                        <a14:foregroundMark x1="34367" y1="93945" x2="41602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25" r="42384"/>
          <a:stretch/>
        </p:blipFill>
        <p:spPr bwMode="auto">
          <a:xfrm>
            <a:off x="625141" y="826292"/>
            <a:ext cx="3062287" cy="54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h hùng Lý Tự Trọng">
            <a:extLst>
              <a:ext uri="{FF2B5EF4-FFF2-40B4-BE49-F238E27FC236}">
                <a16:creationId xmlns:a16="http://schemas.microsoft.com/office/drawing/2014/main" id="{029226C8-6819-4379-AF1D-DF28A0DE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665"/>
            <a:ext cx="3454483" cy="51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C0DA2F-02A1-4DD4-88CA-D106E211C1D4}"/>
              </a:ext>
            </a:extLst>
          </p:cNvPr>
          <p:cNvSpPr/>
          <p:nvPr/>
        </p:nvSpPr>
        <p:spPr>
          <a:xfrm>
            <a:off x="4331368" y="469232"/>
            <a:ext cx="7591927" cy="3763651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2AC2-E6E7-4A56-B929-7036DC03370A}"/>
              </a:ext>
            </a:extLst>
          </p:cNvPr>
          <p:cNvSpPr txBox="1"/>
          <p:nvPr/>
        </p:nvSpPr>
        <p:spPr>
          <a:xfrm>
            <a:off x="5111753" y="4979345"/>
            <a:ext cx="49655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9302D-177E-4452-8E13-0A8CA7EA14F8}"/>
              </a:ext>
            </a:extLst>
          </p:cNvPr>
          <p:cNvSpPr txBox="1"/>
          <p:nvPr/>
        </p:nvSpPr>
        <p:spPr>
          <a:xfrm>
            <a:off x="6761748" y="5065329"/>
            <a:ext cx="4860757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BD658E-1F90-43D7-ACB1-C492C942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" y="2454442"/>
            <a:ext cx="5967977" cy="41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BFD3B77-F967-42AA-9368-12AA70EDA0C9}"/>
              </a:ext>
            </a:extLst>
          </p:cNvPr>
          <p:cNvSpPr/>
          <p:nvPr/>
        </p:nvSpPr>
        <p:spPr>
          <a:xfrm>
            <a:off x="4331368" y="469232"/>
            <a:ext cx="7591927" cy="376365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圆角矩形 2">
            <a:extLst>
              <a:ext uri="{FF2B5EF4-FFF2-40B4-BE49-F238E27FC236}">
                <a16:creationId xmlns:a16="http://schemas.microsoft.com/office/drawing/2014/main" id="{4BA46521-F884-4D64-A1D5-DF27DE9EFDB6}"/>
              </a:ext>
            </a:extLst>
          </p:cNvPr>
          <p:cNvSpPr/>
          <p:nvPr/>
        </p:nvSpPr>
        <p:spPr>
          <a:xfrm>
            <a:off x="-5178" y="-21702"/>
            <a:ext cx="12189657" cy="6853905"/>
          </a:xfrm>
          <a:prstGeom prst="roundRect">
            <a:avLst>
              <a:gd name="adj" fmla="val 1167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矩形 25">
            <a:extLst>
              <a:ext uri="{FF2B5EF4-FFF2-40B4-BE49-F238E27FC236}">
                <a16:creationId xmlns:a16="http://schemas.microsoft.com/office/drawing/2014/main" id="{239DC7D1-2A08-41AB-B217-72F2E3AFE730}"/>
              </a:ext>
            </a:extLst>
          </p:cNvPr>
          <p:cNvSpPr/>
          <p:nvPr/>
        </p:nvSpPr>
        <p:spPr>
          <a:xfrm>
            <a:off x="247651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57" name="图片 21">
            <a:extLst>
              <a:ext uri="{FF2B5EF4-FFF2-40B4-BE49-F238E27FC236}">
                <a16:creationId xmlns:a16="http://schemas.microsoft.com/office/drawing/2014/main" id="{C93B2CA8-425F-406A-807D-3B97674F7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3" y="245397"/>
            <a:ext cx="2139508" cy="2399449"/>
          </a:xfrm>
          <a:prstGeom prst="rect">
            <a:avLst/>
          </a:prstGeom>
        </p:spPr>
      </p:pic>
      <p:sp>
        <p:nvSpPr>
          <p:cNvPr id="58" name="椭圆 43">
            <a:extLst>
              <a:ext uri="{FF2B5EF4-FFF2-40B4-BE49-F238E27FC236}">
                <a16:creationId xmlns:a16="http://schemas.microsoft.com/office/drawing/2014/main" id="{FC3F5357-443B-41E4-A808-54BEBB63C10A}"/>
              </a:ext>
            </a:extLst>
          </p:cNvPr>
          <p:cNvSpPr/>
          <p:nvPr/>
        </p:nvSpPr>
        <p:spPr>
          <a:xfrm rot="20326307">
            <a:off x="413463" y="566466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59" name="椭圆 44">
            <a:extLst>
              <a:ext uri="{FF2B5EF4-FFF2-40B4-BE49-F238E27FC236}">
                <a16:creationId xmlns:a16="http://schemas.microsoft.com/office/drawing/2014/main" id="{978D29A7-20D5-42BA-B28B-5F6CCEA22B12}"/>
              </a:ext>
            </a:extLst>
          </p:cNvPr>
          <p:cNvSpPr/>
          <p:nvPr/>
        </p:nvSpPr>
        <p:spPr>
          <a:xfrm rot="20326307">
            <a:off x="1027580" y="632117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60" name="图片 3">
            <a:extLst>
              <a:ext uri="{FF2B5EF4-FFF2-40B4-BE49-F238E27FC236}">
                <a16:creationId xmlns:a16="http://schemas.microsoft.com/office/drawing/2014/main" id="{7C351254-8BDF-476A-98F1-6874B096D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" y="4492979"/>
            <a:ext cx="11735809" cy="2045000"/>
          </a:xfrm>
          <a:prstGeom prst="rect">
            <a:avLst/>
          </a:prstGeom>
        </p:spPr>
      </p:pic>
      <p:pic>
        <p:nvPicPr>
          <p:cNvPr id="61" name="Picture 60" descr="—Pngtree—back to school children_2985219.png">
            <a:extLst>
              <a:ext uri="{FF2B5EF4-FFF2-40B4-BE49-F238E27FC236}">
                <a16:creationId xmlns:a16="http://schemas.microsoft.com/office/drawing/2014/main" id="{9B657A1C-84E7-42C6-BB63-F8F539926A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6698"/>
          <a:stretch/>
        </p:blipFill>
        <p:spPr>
          <a:xfrm>
            <a:off x="8290560" y="2903811"/>
            <a:ext cx="3994462" cy="388594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CC950-526B-48F7-BC5C-02A3BC8EF6F7}"/>
              </a:ext>
            </a:extLst>
          </p:cNvPr>
          <p:cNvGrpSpPr/>
          <p:nvPr/>
        </p:nvGrpSpPr>
        <p:grpSpPr>
          <a:xfrm>
            <a:off x="459430" y="3734069"/>
            <a:ext cx="3793183" cy="3091576"/>
            <a:chOff x="837161" y="2980095"/>
            <a:chExt cx="3793183" cy="3091576"/>
          </a:xfrm>
        </p:grpSpPr>
        <p:pic>
          <p:nvPicPr>
            <p:cNvPr id="63" name="图片 306">
              <a:extLst>
                <a:ext uri="{FF2B5EF4-FFF2-40B4-BE49-F238E27FC236}">
                  <a16:creationId xmlns:a16="http://schemas.microsoft.com/office/drawing/2014/main" id="{EB27CC82-1818-4F25-837A-5520D202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9591">
              <a:off x="837161" y="3453406"/>
              <a:ext cx="3624442" cy="2618265"/>
            </a:xfrm>
            <a:prstGeom prst="rect">
              <a:avLst/>
            </a:prstGeom>
          </p:spPr>
        </p:pic>
        <p:pic>
          <p:nvPicPr>
            <p:cNvPr id="64" name="图片 10">
              <a:extLst>
                <a:ext uri="{FF2B5EF4-FFF2-40B4-BE49-F238E27FC236}">
                  <a16:creationId xmlns:a16="http://schemas.microsoft.com/office/drawing/2014/main" id="{AE0968B2-C873-4EAB-897C-FCCE3960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381">
              <a:off x="3532699" y="2980095"/>
              <a:ext cx="1097645" cy="1633223"/>
            </a:xfrm>
            <a:prstGeom prst="rect">
              <a:avLst/>
            </a:prstGeom>
          </p:spPr>
        </p:pic>
      </p:grpSp>
      <p:pic>
        <p:nvPicPr>
          <p:cNvPr id="65" name="AnyConv.com__North Oakland Extasy - Squadda B">
            <a:hlinkClick r:id="" action="ppaction://media"/>
            <a:extLst>
              <a:ext uri="{FF2B5EF4-FFF2-40B4-BE49-F238E27FC236}">
                <a16:creationId xmlns:a16="http://schemas.microsoft.com/office/drawing/2014/main" id="{02FADFDB-2A98-4696-AD05-DF5D02C35C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16318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5573" y="583082"/>
            <a:ext cx="609600" cy="609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C8B2D347-E05B-4DFF-81BF-B94A69B58E67}"/>
              </a:ext>
            </a:extLst>
          </p:cNvPr>
          <p:cNvSpPr/>
          <p:nvPr/>
        </p:nvSpPr>
        <p:spPr>
          <a:xfrm>
            <a:off x="506730" y="2480468"/>
            <a:ext cx="1116584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tên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组合 9">
            <a:extLst>
              <a:ext uri="{FF2B5EF4-FFF2-40B4-BE49-F238E27FC236}">
                <a16:creationId xmlns:a16="http://schemas.microsoft.com/office/drawing/2014/main" id="{5100BBC3-0996-49B8-B864-D84171F10BF2}"/>
              </a:ext>
            </a:extLst>
          </p:cNvPr>
          <p:cNvGrpSpPr/>
          <p:nvPr/>
        </p:nvGrpSpPr>
        <p:grpSpPr>
          <a:xfrm>
            <a:off x="3983719" y="1527753"/>
            <a:ext cx="4224561" cy="707886"/>
            <a:chOff x="1108947" y="3060801"/>
            <a:chExt cx="5665456" cy="769942"/>
          </a:xfrm>
        </p:grpSpPr>
        <p:sp>
          <p:nvSpPr>
            <p:cNvPr id="70" name="圆角矩形 10">
              <a:extLst>
                <a:ext uri="{FF2B5EF4-FFF2-40B4-BE49-F238E27FC236}">
                  <a16:creationId xmlns:a16="http://schemas.microsoft.com/office/drawing/2014/main" id="{AF958B29-B09B-4FE9-861E-9C4946C87170}"/>
                </a:ext>
              </a:extLst>
            </p:cNvPr>
            <p:cNvSpPr/>
            <p:nvPr/>
          </p:nvSpPr>
          <p:spPr>
            <a:xfrm>
              <a:off x="1108947" y="3181152"/>
              <a:ext cx="5597014" cy="610174"/>
            </a:xfrm>
            <a:prstGeom prst="roundRect">
              <a:avLst/>
            </a:prstGeom>
            <a:solidFill>
              <a:srgbClr val="62A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6" b="0" i="0" u="none" strike="noStrike" kern="1200" cap="none" spc="0" normalizeH="0" baseline="0" noProof="0">
                <a:ln>
                  <a:noFill/>
                </a:ln>
                <a:solidFill>
                  <a:srgbClr val="117D5C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1" name="文本框 11">
              <a:extLst>
                <a:ext uri="{FF2B5EF4-FFF2-40B4-BE49-F238E27FC236}">
                  <a16:creationId xmlns:a16="http://schemas.microsoft.com/office/drawing/2014/main" id="{D455FBD3-2512-40F4-BF8B-27128B271677}"/>
                </a:ext>
              </a:extLst>
            </p:cNvPr>
            <p:cNvSpPr txBox="1"/>
            <p:nvPr/>
          </p:nvSpPr>
          <p:spPr>
            <a:xfrm>
              <a:off x="1243783" y="3060801"/>
              <a:ext cx="5530620" cy="76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câu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16">
            <a:extLst>
              <a:ext uri="{FF2B5EF4-FFF2-40B4-BE49-F238E27FC236}">
                <a16:creationId xmlns:a16="http://schemas.microsoft.com/office/drawing/2014/main" id="{09B053DF-EF4B-46AE-9D00-DE61DC336722}"/>
              </a:ext>
            </a:extLst>
          </p:cNvPr>
          <p:cNvGrpSpPr/>
          <p:nvPr/>
        </p:nvGrpSpPr>
        <p:grpSpPr>
          <a:xfrm>
            <a:off x="5505150" y="4281572"/>
            <a:ext cx="3002249" cy="2098760"/>
            <a:chOff x="2786193" y="1972833"/>
            <a:chExt cx="1592094" cy="1472041"/>
          </a:xfrm>
        </p:grpSpPr>
        <p:pic>
          <p:nvPicPr>
            <p:cNvPr id="73" name="图片 14">
              <a:extLst>
                <a:ext uri="{FF2B5EF4-FFF2-40B4-BE49-F238E27FC236}">
                  <a16:creationId xmlns:a16="http://schemas.microsoft.com/office/drawing/2014/main" id="{F359056B-FC37-4292-905E-0490E5B7D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193" y="1972833"/>
              <a:ext cx="1592094" cy="1434334"/>
            </a:xfrm>
            <a:prstGeom prst="rect">
              <a:avLst/>
            </a:prstGeom>
          </p:spPr>
        </p:pic>
        <p:sp>
          <p:nvSpPr>
            <p:cNvPr id="74" name="文本框 15">
              <a:extLst>
                <a:ext uri="{FF2B5EF4-FFF2-40B4-BE49-F238E27FC236}">
                  <a16:creationId xmlns:a16="http://schemas.microsoft.com/office/drawing/2014/main" id="{52BD50D0-FB5A-471B-910D-F4E26920307D}"/>
                </a:ext>
              </a:extLst>
            </p:cNvPr>
            <p:cNvSpPr txBox="1"/>
            <p:nvPr/>
          </p:nvSpPr>
          <p:spPr>
            <a:xfrm>
              <a:off x="3084710" y="2529971"/>
              <a:ext cx="1046587" cy="91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Trang 68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A8A950-3715-4727-B488-1A0424578969}"/>
              </a:ext>
            </a:extLst>
          </p:cNvPr>
          <p:cNvSpPr txBox="1"/>
          <p:nvPr/>
        </p:nvSpPr>
        <p:spPr>
          <a:xfrm>
            <a:off x="2872272" y="796384"/>
            <a:ext cx="644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5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2424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video>
          </p:childTnLst>
        </p:cTn>
      </p:par>
    </p:tnLst>
    <p:bldLst>
      <p:bldP spid="68" grpId="0"/>
    </p:bldLst>
  </p:timing>
  <p:extLst>
    <p:ext uri="{E180D4A7-C9FB-4DFB-919C-405C955672EB}">
      <p14:showEvtLst xmlns:p14="http://schemas.microsoft.com/office/powerpoint/2010/main">
        <p14:playEvt time="8" objId="65"/>
        <p14:pauseEvt time="15261" objId="65"/>
        <p14:stopEvt time="15261" objId="6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79068-7F76-7E37-8465-F494DFDE638B}"/>
              </a:ext>
            </a:extLst>
          </p:cNvPr>
          <p:cNvSpPr txBox="1"/>
          <p:nvPr/>
        </p:nvSpPr>
        <p:spPr>
          <a:xfrm>
            <a:off x="972207" y="1072055"/>
            <a:ext cx="99322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1.Nắm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86269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2D857-0791-41F4-B8E4-45486BA2A6EF}"/>
              </a:ext>
            </a:extLst>
          </p:cNvPr>
          <p:cNvSpPr/>
          <p:nvPr/>
        </p:nvSpPr>
        <p:spPr>
          <a:xfrm>
            <a:off x="1007645" y="-529390"/>
            <a:ext cx="10176710" cy="5739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Nhận xét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63795-3678-D348-E5A9-3E4A5EB1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710" name="Text Box 14">
            <a:extLst>
              <a:ext uri="{FF2B5EF4-FFF2-40B4-BE49-F238E27FC236}">
                <a16:creationId xmlns:a16="http://schemas.microsoft.com/office/drawing/2014/main" id="{3D87D303-C30A-1140-7902-FE7EFD55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190501"/>
            <a:ext cx="2667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I. </a:t>
            </a:r>
            <a:r>
              <a:rPr lang="en-US" altLang="en-US" sz="2800" b="1" u="sng">
                <a:solidFill>
                  <a:srgbClr val="FF0000"/>
                </a:solidFill>
              </a:rPr>
              <a:t>NHẬN XÉT</a:t>
            </a: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2DF5D9EE-B09C-8B9A-C71F-31D34A9A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143001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</a:rPr>
              <a:t>- Hãy nhận xét cách viết những tên riêng sau đây: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8B29A83C-5FC5-72AF-FE19-986AB4578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682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a.Tên người: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Nguyễn Huệ, Hoàng Văn Thụ, Nguyễn Thị Minh Khai.</a:t>
            </a:r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588EF60A-E1B3-2876-42C4-E18DAD7B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22399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b. Tên địa lí: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Trường Sơn, Sóc Trăng, Vàm Cỏ Tây.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E142D162-7560-25BA-3324-70EE3C6B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365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+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Nguyễn Huệ</a:t>
            </a:r>
          </a:p>
          <a:p>
            <a:r>
              <a:rPr lang="en-US" altLang="en-US" sz="2800" b="1">
                <a:solidFill>
                  <a:srgbClr val="0000FF"/>
                </a:solidFill>
              </a:rPr>
              <a:t>+ Hoàng Văn Thụ</a:t>
            </a:r>
            <a:endParaRPr lang="en-US" altLang="en-US" sz="28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C43EE115-0160-2290-9968-91D9356A3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635611CF-AB30-0DF4-1D93-8B9A40EE0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2401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+ </a:t>
            </a:r>
            <a:r>
              <a:rPr lang="en-US" altLang="en-US" sz="2400" b="1">
                <a:solidFill>
                  <a:srgbClr val="0000FF"/>
                </a:solidFill>
              </a:rPr>
              <a:t>Nguyễn Thị Minh Khai</a:t>
            </a:r>
            <a:endParaRPr lang="en-US" altLang="en-US" sz="24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6" name="Text Box 21">
            <a:extLst>
              <a:ext uri="{FF2B5EF4-FFF2-40B4-BE49-F238E27FC236}">
                <a16:creationId xmlns:a16="http://schemas.microsoft.com/office/drawing/2014/main" id="{F2864D54-759F-0151-7622-BF4DCDC75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30480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- 2 tiếng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107" name="Rectangle 22">
            <a:extLst>
              <a:ext uri="{FF2B5EF4-FFF2-40B4-BE49-F238E27FC236}">
                <a16:creationId xmlns:a16="http://schemas.microsoft.com/office/drawing/2014/main" id="{B38EAABB-9E04-3E05-9CE9-3B2E48E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35179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- 3 tiếng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108" name="Rectangle 23">
            <a:extLst>
              <a:ext uri="{FF2B5EF4-FFF2-40B4-BE49-F238E27FC236}">
                <a16:creationId xmlns:a16="http://schemas.microsoft.com/office/drawing/2014/main" id="{C2072EFF-083D-1350-21D6-D3C3CE47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624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- 4 tiếng.</a:t>
            </a:r>
            <a:endParaRPr lang="en-US" altLang="en-US" sz="28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C653B01B-A5A5-177E-9E63-4BCAF78F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560888"/>
            <a:ext cx="67818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*Trong mỗi tiếng chữ cái đầu được viết hoa</a:t>
            </a:r>
          </a:p>
        </p:txBody>
      </p:sp>
      <p:sp>
        <p:nvSpPr>
          <p:cNvPr id="29726" name="Text Box 30">
            <a:extLst>
              <a:ext uri="{FF2B5EF4-FFF2-40B4-BE49-F238E27FC236}">
                <a16:creationId xmlns:a16="http://schemas.microsoft.com/office/drawing/2014/main" id="{AF4D7A97-5A40-C74A-ED2D-0034ED53A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156201"/>
            <a:ext cx="914400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* Viết hoa chữ cái đầu của mỗi tiếng tạo thành tên đó.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1116AE28-6280-E25D-8DC4-771DE7EBA24D}"/>
              </a:ext>
            </a:extLst>
          </p:cNvPr>
          <p:cNvSpPr/>
          <p:nvPr/>
        </p:nvSpPr>
        <p:spPr>
          <a:xfrm>
            <a:off x="7467600" y="2895601"/>
            <a:ext cx="3124200" cy="15859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2400" b="1" noProof="1">
                <a:cs typeface="Times New Roman" panose="02020603050405020304" pitchFamily="18" charset="0"/>
              </a:rPr>
              <a:t>Tên của mỗi người có mấy tiếng ?</a:t>
            </a:r>
            <a:endParaRPr sz="2400" b="1" noProof="1">
              <a:ea typeface="Times New Roman" panose="02020603050405020304" pitchFamily="18" charset="0"/>
            </a:endParaRP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A9B44A6B-6721-B9CF-AF6C-4A1948D4B95B}"/>
              </a:ext>
            </a:extLst>
          </p:cNvPr>
          <p:cNvSpPr/>
          <p:nvPr/>
        </p:nvSpPr>
        <p:spPr>
          <a:xfrm>
            <a:off x="7391400" y="2838451"/>
            <a:ext cx="3200400" cy="17383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2400" b="1" noProof="1">
                <a:cs typeface="Times New Roman" panose="02020603050405020304" pitchFamily="18" charset="0"/>
              </a:rPr>
              <a:t> Trong mỗi tiếng chữ cái đầu viết thế n</a:t>
            </a:r>
            <a:r>
              <a:rPr sz="2400" b="1" noProof="1">
                <a:ea typeface="Times New Roman" panose="02020603050405020304" pitchFamily="18" charset="0"/>
              </a:rPr>
              <a:t>à</a:t>
            </a:r>
            <a:r>
              <a:rPr sz="2400" b="1" noProof="1">
                <a:cs typeface="Times New Roman" panose="02020603050405020304" pitchFamily="18" charset="0"/>
              </a:rPr>
              <a:t>o ?</a:t>
            </a:r>
            <a:endParaRPr sz="2400" b="1" noProof="1">
              <a:ea typeface="Times New Roman" panose="02020603050405020304" pitchFamily="18" charset="0"/>
            </a:endParaRPr>
          </a:p>
        </p:txBody>
      </p:sp>
      <p:sp>
        <p:nvSpPr>
          <p:cNvPr id="22" name="Cloud Callout 21">
            <a:extLst>
              <a:ext uri="{FF2B5EF4-FFF2-40B4-BE49-F238E27FC236}">
                <a16:creationId xmlns:a16="http://schemas.microsoft.com/office/drawing/2014/main" id="{42E164C1-D663-125E-8328-1FABA77961FA}"/>
              </a:ext>
            </a:extLst>
          </p:cNvPr>
          <p:cNvSpPr/>
          <p:nvPr/>
        </p:nvSpPr>
        <p:spPr>
          <a:xfrm>
            <a:off x="7300913" y="2873375"/>
            <a:ext cx="3211512" cy="17208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2400" b="1" noProof="1">
                <a:cs typeface="Times New Roman" panose="02020603050405020304" pitchFamily="18" charset="0"/>
              </a:rPr>
              <a:t> Khi viết tên người VN ta viết thế n</a:t>
            </a:r>
            <a:r>
              <a:rPr sz="2400" b="1" noProof="1">
                <a:ea typeface="Times New Roman" panose="02020603050405020304" pitchFamily="18" charset="0"/>
              </a:rPr>
              <a:t>à</a:t>
            </a:r>
            <a:r>
              <a:rPr sz="2400" b="1" noProof="1">
                <a:cs typeface="Times New Roman" panose="02020603050405020304" pitchFamily="18" charset="0"/>
              </a:rPr>
              <a:t>o ?</a:t>
            </a:r>
            <a:endParaRPr sz="2400" b="1" noProof="1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25FAFE-148E-4378-04ED-4F250C54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3032125"/>
            <a:ext cx="2008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N</a:t>
            </a:r>
            <a:r>
              <a:rPr lang="en-US" altLang="en-US" sz="2800" b="1">
                <a:solidFill>
                  <a:srgbClr val="0000FF"/>
                </a:solidFill>
              </a:rPr>
              <a:t>guyễn </a:t>
            </a:r>
            <a:r>
              <a:rPr lang="en-US" altLang="en-US" sz="28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0000FF"/>
                </a:solidFill>
              </a:rPr>
              <a:t>uệ</a:t>
            </a: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071F20-F69E-FBEE-731F-79B1835B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9" y="3489325"/>
            <a:ext cx="2431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0000FF"/>
                </a:solidFill>
              </a:rPr>
              <a:t>oàng </a:t>
            </a:r>
            <a:r>
              <a:rPr lang="en-US" altLang="en-US" sz="2800" b="1">
                <a:solidFill>
                  <a:srgbClr val="FF0000"/>
                </a:solidFill>
              </a:rPr>
              <a:t>V</a:t>
            </a:r>
            <a:r>
              <a:rPr lang="en-US" altLang="en-US" sz="2800" b="1">
                <a:solidFill>
                  <a:srgbClr val="0000FF"/>
                </a:solidFill>
              </a:rPr>
              <a:t>ăn </a:t>
            </a:r>
            <a:r>
              <a:rPr lang="en-US" altLang="en-US" sz="2800" b="1">
                <a:solidFill>
                  <a:srgbClr val="FF0000"/>
                </a:solidFill>
              </a:rPr>
              <a:t>T</a:t>
            </a:r>
            <a:r>
              <a:rPr lang="en-US" altLang="en-US" sz="2800" b="1">
                <a:solidFill>
                  <a:srgbClr val="0000FF"/>
                </a:solidFill>
              </a:rPr>
              <a:t>hụ</a:t>
            </a:r>
            <a:endParaRPr lang="en-US" altLang="en-US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60919-E41C-CF99-145F-4813A970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9" y="4002089"/>
            <a:ext cx="2999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N</a:t>
            </a:r>
            <a:r>
              <a:rPr lang="en-US" altLang="en-US" sz="2400" b="1">
                <a:solidFill>
                  <a:srgbClr val="0000FF"/>
                </a:solidFill>
              </a:rPr>
              <a:t>guyễn </a:t>
            </a:r>
            <a:r>
              <a:rPr lang="en-US" altLang="en-US" sz="2400" b="1">
                <a:solidFill>
                  <a:srgbClr val="FF0000"/>
                </a:solidFill>
              </a:rPr>
              <a:t>T</a:t>
            </a:r>
            <a:r>
              <a:rPr lang="en-US" altLang="en-US" sz="2400" b="1">
                <a:solidFill>
                  <a:srgbClr val="0000FF"/>
                </a:solidFill>
              </a:rPr>
              <a:t>hị </a:t>
            </a:r>
            <a:r>
              <a:rPr lang="en-US" altLang="en-US" sz="2400" b="1">
                <a:solidFill>
                  <a:srgbClr val="FF0000"/>
                </a:solidFill>
              </a:rPr>
              <a:t>M</a:t>
            </a:r>
            <a:r>
              <a:rPr lang="en-US" altLang="en-US" sz="2400" b="1">
                <a:solidFill>
                  <a:srgbClr val="0000FF"/>
                </a:solidFill>
              </a:rPr>
              <a:t>inh </a:t>
            </a:r>
            <a:r>
              <a:rPr lang="en-US" altLang="en-US" sz="2400" b="1">
                <a:solidFill>
                  <a:srgbClr val="FF0000"/>
                </a:solidFill>
              </a:rPr>
              <a:t>K</a:t>
            </a:r>
            <a:r>
              <a:rPr lang="en-US" altLang="en-US" sz="2400" b="1">
                <a:solidFill>
                  <a:srgbClr val="0000FF"/>
                </a:solidFill>
              </a:rPr>
              <a:t>hai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39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11" grpId="0"/>
      <p:bldP spid="5130" grpId="0"/>
      <p:bldP spid="5163" grpId="0"/>
      <p:bldP spid="2" grpId="0"/>
      <p:bldP spid="29712" grpId="0"/>
      <p:bldP spid="29713" grpId="0"/>
      <p:bldP spid="4106" grpId="0"/>
      <p:bldP spid="4107" grpId="0"/>
      <p:bldP spid="4108" grpId="0"/>
      <p:bldP spid="29721" grpId="0" animBg="1"/>
      <p:bldP spid="29726" grpId="0" animBg="1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92089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0.2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0.6|21.5|2.2|18.3|0.9|22.5|36.8|0.8|8.1|2.2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7|15.9|0.9|2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1133</Words>
  <Application>Microsoft Office PowerPoint</Application>
  <PresentationFormat>Widescreen</PresentationFormat>
  <Paragraphs>138</Paragraphs>
  <Slides>25</Slides>
  <Notes>6</Notes>
  <HiddenSlides>2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等线</vt:lpstr>
      <vt:lpstr>.VnTime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469</cp:revision>
  <dcterms:created xsi:type="dcterms:W3CDTF">2021-09-03T12:38:38Z</dcterms:created>
  <dcterms:modified xsi:type="dcterms:W3CDTF">2022-10-14T02:57:53Z</dcterms:modified>
</cp:coreProperties>
</file>