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1" r:id="rId2"/>
    <p:sldId id="285" r:id="rId3"/>
    <p:sldId id="270" r:id="rId4"/>
    <p:sldId id="256" r:id="rId5"/>
    <p:sldId id="287" r:id="rId6"/>
    <p:sldId id="262" r:id="rId7"/>
    <p:sldId id="274" r:id="rId8"/>
    <p:sldId id="286" r:id="rId9"/>
    <p:sldId id="257" r:id="rId10"/>
    <p:sldId id="299" r:id="rId11"/>
    <p:sldId id="276" r:id="rId12"/>
    <p:sldId id="290" r:id="rId13"/>
    <p:sldId id="300" r:id="rId14"/>
    <p:sldId id="298" r:id="rId15"/>
    <p:sldId id="292" r:id="rId16"/>
    <p:sldId id="294" r:id="rId17"/>
    <p:sldId id="295" r:id="rId18"/>
    <p:sldId id="296" r:id="rId19"/>
    <p:sldId id="297" r:id="rId20"/>
    <p:sldId id="266" r:id="rId21"/>
    <p:sldId id="280" r:id="rId22"/>
  </p:sldIdLst>
  <p:sldSz cx="12192000" cy="6858000"/>
  <p:notesSz cx="6858000" cy="9144000"/>
  <p:embeddedFontLst>
    <p:embeddedFont>
      <p:font typeface=".黑体-韩语" panose="020B0604020202020204" charset="-128"/>
      <p:regular r:id="rId24"/>
    </p:embeddedFont>
    <p:embeddedFont>
      <p:font typeface="等线" panose="02010600030101010101" pitchFamily="2" charset="-122"/>
      <p:regular r:id="rId25"/>
    </p:embeddedFont>
    <p:embeddedFont>
      <p:font typeface="UTM Edwardian" panose="02040603050506020204" pitchFamily="18" charset="0"/>
      <p:bold r:id="rId26"/>
    </p:embeddedFont>
  </p:embeddedFontLst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234"/>
    <a:srgbClr val="20BACF"/>
    <a:srgbClr val="B3A4C6"/>
    <a:srgbClr val="E35556"/>
    <a:srgbClr val="D44A21"/>
    <a:srgbClr val="369F39"/>
    <a:srgbClr val="892842"/>
    <a:srgbClr val="A297C6"/>
    <a:srgbClr val="A7551D"/>
    <a:srgbClr val="FF4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04" y="60"/>
      </p:cViewPr>
      <p:guideLst>
        <p:guide orient="horz" pos="397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FC384-AC72-4A0C-9182-BA4F23AFA99A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5FC9-8339-4A10-B0D1-E5BD9EA00D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2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162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92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27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461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031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31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35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590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03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55FC9-8339-4A10-B0D1-E5BD9EA00D7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66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3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sp>
        <p:nvSpPr>
          <p:cNvPr id="4" name="WordArt 3">
            <a:extLst>
              <a:ext uri="{FF2B5EF4-FFF2-40B4-BE49-F238E27FC236}">
                <a16:creationId xmlns:a16="http://schemas.microsoft.com/office/drawing/2014/main" id="{69DE1648-7EA0-B896-A535-A66C65332D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9890" y="2615465"/>
            <a:ext cx="5401444" cy="10872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Mình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phim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dirty="0" err="1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nhé</a:t>
            </a:r>
            <a:r>
              <a:rPr lang="en-US" altLang="zh-CN" dirty="0">
                <a:solidFill>
                  <a:srgbClr val="350B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01545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854585" y="1881731"/>
            <a:ext cx="3668122" cy="420171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967868" y="1966802"/>
            <a:ext cx="3938163" cy="4031574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626" y="3455212"/>
            <a:ext cx="4107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TỰ TRỌNG</a:t>
            </a: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298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4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360338" y="3263862"/>
            <a:ext cx="2897212" cy="3503234"/>
          </a:xfrm>
          <a:prstGeom prst="rect">
            <a:avLst/>
          </a:prstGeom>
        </p:spPr>
      </p:pic>
      <p:sp>
        <p:nvSpPr>
          <p:cNvPr id="85" name="Oval Callout 84"/>
          <p:cNvSpPr/>
          <p:nvPr/>
        </p:nvSpPr>
        <p:spPr>
          <a:xfrm>
            <a:off x="2444755" y="930351"/>
            <a:ext cx="9604753" cy="3449638"/>
          </a:xfrm>
          <a:prstGeom prst="wedgeEllipseCallout">
            <a:avLst>
              <a:gd name="adj1" fmla="val -47612"/>
              <a:gd name="adj2" fmla="val 41485"/>
            </a:avLst>
          </a:prstGeom>
          <a:solidFill>
            <a:srgbClr val="3B4C5B"/>
          </a:solidFill>
          <a:ln w="38100">
            <a:solidFill>
              <a:schemeClr val="bg1"/>
            </a:solidFill>
            <a:prstDash val="sysDash"/>
          </a:ln>
          <a:effectLst>
            <a:outerShdw blurRad="50800" dist="38100" dir="5400000" sx="105000" sy="105000" algn="t" rotWithShape="0">
              <a:srgbClr val="AAA19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sử dụng từ điển Tiếng Việt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đến trang có tiếng </a:t>
            </a:r>
            <a:r>
              <a:rPr lang="en-US" sz="54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</a:p>
          <a:p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tìm từ </a:t>
            </a:r>
            <a:r>
              <a:rPr lang="en-US" sz="4800" b="1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trọng </a:t>
            </a:r>
            <a:r>
              <a:rPr lang="en-US" sz="4000" b="1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nhé! </a:t>
            </a:r>
          </a:p>
        </p:txBody>
      </p:sp>
    </p:spTree>
    <p:extLst>
      <p:ext uri="{BB962C8B-B14F-4D97-AF65-F5344CB8AC3E}">
        <p14:creationId xmlns:p14="http://schemas.microsoft.com/office/powerpoint/2010/main" val="168101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345275" y="1489956"/>
            <a:ext cx="5971753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Tin vào bản thân mình.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332319" y="2786538"/>
            <a:ext cx="8195625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Quyết định lấy công việc của mình.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45719" y="5439291"/>
            <a:ext cx="8169810" cy="11836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Đánh giá mình quá cao và coi thường người khác.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70262" y="4136747"/>
            <a:ext cx="8728521" cy="7779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47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Coi trọng và giữ gìn phẩm giá của mình.</a:t>
            </a:r>
          </a:p>
        </p:txBody>
      </p:sp>
      <p:grpSp>
        <p:nvGrpSpPr>
          <p:cNvPr id="53" name="组合 20"/>
          <p:cNvGrpSpPr/>
          <p:nvPr/>
        </p:nvGrpSpPr>
        <p:grpSpPr>
          <a:xfrm>
            <a:off x="340906" y="2655912"/>
            <a:ext cx="1161020" cy="1088506"/>
            <a:chOff x="1766376" y="2300757"/>
            <a:chExt cx="1771137" cy="1660517"/>
          </a:xfrm>
        </p:grpSpPr>
        <p:grpSp>
          <p:nvGrpSpPr>
            <p:cNvPr id="54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56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58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59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57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55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60" name="组合 19"/>
          <p:cNvGrpSpPr/>
          <p:nvPr/>
        </p:nvGrpSpPr>
        <p:grpSpPr>
          <a:xfrm>
            <a:off x="340906" y="1206208"/>
            <a:ext cx="1195028" cy="1200193"/>
            <a:chOff x="6759926" y="2280141"/>
            <a:chExt cx="1742607" cy="1750139"/>
          </a:xfrm>
        </p:grpSpPr>
        <p:grpSp>
          <p:nvGrpSpPr>
            <p:cNvPr id="61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63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65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66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64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2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grpSp>
        <p:nvGrpSpPr>
          <p:cNvPr id="67" name="组合 20"/>
          <p:cNvGrpSpPr/>
          <p:nvPr/>
        </p:nvGrpSpPr>
        <p:grpSpPr>
          <a:xfrm>
            <a:off x="54305" y="5404766"/>
            <a:ext cx="1161020" cy="1088506"/>
            <a:chOff x="1766376" y="2300757"/>
            <a:chExt cx="1771137" cy="1660517"/>
          </a:xfrm>
        </p:grpSpPr>
        <p:grpSp>
          <p:nvGrpSpPr>
            <p:cNvPr id="68" name="组合 10"/>
            <p:cNvGrpSpPr/>
            <p:nvPr/>
          </p:nvGrpSpPr>
          <p:grpSpPr>
            <a:xfrm>
              <a:off x="1926406" y="2401724"/>
              <a:ext cx="1611107" cy="1559550"/>
              <a:chOff x="1926406" y="2401724"/>
              <a:chExt cx="1611107" cy="1559550"/>
            </a:xfrm>
          </p:grpSpPr>
          <p:grpSp>
            <p:nvGrpSpPr>
              <p:cNvPr id="70" name="组合 7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2" name="椭圆 6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5FBDA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73" name="椭圆 18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5FBDA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1" name="椭圆 2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5FBDAC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69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6" t="41389" r="47256" b="2778"/>
            <a:stretch>
              <a:fillRect/>
            </a:stretch>
          </p:blipFill>
          <p:spPr>
            <a:xfrm>
              <a:off x="1766376" y="2300757"/>
              <a:ext cx="1515388" cy="1387668"/>
            </a:xfrm>
            <a:prstGeom prst="rect">
              <a:avLst/>
            </a:prstGeom>
          </p:spPr>
        </p:pic>
      </p:grpSp>
      <p:grpSp>
        <p:nvGrpSpPr>
          <p:cNvPr id="74" name="组合 19"/>
          <p:cNvGrpSpPr/>
          <p:nvPr/>
        </p:nvGrpSpPr>
        <p:grpSpPr>
          <a:xfrm>
            <a:off x="65893" y="3852999"/>
            <a:ext cx="1195028" cy="1200193"/>
            <a:chOff x="6759926" y="2280141"/>
            <a:chExt cx="1742607" cy="1750139"/>
          </a:xfrm>
        </p:grpSpPr>
        <p:grpSp>
          <p:nvGrpSpPr>
            <p:cNvPr id="75" name="组合 30"/>
            <p:cNvGrpSpPr/>
            <p:nvPr/>
          </p:nvGrpSpPr>
          <p:grpSpPr>
            <a:xfrm>
              <a:off x="6891426" y="2470730"/>
              <a:ext cx="1611107" cy="1559550"/>
              <a:chOff x="1926406" y="2401724"/>
              <a:chExt cx="1611107" cy="1559550"/>
            </a:xfrm>
          </p:grpSpPr>
          <p:grpSp>
            <p:nvGrpSpPr>
              <p:cNvPr id="77" name="组合 31"/>
              <p:cNvGrpSpPr/>
              <p:nvPr/>
            </p:nvGrpSpPr>
            <p:grpSpPr>
              <a:xfrm>
                <a:off x="1926406" y="2401724"/>
                <a:ext cx="1611107" cy="1559550"/>
                <a:chOff x="5168600" y="4343400"/>
                <a:chExt cx="1190626" cy="1152525"/>
              </a:xfrm>
            </p:grpSpPr>
            <p:sp>
              <p:nvSpPr>
                <p:cNvPr id="79" name="椭圆 34"/>
                <p:cNvSpPr/>
                <p:nvPr/>
              </p:nvSpPr>
              <p:spPr>
                <a:xfrm>
                  <a:off x="5263851" y="4400550"/>
                  <a:ext cx="1095375" cy="1095375"/>
                </a:xfrm>
                <a:prstGeom prst="ellipse">
                  <a:avLst/>
                </a:prstGeom>
                <a:solidFill>
                  <a:srgbClr val="FF74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  <p:sp>
              <p:nvSpPr>
                <p:cNvPr id="80" name="椭圆 35"/>
                <p:cNvSpPr/>
                <p:nvPr/>
              </p:nvSpPr>
              <p:spPr>
                <a:xfrm>
                  <a:off x="5168600" y="4343400"/>
                  <a:ext cx="1095375" cy="1095375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FF744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.黑体-韩语" panose="02000500000000000000" pitchFamily="2" charset="-122"/>
                    <a:ea typeface=".黑体-韩语" panose="02000500000000000000" pitchFamily="2" charset="-122"/>
                    <a:cs typeface=".黑体-韩语" panose="02000500000000000000" pitchFamily="2" charset="-122"/>
                    <a:sym typeface="+mn-lt"/>
                  </a:endParaRPr>
                </a:p>
              </p:txBody>
            </p:sp>
          </p:grpSp>
          <p:sp>
            <p:nvSpPr>
              <p:cNvPr id="78" name="椭圆 32"/>
              <p:cNvSpPr/>
              <p:nvPr/>
            </p:nvSpPr>
            <p:spPr>
              <a:xfrm>
                <a:off x="1970818" y="2460007"/>
                <a:ext cx="1387668" cy="138766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7449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.黑体-韩语" panose="02000500000000000000" pitchFamily="2" charset="-122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endParaRPr>
              </a:p>
            </p:txBody>
          </p:sp>
        </p:grpSp>
        <p:pic>
          <p:nvPicPr>
            <p:cNvPr id="76" name="图片 4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85" t="25729" r="147" b="254"/>
            <a:stretch>
              <a:fillRect/>
            </a:stretch>
          </p:blipFill>
          <p:spPr>
            <a:xfrm flipH="1">
              <a:off x="6759926" y="2280141"/>
              <a:ext cx="1361965" cy="1653358"/>
            </a:xfrm>
            <a:prstGeom prst="rect">
              <a:avLst/>
            </a:prstGeom>
          </p:spPr>
        </p:pic>
      </p:grpSp>
      <p:sp>
        <p:nvSpPr>
          <p:cNvPr id="38" name="Rounded Rectangle 37"/>
          <p:cNvSpPr/>
          <p:nvPr/>
        </p:nvSpPr>
        <p:spPr>
          <a:xfrm>
            <a:off x="7756198" y="1509206"/>
            <a:ext cx="1950375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215529" y="2786538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quyết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9706574" y="4197359"/>
            <a:ext cx="2273034" cy="777930"/>
          </a:xfrm>
          <a:prstGeom prst="roundRect">
            <a:avLst/>
          </a:prstGeom>
          <a:solidFill>
            <a:srgbClr val="FF7449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FF7449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trọng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427315" y="5681150"/>
            <a:ext cx="2539919" cy="777930"/>
          </a:xfrm>
          <a:prstGeom prst="roundRect">
            <a:avLst/>
          </a:prstGeom>
          <a:solidFill>
            <a:srgbClr val="42A08E"/>
          </a:solidFill>
          <a:ln w="38100">
            <a:solidFill>
              <a:schemeClr val="bg1"/>
            </a:solidFill>
            <a:prstDash val="solid"/>
          </a:ln>
          <a:effectLst>
            <a:outerShdw blurRad="50800" dist="38100" dir="18900000" sx="105000" sy="105000" algn="bl" rotWithShape="0">
              <a:srgbClr val="42A08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cao</a:t>
            </a:r>
          </a:p>
        </p:txBody>
      </p:sp>
      <p:sp>
        <p:nvSpPr>
          <p:cNvPr id="41" name="文本框 33"/>
          <p:cNvSpPr txBox="1"/>
          <p:nvPr/>
        </p:nvSpPr>
        <p:spPr>
          <a:xfrm>
            <a:off x="0" y="157014"/>
            <a:ext cx="12306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3. Dòng nào dưới đây nêu đúng nghĩa của từ </a:t>
            </a:r>
            <a:r>
              <a:rPr lang="en-US" altLang="zh-CN" sz="3600" b="1">
                <a:ln w="6350">
                  <a:noFill/>
                </a:ln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:  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512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50"/>
                            </p:stCondLst>
                            <p:childTnLst>
                              <p:par>
                                <p:cTn id="3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1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9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10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91667E-6 1.11022E-16 L -0.43307 -0.36875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91667E-6 4.44444E-6 L 2.91667E-6 -0.09931 C 2.91667E-6 -0.14399 0.02304 -0.19838 0.04179 -0.19838 L 0.08372 -0.19838 " pathEditMode="relative" rAng="0" ptsTypes="AAAA">
                                      <p:cBhvr>
                                        <p:cTn id="1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0" y="-9931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125E-6 -3.7037E-6 L -3.125E-6 -0.09676 C -3.125E-6 -0.14004 0.03516 -0.19328 0.06368 -0.19328 L 0.12748 -0.19328 " pathEditMode="relative" rAng="0" ptsTypes="AAAA">
                                      <p:cBhvr>
                                        <p:cTn id="16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6" grpId="0" animBg="1"/>
      <p:bldP spid="36" grpId="1" animBg="1"/>
      <p:bldP spid="44" grpId="0" animBg="1"/>
      <p:bldP spid="44" grpId="1" animBg="1"/>
      <p:bldP spid="52" grpId="0" animBg="1"/>
      <p:bldP spid="52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970256" y="1892431"/>
            <a:ext cx="2521263" cy="288802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1083540" y="1924306"/>
            <a:ext cx="2706874" cy="2771080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3763" y="3638585"/>
            <a:ext cx="802490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 THỰC - TỰ TRỌNG</a:t>
            </a: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228907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8835103" y="1036095"/>
            <a:ext cx="1370817" cy="1695450"/>
          </a:xfrm>
          <a:prstGeom prst="rect">
            <a:avLst/>
          </a:prstGeom>
        </p:spPr>
      </p:pic>
      <p:pic>
        <p:nvPicPr>
          <p:cNvPr id="3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9488840" y="3146649"/>
            <a:ext cx="1370817" cy="1695450"/>
          </a:xfrm>
          <a:prstGeom prst="rect">
            <a:avLst/>
          </a:prstGeom>
        </p:spPr>
      </p:pic>
      <p:pic>
        <p:nvPicPr>
          <p:cNvPr id="4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9039223" y="2236424"/>
            <a:ext cx="1370817" cy="1695450"/>
          </a:xfrm>
          <a:prstGeom prst="rect">
            <a:avLst/>
          </a:prstGeom>
        </p:spPr>
      </p:pic>
      <p:pic>
        <p:nvPicPr>
          <p:cNvPr id="5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026451" y="3853545"/>
            <a:ext cx="1370817" cy="1695450"/>
          </a:xfrm>
          <a:prstGeom prst="rect">
            <a:avLst/>
          </a:prstGeom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914695" y="25232"/>
            <a:ext cx="3261213" cy="244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0" y="157014"/>
            <a:ext cx="1230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tập 4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 Có thể dùng những thành ngữ, tục ngữ nào dưới đây để nói về </a:t>
            </a:r>
            <a:r>
              <a:rPr lang="en-US" altLang="zh-CN" sz="36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hoặc </a:t>
            </a:r>
            <a:r>
              <a:rPr lang="en-US" altLang="zh-CN" sz="36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r>
              <a:rPr lang="en-US" altLang="zh-CN" sz="3600" b="1">
                <a:ln w="6350">
                  <a:noFill/>
                </a:ln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3600" b="1" dirty="0">
              <a:ln w="6350">
                <a:noFill/>
              </a:ln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637678" y="5156884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45127" y="1655489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Thẳng như ruột ngựa.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12500" y="2721275"/>
            <a:ext cx="6293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Giấy rách phải giữ lấy lề.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7680" y="3639705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Thuốc đắng dã tật.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50876" y="4527411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Cây ngay không sợ chết đứng.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6234" y="5506406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Đói cho sạch, rách cho thơm.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66733" y="1803359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  <p:sp>
        <p:nvSpPr>
          <p:cNvPr id="21" name="Rectangle 20"/>
          <p:cNvSpPr/>
          <p:nvPr/>
        </p:nvSpPr>
        <p:spPr>
          <a:xfrm>
            <a:off x="6574582" y="3804369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  <p:sp>
        <p:nvSpPr>
          <p:cNvPr id="22" name="Rectangle 21"/>
          <p:cNvSpPr/>
          <p:nvPr/>
        </p:nvSpPr>
        <p:spPr>
          <a:xfrm>
            <a:off x="7506211" y="2772596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endParaRPr lang="en-US" sz="2800"/>
          </a:p>
        </p:txBody>
      </p:sp>
      <p:sp>
        <p:nvSpPr>
          <p:cNvPr id="23" name="Rectangle 22"/>
          <p:cNvSpPr/>
          <p:nvPr/>
        </p:nvSpPr>
        <p:spPr>
          <a:xfrm>
            <a:off x="9824816" y="5614650"/>
            <a:ext cx="21964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lòng tự trọng</a:t>
            </a:r>
            <a:endParaRPr lang="en-US" sz="2800"/>
          </a:p>
        </p:txBody>
      </p:sp>
      <p:sp>
        <p:nvSpPr>
          <p:cNvPr id="24" name="Rectangle 23"/>
          <p:cNvSpPr/>
          <p:nvPr/>
        </p:nvSpPr>
        <p:spPr>
          <a:xfrm>
            <a:off x="9609212" y="4667454"/>
            <a:ext cx="2627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ln w="6350">
                  <a:noFill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tính trung thực 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3938807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6.25E-7 1.48148E-6 L -0.71992 -0.0034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3.75E-6 1.48148E-6 L -0.74453 -0.00579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79167E-6 2.59259E-6 L -0.74063 -0.0018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3.33333E-6 L -0.73594 0.01342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-2.59259E-6 L -0.72539 -0.01597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89258" y="3136052"/>
            <a:ext cx="526196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lòng dạ ngay thẳng (ruột ngựa rất thẳng).</a:t>
            </a:r>
            <a:endParaRPr lang="en-US" sz="4000" b="1" cap="none" spc="0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68" y="2620243"/>
            <a:ext cx="3922850" cy="3695326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10608492" y="896177"/>
            <a:ext cx="1370817" cy="16954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18516" y="1515571"/>
            <a:ext cx="55951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Thẳng như ruột ngựa.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3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2.08333E-6 1.85185E-6 L -0.71992 -0.00347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3" y="-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9128" y="3007699"/>
            <a:ext cx="6096000" cy="2782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</a:pP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 nghèo đói, khó khăn vẫn phải giữ nền nếp.</a:t>
            </a:r>
          </a:p>
          <a:p>
            <a:pPr>
              <a:lnSpc>
                <a:spcPct val="150000"/>
              </a:lnSpc>
            </a:pPr>
            <a:br>
              <a:rPr lang="en-US"/>
            </a:b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985" b="9702"/>
          <a:stretch/>
        </p:blipFill>
        <p:spPr>
          <a:xfrm>
            <a:off x="6301698" y="2710919"/>
            <a:ext cx="5629046" cy="3624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10722081" y="1065901"/>
            <a:ext cx="1370817" cy="16954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5358" y="1550752"/>
            <a:ext cx="629371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Giấy rách phải giữ lấy lề.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8338781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2.91667E-6 4.81481E-6 L -0.74453 -0.00579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27" y="-30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008" y="2263217"/>
            <a:ext cx="4762500" cy="3571875"/>
          </a:xfrm>
          <a:prstGeom prst="rect">
            <a:avLst/>
          </a:prstGeom>
        </p:spPr>
      </p:pic>
      <p:pic>
        <p:nvPicPr>
          <p:cNvPr id="11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0979" y="1967076"/>
            <a:ext cx="69523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Thuốc đắng mới chữa khỏi bệnh cho người.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 góp ý khó nghe nh</a:t>
            </a:r>
            <a:r>
              <a:rPr lang="en-US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 giúp ta sửa chữa khuyết điểm.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10633938" y="822878"/>
            <a:ext cx="1370817" cy="16954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55431" y="1316660"/>
            <a:ext cx="48369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c) Thuốc đắng dã tật.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1227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58333E-6 1.48148E-6 L -0.74063 -0.0018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31" y="-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0458" y="3049621"/>
            <a:ext cx="4589718" cy="1828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 ngay thẳng 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 sợ bị nói xấu.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367" y="2526797"/>
            <a:ext cx="3418722" cy="345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10178851" y="831347"/>
            <a:ext cx="1370817" cy="16954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3276" y="1505213"/>
            <a:ext cx="73773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d) Cây ngay không sợ chết đứng.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3163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4.375E-6 2.59259E-6 L -0.73594 0.0134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97" y="6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7793" y="2895181"/>
            <a:ext cx="4824602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ln w="0"/>
                <a:solidFill>
                  <a:srgbClr val="FF470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Dù đói khổ vẫn phải sống trong sạch, lương thiện.</a:t>
            </a:r>
            <a:endParaRPr lang="en-US" sz="4000" b="1">
              <a:ln w="0"/>
              <a:solidFill>
                <a:srgbClr val="FF470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14" y="2489823"/>
            <a:ext cx="4538686" cy="3838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>
            <a:off x="10370978" y="1186451"/>
            <a:ext cx="1519180" cy="15033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629534" y="1535973"/>
            <a:ext cx="705353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e) Đói cho sạch, rách cho thơm.</a:t>
            </a:r>
            <a:endParaRPr lang="en-US" sz="4000" b="1" cap="none" spc="0">
              <a:ln w="0"/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 flipH="1" flipV="1">
            <a:off x="0" y="385980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.hb.aicdn.com/bcbd836552d7e376e688a465288677111a82a8348b08d-sdJhq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55" t="44638" r="43838" b="7803"/>
          <a:stretch>
            <a:fillRect/>
          </a:stretch>
        </p:blipFill>
        <p:spPr bwMode="auto">
          <a:xfrm>
            <a:off x="8131957" y="0"/>
            <a:ext cx="4060043" cy="304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33"/>
          <p:cNvSpPr txBox="1"/>
          <p:nvPr/>
        </p:nvSpPr>
        <p:spPr>
          <a:xfrm>
            <a:off x="4060043" y="273148"/>
            <a:ext cx="4248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ln w="6350">
                  <a:noFill/>
                </a:ln>
                <a:solidFill>
                  <a:srgbClr val="ED71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THAM KHẢO</a:t>
            </a:r>
            <a:endParaRPr lang="zh-CN" altLang="en-US" sz="4000" b="1" dirty="0">
              <a:ln w="6350">
                <a:noFill/>
              </a:ln>
              <a:solidFill>
                <a:srgbClr val="ED71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8388748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-6.25E-7 2.59259E-6 L -0.72539 -0.0159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-81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VL - Bóng mát tâm hồn- Câu bé trung th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806" end="8512.29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curtains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26535" y="1962836"/>
            <a:ext cx="10205577" cy="3940857"/>
            <a:chOff x="1105359" y="1931305"/>
            <a:chExt cx="10205577" cy="3940857"/>
          </a:xfrm>
        </p:grpSpPr>
        <p:sp>
          <p:nvSpPr>
            <p:cNvPr id="6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 flipH="1">
            <a:off x="1088000" y="3012613"/>
            <a:ext cx="1274200" cy="25011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0"/>
          <a:stretch>
            <a:fillRect/>
          </a:stretch>
        </p:blipFill>
        <p:spPr>
          <a:xfrm>
            <a:off x="9327869" y="2099695"/>
            <a:ext cx="1665201" cy="3268626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071" y="424950"/>
            <a:ext cx="2215354" cy="1594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90825" y="847161"/>
            <a:ext cx="37978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A7551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A297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</a:t>
            </a:r>
            <a:r>
              <a:rPr lang="en-US" sz="6000" b="1" cap="none" spc="0">
                <a:ln w="0"/>
                <a:solidFill>
                  <a:srgbClr val="8928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6000" b="1" cap="none" spc="0">
                <a:ln w="0"/>
                <a:solidFill>
                  <a:srgbClr val="369F3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6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>
                <a:ln w="0"/>
                <a:solidFill>
                  <a:srgbClr val="D44A2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b="1" cap="none" spc="0">
                <a:ln w="0"/>
                <a:solidFill>
                  <a:srgbClr val="B3A4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73399" y="2018029"/>
            <a:ext cx="869249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 các thành ngữ, tục ngữ trong SGK.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F"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Danh từ.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5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2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25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400" decel="100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decel="100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75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" decel="100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decel="100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25"/>
                            </p:stCondLst>
                            <p:childTnLst>
                              <p:par>
                                <p:cTn id="4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" decel="1000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00" decel="1000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198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-39646" y="514760"/>
            <a:ext cx="11069595" cy="376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22184" r="12198" b="20000"/>
          <a:stretch>
            <a:fillRect/>
          </a:stretch>
        </p:blipFill>
        <p:spPr>
          <a:xfrm>
            <a:off x="10097121" y="666751"/>
            <a:ext cx="1504050" cy="2231338"/>
          </a:xfrm>
          <a:prstGeom prst="rect">
            <a:avLst/>
          </a:prstGeom>
        </p:spPr>
      </p:pic>
      <p:pic>
        <p:nvPicPr>
          <p:cNvPr id="10" name="图片 40">
            <a:extLst>
              <a:ext uri="{FF2B5EF4-FFF2-40B4-BE49-F238E27FC236}">
                <a16:creationId xmlns:a16="http://schemas.microsoft.com/office/drawing/2014/main" id="{972F18F5-C36C-41E0-9CC4-D14D205D87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97" y="3050652"/>
            <a:ext cx="3446798" cy="3616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4605" y="2405360"/>
            <a:ext cx="468109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5232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em học tốt!</a:t>
            </a:r>
            <a:endParaRPr lang="en-US" sz="4800" b="1" cap="none" spc="0">
              <a:ln w="0"/>
              <a:solidFill>
                <a:srgbClr val="5232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8"/>
          <a:stretch>
            <a:fillRect/>
          </a:stretch>
        </p:blipFill>
        <p:spPr>
          <a:xfrm>
            <a:off x="2222844" y="4193469"/>
            <a:ext cx="1370817" cy="1695450"/>
          </a:xfrm>
          <a:prstGeom prst="rect">
            <a:avLst/>
          </a:prstGeom>
        </p:spPr>
      </p:pic>
      <p:pic>
        <p:nvPicPr>
          <p:cNvPr id="13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23342" r="-1110" b="51936"/>
          <a:stretch>
            <a:fillRect/>
          </a:stretch>
        </p:blipFill>
        <p:spPr>
          <a:xfrm>
            <a:off x="6745169" y="4318268"/>
            <a:ext cx="1370817" cy="1695450"/>
          </a:xfrm>
          <a:prstGeom prst="rect">
            <a:avLst/>
          </a:prstGeom>
        </p:spPr>
      </p:pic>
      <p:pic>
        <p:nvPicPr>
          <p:cNvPr id="14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6" t="50000" r="2196" b="25278"/>
          <a:stretch>
            <a:fillRect/>
          </a:stretch>
        </p:blipFill>
        <p:spPr>
          <a:xfrm>
            <a:off x="3519479" y="4286704"/>
            <a:ext cx="1370817" cy="1695450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0" t="73480" r="4130" b="1798"/>
          <a:stretch>
            <a:fillRect/>
          </a:stretch>
        </p:blipFill>
        <p:spPr>
          <a:xfrm>
            <a:off x="4962596" y="4193469"/>
            <a:ext cx="1370817" cy="1695450"/>
          </a:xfrm>
          <a:prstGeom prst="rect">
            <a:avLst/>
          </a:prstGeom>
        </p:spPr>
      </p:pic>
      <p:pic>
        <p:nvPicPr>
          <p:cNvPr id="17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15930"/>
          <a:stretch>
            <a:fillRect/>
          </a:stretch>
        </p:blipFill>
        <p:spPr>
          <a:xfrm flipH="1">
            <a:off x="8051079" y="4340121"/>
            <a:ext cx="1519180" cy="15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fallOve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71823 0.01019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11" y="50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0" y="27622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u="sng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3889"/>
          <a:stretch>
            <a:fillRect/>
          </a:stretch>
        </p:blipFill>
        <p:spPr>
          <a:xfrm>
            <a:off x="6631325" y="1505372"/>
            <a:ext cx="4097545" cy="53526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9702091" y="2677372"/>
            <a:ext cx="876548" cy="67585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9706853" y="3724466"/>
            <a:ext cx="876548" cy="6758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9702091" y="4771561"/>
            <a:ext cx="876548" cy="67585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91" b="71997"/>
          <a:stretch>
            <a:fillRect/>
          </a:stretch>
        </p:blipFill>
        <p:spPr>
          <a:xfrm>
            <a:off x="6899658" y="2677372"/>
            <a:ext cx="876548" cy="67585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" t="29717" r="79618" b="42280"/>
          <a:stretch>
            <a:fillRect/>
          </a:stretch>
        </p:blipFill>
        <p:spPr>
          <a:xfrm>
            <a:off x="6904420" y="3724466"/>
            <a:ext cx="876548" cy="6758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7" t="56930" r="80248" b="15067"/>
          <a:stretch>
            <a:fillRect/>
          </a:stretch>
        </p:blipFill>
        <p:spPr>
          <a:xfrm>
            <a:off x="6899658" y="4771561"/>
            <a:ext cx="876548" cy="675853"/>
          </a:xfrm>
          <a:prstGeom prst="rect">
            <a:avLst/>
          </a:prstGeom>
        </p:spPr>
      </p:pic>
      <p:grpSp>
        <p:nvGrpSpPr>
          <p:cNvPr id="17" name="组合 6"/>
          <p:cNvGrpSpPr/>
          <p:nvPr/>
        </p:nvGrpSpPr>
        <p:grpSpPr>
          <a:xfrm>
            <a:off x="1193850" y="1740955"/>
            <a:ext cx="5554559" cy="3940857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18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234" y="2133312"/>
            <a:ext cx="466613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Vì sao gọi cậu bé trong câu chuyện là </a:t>
            </a:r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cậu bé </a:t>
            </a:r>
          </a:p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3" name="组合 6"/>
          <p:cNvGrpSpPr/>
          <p:nvPr/>
        </p:nvGrpSpPr>
        <p:grpSpPr>
          <a:xfrm>
            <a:off x="6444343" y="535883"/>
            <a:ext cx="4907200" cy="1205072"/>
            <a:chOff x="1105359" y="1931305"/>
            <a:chExt cx="10205577" cy="3940857"/>
          </a:xfrm>
          <a:effectLst>
            <a:outerShdw blurRad="50800" dist="38100" dir="5400000" sx="101000" sy="101000" algn="t" rotWithShape="0">
              <a:srgbClr val="5FBDAC">
                <a:alpha val="40000"/>
              </a:srgbClr>
            </a:outerShdw>
          </a:effectLst>
        </p:grpSpPr>
        <p:sp>
          <p:nvSpPr>
            <p:cNvPr id="24" name="矩形: 圆角 5"/>
            <p:cNvSpPr/>
            <p:nvPr/>
          </p:nvSpPr>
          <p:spPr>
            <a:xfrm>
              <a:off x="1105359" y="1931305"/>
              <a:ext cx="10205577" cy="3940857"/>
            </a:xfrm>
            <a:prstGeom prst="roundRect">
              <a:avLst>
                <a:gd name="adj" fmla="val 7241"/>
              </a:avLst>
            </a:prstGeom>
            <a:solidFill>
              <a:srgbClr val="20BA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矩形: 圆角 14"/>
            <p:cNvSpPr/>
            <p:nvPr/>
          </p:nvSpPr>
          <p:spPr>
            <a:xfrm>
              <a:off x="1266824" y="2068164"/>
              <a:ext cx="9886951" cy="3642073"/>
            </a:xfrm>
            <a:prstGeom prst="roundRect">
              <a:avLst>
                <a:gd name="adj" fmla="val 724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矩形: 圆角 16"/>
            <p:cNvSpPr/>
            <p:nvPr/>
          </p:nvSpPr>
          <p:spPr>
            <a:xfrm>
              <a:off x="1199690" y="1993218"/>
              <a:ext cx="10030285" cy="3778932"/>
            </a:xfrm>
            <a:prstGeom prst="roundRect">
              <a:avLst>
                <a:gd name="adj" fmla="val 7241"/>
              </a:avLst>
            </a:pr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TextBox 1">
            <a:extLst>
              <a:ext uri="{FF2B5EF4-FFF2-40B4-BE49-F238E27FC236}">
                <a16:creationId xmlns:a16="http://schemas.microsoft.com/office/drawing/2014/main" id="{041B5910-D587-4B46-9D02-A5A7EEE3B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159" y="674375"/>
            <a:ext cx="46661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b="1">
                <a:solidFill>
                  <a:srgbClr val="FF8D6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 </a:t>
            </a:r>
            <a:r>
              <a:rPr lang="en-US" altLang="zh-CN" sz="4800" b="1">
                <a:solidFill>
                  <a:srgbClr val="417E31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là gì?</a:t>
            </a:r>
            <a:endParaRPr lang="en-US" altLang="zh-CN" sz="4800" b="1" dirty="0">
              <a:solidFill>
                <a:srgbClr val="417E31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0" y="-29466"/>
            <a:ext cx="2706840" cy="2706838"/>
          </a:xfrm>
          <a:prstGeom prst="rect">
            <a:avLst/>
          </a:prstGeom>
        </p:spPr>
      </p:pic>
      <p:pic>
        <p:nvPicPr>
          <p:cNvPr id="36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4" y="27414"/>
            <a:ext cx="2392860" cy="18903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indow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0.25 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-19195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7B522FA-7769-42E1-8407-17CEBF9D1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3865" r="8917" b="54587"/>
          <a:stretch>
            <a:fillRect/>
          </a:stretch>
        </p:blipFill>
        <p:spPr>
          <a:xfrm flipH="1">
            <a:off x="8808104" y="3056986"/>
            <a:ext cx="3180522" cy="2533123"/>
          </a:xfrm>
          <a:prstGeom prst="rect">
            <a:avLst/>
          </a:prstGeom>
        </p:spPr>
      </p:pic>
      <p:pic>
        <p:nvPicPr>
          <p:cNvPr id="21" name="PA_图片 1">
            <a:extLst>
              <a:ext uri="{FF2B5EF4-FFF2-40B4-BE49-F238E27FC236}">
                <a16:creationId xmlns:a16="http://schemas.microsoft.com/office/drawing/2014/main" id="{05E7DB2B-F531-4F19-B804-77DF713AA7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71" r="54581" b="17381"/>
          <a:stretch>
            <a:fillRect/>
          </a:stretch>
        </p:blipFill>
        <p:spPr>
          <a:xfrm>
            <a:off x="1899783" y="-696686"/>
            <a:ext cx="8439111" cy="786718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06E46E7-26FD-4E69-BF7F-271406AA25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5" b="4444"/>
          <a:stretch>
            <a:fillRect/>
          </a:stretch>
        </p:blipFill>
        <p:spPr>
          <a:xfrm flipH="1">
            <a:off x="-459662" y="1226575"/>
            <a:ext cx="4421656" cy="572050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FAF1F12A-D801-4F8F-9294-7B0A9FB14CCC}"/>
              </a:ext>
            </a:extLst>
          </p:cNvPr>
          <p:cNvSpPr txBox="1"/>
          <p:nvPr/>
        </p:nvSpPr>
        <p:spPr>
          <a:xfrm>
            <a:off x="1768902" y="2523093"/>
            <a:ext cx="7916818" cy="1658916"/>
          </a:xfrm>
          <a:prstGeom prst="rect">
            <a:avLst/>
          </a:prstGeom>
          <a:noFill/>
          <a:effectLst>
            <a:glow rad="190500">
              <a:schemeClr val="accent2">
                <a:satMod val="175000"/>
                <a:alpha val="40000"/>
              </a:schemeClr>
            </a:glow>
            <a:outerShdw blurRad="50800" dist="50800" dir="5400000" sx="18000" sy="18000" algn="ctr" rotWithShape="0">
              <a:srgbClr val="E8B6C5">
                <a:alpha val="4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CE323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MỞ RỘNG VỐN TỪ: 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>
                <a:solidFill>
                  <a:srgbClr val="CE32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Roman Classic" panose="02040603050506020204" pitchFamily="18" charset="0"/>
                <a:ea typeface=".黑体-日本?" panose="02000500000000000000" pitchFamily="2" charset="-122"/>
                <a:cs typeface=".黑体-日本?" panose="02000500000000000000" pitchFamily="2" charset="-122"/>
                <a:sym typeface="+mn-lt"/>
              </a:rPr>
              <a:t>TRUNG THỰC – TỰ TRỌNG</a:t>
            </a:r>
            <a:endParaRPr lang="en-US" altLang="zh-CN" sz="4000" b="1" dirty="0">
              <a:solidFill>
                <a:srgbClr val="CE32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Roman Classic" panose="02040603050506020204" pitchFamily="18" charset="0"/>
              <a:ea typeface=".黑体-日本?" panose="02000500000000000000" pitchFamily="2" charset="-122"/>
              <a:cs typeface=".黑体-日本?" panose="02000500000000000000" pitchFamily="2" charset="-122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837" y="2291333"/>
            <a:ext cx="3068986" cy="45411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C842D47-51E6-4634-A130-F614BD1A4037}"/>
              </a:ext>
            </a:extLst>
          </p:cNvPr>
          <p:cNvSpPr txBox="1"/>
          <p:nvPr/>
        </p:nvSpPr>
        <p:spPr>
          <a:xfrm>
            <a:off x="3238848" y="1445499"/>
            <a:ext cx="40959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>
                <a:solidFill>
                  <a:srgbClr val="C85075"/>
                </a:solidFill>
                <a:latin typeface="UTM Edwardian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 từ và câu</a:t>
            </a:r>
            <a:endParaRPr lang="en-US" altLang="zh-CN" sz="6000" b="1" dirty="0">
              <a:solidFill>
                <a:srgbClr val="C85075"/>
              </a:solidFill>
              <a:latin typeface="UTM Edwardian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12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925015">
            <a:off x="8374720" y="283746"/>
            <a:ext cx="1752412" cy="840654"/>
          </a:xfrm>
          <a:prstGeom prst="rect">
            <a:avLst/>
          </a:prstGeom>
        </p:spPr>
      </p:pic>
      <p:pic>
        <p:nvPicPr>
          <p:cNvPr id="13" name="图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28063"/>
          <a:stretch>
            <a:fillRect/>
          </a:stretch>
        </p:blipFill>
        <p:spPr>
          <a:xfrm rot="20393218" flipV="1">
            <a:off x="1961044" y="6054174"/>
            <a:ext cx="1752412" cy="8406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hred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4.07407E-6 L 0.00691 -0.8381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4192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42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43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44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4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 tmFilter="0,0; .5, 1; 1, 1"/>
                                            <p:tgtEl>
                                              <p:spTgt spid="2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Mục</a:t>
            </a:r>
            <a:r>
              <a:rPr lang="en-US" altLang="zh-CN" sz="6000" b="1" dirty="0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tiêu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BC872-2B4D-4002-1641-E5E9D59EA480}"/>
              </a:ext>
            </a:extLst>
          </p:cNvPr>
          <p:cNvSpPr txBox="1"/>
          <p:nvPr/>
        </p:nvSpPr>
        <p:spPr>
          <a:xfrm>
            <a:off x="2773680" y="2244542"/>
            <a:ext cx="720433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-Biết m</a:t>
            </a:r>
            <a:r>
              <a:rPr lang="pt-B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ở  rộng và hệ thống hoá vốn từ ngữ theo chủ điểm: “ Trung thực - Tự trọng.”. </a:t>
            </a:r>
          </a:p>
          <a:p>
            <a:r>
              <a:rPr lang="pt-BR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-Biết sửa dụng từ </a:t>
            </a:r>
            <a:r>
              <a:rPr lang="pt-B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 rộng để đặt câu.</a:t>
            </a:r>
          </a:p>
          <a:p>
            <a:r>
              <a:rPr lang="pt-BR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-Biết </a:t>
            </a:r>
            <a:r>
              <a:rPr lang="pt-BR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quý những người trung thực.</a:t>
            </a:r>
            <a:r>
              <a:rPr lang="pt-BR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1959" y="704074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.hb.aicdn.com/0de736591ae74cd04425858ae889ed2c6431afcde5dcc-h4wy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 flipH="1">
            <a:off x="0" y="20884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20918" r="11936" b="2627"/>
          <a:stretch>
            <a:fillRect/>
          </a:stretch>
        </p:blipFill>
        <p:spPr>
          <a:xfrm>
            <a:off x="854585" y="1881731"/>
            <a:ext cx="3668122" cy="4201717"/>
          </a:xfrm>
          <a:prstGeom prst="rect">
            <a:avLst/>
          </a:prstGeom>
        </p:spPr>
      </p:pic>
      <p:pic>
        <p:nvPicPr>
          <p:cNvPr id="10" name="Picture 6" descr="http://img.hb.aicdn.com/7a713f32436bc2968c3d85111a1638301b2bc764774f4-1on9D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69547"/>
          <a:stretch>
            <a:fillRect/>
          </a:stretch>
        </p:blipFill>
        <p:spPr bwMode="auto">
          <a:xfrm>
            <a:off x="3893574" y="225449"/>
            <a:ext cx="8182286" cy="30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弧形 4"/>
          <p:cNvSpPr/>
          <p:nvPr/>
        </p:nvSpPr>
        <p:spPr>
          <a:xfrm>
            <a:off x="967868" y="1966802"/>
            <a:ext cx="3938163" cy="4031574"/>
          </a:xfrm>
          <a:prstGeom prst="arc">
            <a:avLst>
              <a:gd name="adj1" fmla="val 17363815"/>
              <a:gd name="adj2" fmla="val 4038809"/>
            </a:avLst>
          </a:prstGeom>
          <a:ln>
            <a:solidFill>
              <a:srgbClr val="4AA0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1852" y="3353411"/>
            <a:ext cx="410738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>
                <a:solidFill>
                  <a:srgbClr val="417E31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TRUNG THỰC</a:t>
            </a:r>
            <a:endParaRPr lang="zh-CN" altLang="en-US" sz="5400">
              <a:solidFill>
                <a:srgbClr val="417E31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5" name="矩形 13">
            <a:extLst>
              <a:ext uri="{FF2B5EF4-FFF2-40B4-BE49-F238E27FC236}">
                <a16:creationId xmlns:a16="http://schemas.microsoft.com/office/drawing/2014/main" id="{9164A998-B212-40C0-9422-2AF2E9649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9506" y="1814476"/>
            <a:ext cx="41073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>
                <a:solidFill>
                  <a:srgbClr val="47352E"/>
                </a:solidFill>
                <a:latin typeface="UTM Cookie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Mở rộng vốn từ</a:t>
            </a:r>
            <a:endParaRPr lang="zh-CN" altLang="en-US" sz="3200">
              <a:solidFill>
                <a:srgbClr val="47352E"/>
              </a:solidFill>
              <a:latin typeface="UTM Cookie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3500926" y="540177"/>
            <a:ext cx="5534025" cy="5534025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3639632" y="680868"/>
            <a:ext cx="5252642" cy="5252642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4353388" y="1043606"/>
            <a:ext cx="3966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Bài 1</a:t>
            </a:r>
            <a:endParaRPr lang="zh-CN" altLang="en-US" sz="44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4384668" y="1813047"/>
            <a:ext cx="39041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Tìm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cùng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và những từ ngữ </a:t>
            </a:r>
            <a:r>
              <a:rPr lang="en-US" altLang="zh-CN" sz="4400" b="1" i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trái nghĩa </a:t>
            </a:r>
            <a:r>
              <a:rPr lang="en-US" altLang="zh-CN" sz="4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với </a:t>
            </a:r>
            <a:r>
              <a:rPr lang="en-US" altLang="zh-CN" sz="4400" b="1">
                <a:solidFill>
                  <a:srgbClr val="E637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trung thực</a:t>
            </a:r>
            <a:endParaRPr lang="zh-CN" altLang="en-US" sz="4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9AE642D-2AC8-4492-BDA1-69ACE5C10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718" y="3667320"/>
            <a:ext cx="3224776" cy="254757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CFB8B4-AD37-4DAB-B5BC-29E3D7E8C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" y="3445"/>
            <a:ext cx="4536351" cy="6712415"/>
          </a:xfrm>
          <a:prstGeom prst="rect">
            <a:avLst/>
          </a:prstGeom>
        </p:spPr>
      </p:pic>
      <p:pic>
        <p:nvPicPr>
          <p:cNvPr id="17" name="Picture 4" descr="http://img.hb.aicdn.com/0de736591ae74cd04425858ae889ed2c6431afcde5dcc-h4wylE">
            <a:extLst>
              <a:ext uri="{FF2B5EF4-FFF2-40B4-BE49-F238E27FC236}">
                <a16:creationId xmlns:a16="http://schemas.microsoft.com/office/drawing/2014/main" id="{68B7BCB4-9711-4C5C-A9E7-E3961C3EA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1"/>
          <a:stretch>
            <a:fillRect/>
          </a:stretch>
        </p:blipFill>
        <p:spPr bwMode="auto">
          <a:xfrm rot="10800000">
            <a:off x="8796201" y="680868"/>
            <a:ext cx="3387061" cy="494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椭圆 5">
            <a:extLst>
              <a:ext uri="{FF2B5EF4-FFF2-40B4-BE49-F238E27FC236}">
                <a16:creationId xmlns:a16="http://schemas.microsoft.com/office/drawing/2014/main" id="{602FBBA3-E05D-44A9-8C84-C28CD71510D6}"/>
              </a:ext>
            </a:extLst>
          </p:cNvPr>
          <p:cNvSpPr/>
          <p:nvPr/>
        </p:nvSpPr>
        <p:spPr>
          <a:xfrm>
            <a:off x="9047947" y="718031"/>
            <a:ext cx="2844908" cy="2844908"/>
          </a:xfrm>
          <a:prstGeom prst="ellipse">
            <a:avLst/>
          </a:prstGeom>
          <a:solidFill>
            <a:schemeClr val="bg1"/>
          </a:solidFill>
          <a:ln w="254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6">
            <a:extLst>
              <a:ext uri="{FF2B5EF4-FFF2-40B4-BE49-F238E27FC236}">
                <a16:creationId xmlns:a16="http://schemas.microsoft.com/office/drawing/2014/main" id="{2CE9FDAD-C2FC-4D3F-A034-6C30ADA2EC03}"/>
              </a:ext>
            </a:extLst>
          </p:cNvPr>
          <p:cNvSpPr/>
          <p:nvPr/>
        </p:nvSpPr>
        <p:spPr>
          <a:xfrm>
            <a:off x="9114991" y="771112"/>
            <a:ext cx="2700256" cy="2700256"/>
          </a:xfrm>
          <a:prstGeom prst="ellipse">
            <a:avLst/>
          </a:prstGeom>
          <a:solidFill>
            <a:schemeClr val="bg1"/>
          </a:solidFill>
          <a:ln w="952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12">
            <a:extLst>
              <a:ext uri="{FF2B5EF4-FFF2-40B4-BE49-F238E27FC236}">
                <a16:creationId xmlns:a16="http://schemas.microsoft.com/office/drawing/2014/main" id="{850FC2A6-3F21-4285-8BFD-0B904F2BE18D}"/>
              </a:ext>
            </a:extLst>
          </p:cNvPr>
          <p:cNvSpPr txBox="1"/>
          <p:nvPr/>
        </p:nvSpPr>
        <p:spPr>
          <a:xfrm>
            <a:off x="8502082" y="966661"/>
            <a:ext cx="3966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Mẫu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9B03085F-4CF1-4F21-81CB-8D9534F5662E}"/>
              </a:ext>
            </a:extLst>
          </p:cNvPr>
          <p:cNvSpPr txBox="1"/>
          <p:nvPr/>
        </p:nvSpPr>
        <p:spPr>
          <a:xfrm>
            <a:off x="9216906" y="1428326"/>
            <a:ext cx="24511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Từ cùng nghĩa: 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thật thà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- Từ trái nghĩa: </a:t>
            </a:r>
          </a:p>
          <a:p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          </a:t>
            </a:r>
            <a:r>
              <a:rPr lang="en-US" altLang="zh-CN" sz="24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dối</a:t>
            </a:r>
            <a:r>
              <a:rPr lang="en-US" altLang="zh-CN" sz="2400" b="1">
                <a:solidFill>
                  <a:srgbClr val="FF744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</a:p>
          <a:p>
            <a:endParaRPr lang="zh-CN" altLang="en-US" sz="2400" b="1" dirty="0">
              <a:solidFill>
                <a:srgbClr val="E6370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9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1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3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2037551" y="-344021"/>
            <a:ext cx="2076059" cy="2481154"/>
          </a:xfrm>
          <a:prstGeom prst="rect">
            <a:avLst/>
          </a:prstGeom>
        </p:spPr>
      </p:pic>
      <p:pic>
        <p:nvPicPr>
          <p:cNvPr id="3" name="图片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11"/>
          <a:stretch>
            <a:fillRect/>
          </a:stretch>
        </p:blipFill>
        <p:spPr>
          <a:xfrm>
            <a:off x="8091482" y="-344021"/>
            <a:ext cx="2076059" cy="2481154"/>
          </a:xfrm>
          <a:prstGeom prst="rect">
            <a:avLst/>
          </a:prstGeom>
        </p:spPr>
      </p:pic>
      <p:sp>
        <p:nvSpPr>
          <p:cNvPr id="4" name="矩形: 圆角 5"/>
          <p:cNvSpPr/>
          <p:nvPr/>
        </p:nvSpPr>
        <p:spPr>
          <a:xfrm>
            <a:off x="1398129" y="1431351"/>
            <a:ext cx="3354902" cy="939913"/>
          </a:xfrm>
          <a:prstGeom prst="roundRect">
            <a:avLst>
              <a:gd name="adj" fmla="val 50000"/>
            </a:avLst>
          </a:prstGeom>
          <a:solidFill>
            <a:srgbClr val="5FBD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cùng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矩形: 圆角 31"/>
          <p:cNvSpPr/>
          <p:nvPr/>
        </p:nvSpPr>
        <p:spPr>
          <a:xfrm>
            <a:off x="7550827" y="1453182"/>
            <a:ext cx="3157367" cy="918082"/>
          </a:xfrm>
          <a:prstGeom prst="roundRect">
            <a:avLst>
              <a:gd name="adj" fmla="val 50000"/>
            </a:avLst>
          </a:prstGeom>
          <a:solidFill>
            <a:srgbClr val="FF7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 trái nghĩa với trung thực</a:t>
            </a:r>
            <a:endParaRPr lang="zh-CN" altLang="en-US" sz="2800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43386" y="290286"/>
            <a:ext cx="0" cy="6313714"/>
          </a:xfrm>
          <a:prstGeom prst="line">
            <a:avLst/>
          </a:prstGeom>
          <a:ln w="76200">
            <a:solidFill>
              <a:srgbClr val="515F6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Terminator 15"/>
          <p:cNvSpPr/>
          <p:nvPr/>
        </p:nvSpPr>
        <p:spPr>
          <a:xfrm>
            <a:off x="173203" y="2516619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5FB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 thắn, thẳng tính, ngay thẳng, ngay thật, chân thật, thật thà, thành thật, thật lòng, thật tình, thật tâm, bộc trực, </a:t>
            </a:r>
            <a:b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3F97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trực, …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257661" y="2573922"/>
            <a:ext cx="5546137" cy="3762948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Flowchart: Terminator 21"/>
          <p:cNvSpPr/>
          <p:nvPr/>
        </p:nvSpPr>
        <p:spPr>
          <a:xfrm>
            <a:off x="6271986" y="2516618"/>
            <a:ext cx="5716814" cy="3877555"/>
          </a:xfrm>
          <a:prstGeom prst="flowChartTerminator">
            <a:avLst/>
          </a:prstGeom>
          <a:solidFill>
            <a:schemeClr val="bg1"/>
          </a:solidFill>
          <a:ln w="38100">
            <a:solidFill>
              <a:srgbClr val="FF7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637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dối trá, gian dối, gian lận, gian manh, gian ngoan, gian giảo, gian trá, lừa bịp, lừa dối, bịp bợm, lừa đảo, lừa lọc, …</a:t>
            </a:r>
          </a:p>
        </p:txBody>
      </p:sp>
      <p:sp>
        <p:nvSpPr>
          <p:cNvPr id="23" name="Flowchart: Terminator 22"/>
          <p:cNvSpPr/>
          <p:nvPr/>
        </p:nvSpPr>
        <p:spPr>
          <a:xfrm>
            <a:off x="6356444" y="2573921"/>
            <a:ext cx="5546137" cy="3762948"/>
          </a:xfrm>
          <a:prstGeom prst="flowChartTerminator">
            <a:avLst/>
          </a:prstGeom>
          <a:noFill/>
          <a:ln w="28575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01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3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0" decel="100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266701" y="257175"/>
            <a:ext cx="11658600" cy="6305550"/>
          </a:xfrm>
          <a:prstGeom prst="rect">
            <a:avLst/>
          </a:prstGeom>
          <a:solidFill>
            <a:schemeClr val="bg1"/>
          </a:solidFill>
          <a:ln w="31750">
            <a:solidFill>
              <a:srgbClr val="4AA087"/>
            </a:solidFill>
          </a:ln>
          <a:effectLst>
            <a:outerShdw blurRad="889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1951" y="361950"/>
            <a:ext cx="11468099" cy="6115050"/>
          </a:xfrm>
          <a:prstGeom prst="rect">
            <a:avLst/>
          </a:prstGeom>
          <a:noFill/>
          <a:ln w="12700">
            <a:solidFill>
              <a:srgbClr val="5FBDAC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.黑体-韩语" panose="02000500000000000000" pitchFamily="2" charset="-122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1500" y="579296"/>
            <a:ext cx="1103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333F5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	Bài tập 2. Đặt câu với một từ cùng nghĩa với trung 	thực hoặc một từ trái nghĩa với trung thực </a:t>
            </a:r>
            <a:endParaRPr lang="zh-CN" altLang="en-US" sz="3600" b="1" dirty="0">
              <a:solidFill>
                <a:srgbClr val="333F50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46015" y="2633703"/>
            <a:ext cx="2129692" cy="9726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19" y="2398301"/>
            <a:ext cx="1159200" cy="11592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" r="30907" b="57508"/>
          <a:stretch>
            <a:fillRect/>
          </a:stretch>
        </p:blipFill>
        <p:spPr>
          <a:xfrm>
            <a:off x="1204687" y="4474538"/>
            <a:ext cx="2129692" cy="97262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7" y="4352638"/>
            <a:ext cx="1158736" cy="115873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56" y="1094617"/>
            <a:ext cx="1961715" cy="196171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269533" y="2525477"/>
            <a:ext cx="891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Tô Hiến Thành nổi tiếng là người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chính trực</a:t>
            </a:r>
            <a:r>
              <a:rPr lang="en-US" altLang="zh-CN" sz="3600" b="1">
                <a:solidFill>
                  <a:srgbClr val="3F9786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3F9786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363423" y="4360684"/>
            <a:ext cx="9084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ln w="6350">
                  <a:noFill/>
                </a:ln>
                <a:solidFill>
                  <a:srgbClr val="333F50"/>
                </a:solidFill>
                <a:latin typeface="汉仪太极体简" panose="02010604000101010101" pitchFamily="2" charset="-122"/>
                <a:ea typeface="汉仪太极体简" panose="02010604000101010101" pitchFamily="2" charset="-122"/>
              </a:defRPr>
            </a:lvl1pPr>
          </a:lstStyle>
          <a:p>
            <a:pPr algn="l"/>
            <a:r>
              <a:rPr lang="en-US" altLang="zh-CN" sz="3600" b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Trong các câu chuyện cổ tích, cáo thường là con vật rất </a:t>
            </a:r>
            <a:r>
              <a:rPr lang="en-US" altLang="zh-CN" sz="3600" b="1">
                <a:solidFill>
                  <a:srgbClr val="002060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gian ngoan</a:t>
            </a:r>
            <a:r>
              <a:rPr lang="en-US" altLang="zh-CN" sz="3600" b="1">
                <a:solidFill>
                  <a:srgbClr val="FF4409"/>
                </a:solidFill>
                <a:latin typeface="Times New Roman" panose="02020603050405020304" pitchFamily="18" charset="0"/>
                <a:ea typeface=".黑体-韩语" panose="02000500000000000000" pitchFamily="2" charset="-122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b="1" dirty="0">
              <a:solidFill>
                <a:srgbClr val="FF4409"/>
              </a:solidFill>
              <a:latin typeface="Times New Roman" panose="02020603050405020304" pitchFamily="18" charset="0"/>
              <a:ea typeface=".黑体-韩语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5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8"/>
          <a:stretch>
            <a:fillRect/>
          </a:stretch>
        </p:blipFill>
        <p:spPr>
          <a:xfrm>
            <a:off x="507648" y="534523"/>
            <a:ext cx="939458" cy="1135969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id="{502B2A28-D970-4C82-9119-B23DAB9863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24" y="4971191"/>
            <a:ext cx="1798176" cy="1344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5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画风-视频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630</Words>
  <Application>Microsoft Office PowerPoint</Application>
  <PresentationFormat>Widescreen</PresentationFormat>
  <Paragraphs>91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Times New Roman</vt:lpstr>
      <vt:lpstr>Arial</vt:lpstr>
      <vt:lpstr>UTM Roman Classic</vt:lpstr>
      <vt:lpstr>UTM Edwardian</vt:lpstr>
      <vt:lpstr>等线</vt:lpstr>
      <vt:lpstr>.黑体-韩语</vt:lpstr>
      <vt:lpstr>Wingdings</vt:lpstr>
      <vt:lpstr>UTM Cookies</vt:lpstr>
      <vt:lpstr>华康少女文字W5(P)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画风-视频</dc:title>
  <dc:creator>Administrator</dc:creator>
  <cp:keywords>Thy Tho</cp:keywords>
  <cp:lastModifiedBy>ADMIN</cp:lastModifiedBy>
  <cp:revision>373</cp:revision>
  <dcterms:created xsi:type="dcterms:W3CDTF">2018-04-21T12:25:00Z</dcterms:created>
  <dcterms:modified xsi:type="dcterms:W3CDTF">2022-09-30T14:36:39Z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