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85" r:id="rId2"/>
    <p:sldId id="287" r:id="rId3"/>
    <p:sldId id="320" r:id="rId4"/>
    <p:sldId id="421" r:id="rId5"/>
    <p:sldId id="422" r:id="rId6"/>
    <p:sldId id="419" r:id="rId7"/>
    <p:sldId id="361" r:id="rId8"/>
    <p:sldId id="363" r:id="rId9"/>
    <p:sldId id="364" r:id="rId10"/>
    <p:sldId id="365" r:id="rId11"/>
    <p:sldId id="367" r:id="rId12"/>
    <p:sldId id="286" r:id="rId13"/>
    <p:sldId id="415" r:id="rId14"/>
    <p:sldId id="416" r:id="rId15"/>
    <p:sldId id="417" r:id="rId16"/>
    <p:sldId id="420" r:id="rId17"/>
    <p:sldId id="418" r:id="rId18"/>
  </p:sldIdLst>
  <p:sldSz cx="12192000" cy="6858000"/>
  <p:notesSz cx="6858000" cy="9144000"/>
  <p:embeddedFontLst>
    <p:embeddedFont>
      <p:font typeface="HP001 4 hàng" panose="020B0603050302020204" pitchFamily="34" charset="0"/>
      <p:regular r:id="rId20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等线" panose="020B0604020202020204" charset="-122"/>
      <p:regular r:id="rId26"/>
      <p:bold r:id="rId27"/>
    </p:embeddedFont>
    <p:embeddedFont>
      <p:font typeface=".VnTime" panose="020B7200000000000000" pitchFamily="34" charset="0"/>
      <p:regular r:id="rId28"/>
      <p:bold r:id="rId29"/>
      <p:italic r:id="rId30"/>
      <p:boldItalic r:id="rId31"/>
    </p:embeddedFont>
  </p:embeddedFontLst>
  <p:custDataLst>
    <p:tags r:id="rId3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8AA2"/>
    <a:srgbClr val="E53F67"/>
    <a:srgbClr val="FFFFC5"/>
    <a:srgbClr val="F34B73"/>
    <a:srgbClr val="F094AA"/>
    <a:srgbClr val="F4AEBF"/>
    <a:srgbClr val="ED7793"/>
    <a:srgbClr val="EB6100"/>
    <a:srgbClr val="BC4744"/>
    <a:srgbClr val="D66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137" autoAdjust="0"/>
    <p:restoredTop sz="94660"/>
  </p:normalViewPr>
  <p:slideViewPr>
    <p:cSldViewPr snapToGrid="0">
      <p:cViewPr varScale="1">
        <p:scale>
          <a:sx n="71" d="100"/>
          <a:sy n="71" d="100"/>
        </p:scale>
        <p:origin x="5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2022/9/28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3A385EB-EEBD-4657-9862-29570E493B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BDAB9DE-981B-48F0-975B-9DD4392539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FB1308A-4A88-4C9F-82F4-6F3BFD2974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0F4F8B-CFF3-4557-87C3-BC63CB3C52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6241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F0FFBA72-DE19-43F3-855E-E080147AD21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2532" y="5521490"/>
            <a:ext cx="2174325" cy="18783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732F27-6255-4A9F-9531-ABF5D8FFF14F}"/>
              </a:ext>
            </a:extLst>
          </p:cNvPr>
          <p:cNvSpPr txBox="1"/>
          <p:nvPr userDrawn="1"/>
        </p:nvSpPr>
        <p:spPr>
          <a:xfrm>
            <a:off x="11410568" y="6480813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E53F67"/>
                </a:solidFill>
                <a:latin typeface="UTM Flavour" panose="02040603050506020204" pitchFamily="18" charset="0"/>
              </a:rPr>
              <a:t>KTUTS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4.xml"/><Relationship Id="rId7" Type="http://schemas.openxmlformats.org/officeDocument/2006/relationships/image" Target="../media/image2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2.png"/><Relationship Id="rId11" Type="http://schemas.microsoft.com/office/2007/relationships/hdphoto" Target="../media/hdphoto1.wdp"/><Relationship Id="rId5" Type="http://schemas.openxmlformats.org/officeDocument/2006/relationships/image" Target="../media/image6.jpg"/><Relationship Id="rId10" Type="http://schemas.openxmlformats.org/officeDocument/2006/relationships/image" Target="../media/image26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84B255B-C0D3-4B00-B990-D6E65D4AEF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52" b="7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775F75A8-E5B8-4C50-A209-6BDA97A66DD3}"/>
              </a:ext>
            </a:extLst>
          </p:cNvPr>
          <p:cNvSpPr txBox="1"/>
          <p:nvPr/>
        </p:nvSpPr>
        <p:spPr>
          <a:xfrm>
            <a:off x="963136" y="5031618"/>
            <a:ext cx="10265728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8800" b="1">
                <a:ln/>
                <a:gradFill flip="none" rotWithShape="1">
                  <a:gsLst>
                    <a:gs pos="0">
                      <a:srgbClr val="F2EC00">
                        <a:alpha val="94118"/>
                      </a:srgbClr>
                    </a:gs>
                    <a:gs pos="56000">
                      <a:srgbClr val="FFFA00">
                        <a:lumMod val="100000"/>
                      </a:srgbClr>
                    </a:gs>
                    <a:gs pos="100000">
                      <a:srgbClr val="FFFFC5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edding K&amp;T" panose="02040603050506020204" pitchFamily="18" charset="0"/>
                <a:ea typeface="包图小白体" panose="02010601030101010101" pitchFamily="2" charset="-122"/>
              </a:rPr>
              <a:t>Luyện từ và câu</a:t>
            </a:r>
            <a:endParaRPr lang="zh-CN" altLang="en-US" sz="8800" b="1" dirty="0">
              <a:ln/>
              <a:gradFill flip="none" rotWithShape="1">
                <a:gsLst>
                  <a:gs pos="0">
                    <a:srgbClr val="F2EC00">
                      <a:alpha val="94118"/>
                    </a:srgbClr>
                  </a:gs>
                  <a:gs pos="56000">
                    <a:srgbClr val="FFFA00">
                      <a:lumMod val="100000"/>
                    </a:srgbClr>
                  </a:gs>
                  <a:gs pos="100000">
                    <a:srgbClr val="FFFFC5"/>
                  </a:gs>
                </a:gsLst>
                <a:path path="shape">
                  <a:fillToRect l="50000" t="50000" r="50000" b="50000"/>
                </a:path>
                <a:tileRect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UTM Wedding K&amp;T" panose="02040603050506020204" pitchFamily="18" charset="0"/>
              <a:ea typeface="包图小白体" panose="02010601030101010101" pitchFamily="2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9EFA609-5CFC-47FD-AEAF-5CADB07FB8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86"/>
          <a:stretch/>
        </p:blipFill>
        <p:spPr>
          <a:xfrm>
            <a:off x="3695915" y="217769"/>
            <a:ext cx="4571570" cy="4527232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C80DBFEC-563A-4379-A8D7-D5EDFE895A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79" y="-182525"/>
            <a:ext cx="3010786" cy="3010786"/>
          </a:xfrm>
          <a:prstGeom prst="rect">
            <a:avLst/>
          </a:prstGeom>
        </p:spPr>
      </p:pic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06F3FD81-D8AB-4F77-9565-7B75FB1183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040" y="2298826"/>
            <a:ext cx="3133060" cy="313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62748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6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66 0.025 C 0.03867 0.04004 0.06328 0.05602 0.07357 0.02569 C 0.08789 -0.01574 0.01667 -0.10023 0.03411 -0.1507 C 0.05 -0.1963 0.10495 -0.10139 0.12031 -0.14537 C 0.13594 -0.18982 0.08216 -0.21806 0.09883 -0.2669 C 0.11458 -0.31042 0.13659 -0.25139 0.15026 -0.29051 C 0.16341 -0.32801 0.13294 -0.33496 0.14479 -0.36852 C 0.15221 -0.38889 0.15911 -0.38357 0.16471 -0.37963 " pathEditMode="relative" rAng="18120000" ptsTypes="AAAAAAAA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2" y="-2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DD6DB0B-E935-4B45-8A51-A7A2D571B8F7}"/>
              </a:ext>
            </a:extLst>
          </p:cNvPr>
          <p:cNvGrpSpPr/>
          <p:nvPr/>
        </p:nvGrpSpPr>
        <p:grpSpPr>
          <a:xfrm>
            <a:off x="1183511" y="194750"/>
            <a:ext cx="9977377" cy="2777051"/>
            <a:chOff x="1006064" y="1522807"/>
            <a:chExt cx="9977377" cy="4656929"/>
          </a:xfrm>
        </p:grpSpPr>
        <p:sp>
          <p:nvSpPr>
            <p:cNvPr id="13" name="矩形: 圆角 2">
              <a:extLst>
                <a:ext uri="{FF2B5EF4-FFF2-40B4-BE49-F238E27FC236}">
                  <a16:creationId xmlns:a16="http://schemas.microsoft.com/office/drawing/2014/main" id="{05EF2EDB-6B5D-4958-AC82-BD0151FD09C7}"/>
                </a:ext>
              </a:extLst>
            </p:cNvPr>
            <p:cNvSpPr/>
            <p:nvPr/>
          </p:nvSpPr>
          <p:spPr>
            <a:xfrm>
              <a:off x="1006064" y="1522807"/>
              <a:ext cx="9977377" cy="46569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: 圆角 2">
              <a:extLst>
                <a:ext uri="{FF2B5EF4-FFF2-40B4-BE49-F238E27FC236}">
                  <a16:creationId xmlns:a16="http://schemas.microsoft.com/office/drawing/2014/main" id="{6FCB47A3-7F49-4FB8-A0FA-73CDAF292362}"/>
                </a:ext>
              </a:extLst>
            </p:cNvPr>
            <p:cNvSpPr/>
            <p:nvPr/>
          </p:nvSpPr>
          <p:spPr>
            <a:xfrm>
              <a:off x="1208559" y="1889899"/>
              <a:ext cx="9523081" cy="3888233"/>
            </a:xfrm>
            <a:prstGeom prst="roundRect">
              <a:avLst/>
            </a:prstGeom>
            <a:noFill/>
            <a:ln w="57150">
              <a:solidFill>
                <a:srgbClr val="E18D75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6175" name="Group 31">
            <a:extLst>
              <a:ext uri="{FF2B5EF4-FFF2-40B4-BE49-F238E27FC236}">
                <a16:creationId xmlns:a16="http://schemas.microsoft.com/office/drawing/2014/main" id="{65EFAE38-230B-4F14-8AA6-1B1CB7F13B46}"/>
              </a:ext>
            </a:extLst>
          </p:cNvPr>
          <p:cNvGraphicFramePr>
            <a:graphicFrameLocks noGrp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val="882127491"/>
              </p:ext>
            </p:extLst>
          </p:nvPr>
        </p:nvGraphicFramePr>
        <p:xfrm>
          <a:off x="4152898" y="3744684"/>
          <a:ext cx="7919359" cy="2086365"/>
        </p:xfrm>
        <a:graphic>
          <a:graphicData uri="http://schemas.openxmlformats.org/drawingml/2006/table">
            <a:tbl>
              <a:tblPr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0000" endA="300" endPos="38500" dist="50800" dir="5400000" sy="-100000" algn="bl" rotWithShape="0"/>
                </a:effectLst>
                <a:tableStyleId>{35758FB7-9AC5-4552-8A53-C91805E547FA}</a:tableStyleId>
              </a:tblPr>
              <a:tblGrid>
                <a:gridCol w="3875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4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38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 chỉ người             </a:t>
                      </a:r>
                      <a:endParaRPr kumimoji="0" lang="en-US" sz="3600" b="1" i="0" u="none" strike="noStrike" cap="none" normalizeH="0" baseline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ông cha,….</a:t>
                      </a:r>
                      <a:endParaRPr kumimoji="0" lang="en-US" sz="3600" b="1" i="0" u="none" strike="noStrike" cap="none" normalizeH="0" baseline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9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29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 chỉ vật</a:t>
                      </a:r>
                      <a:endParaRPr kumimoji="0" lang="en-US" sz="3600" b="1" i="0" u="none" strike="noStrike" cap="none" normalizeH="0" baseline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sông,….</a:t>
                      </a:r>
                      <a:endParaRPr kumimoji="0" lang="en-US" sz="3600" b="1" i="0" u="none" strike="noStrike" cap="none" normalizeH="0" baseline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61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 chỉ hiện tượng</a:t>
                      </a:r>
                      <a:endParaRPr kumimoji="0" lang="en-US" sz="3600" b="1" i="0" u="none" strike="noStrike" cap="none" normalizeH="0" baseline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mưa</a:t>
                      </a:r>
                      <a:r>
                        <a:rPr kumimoji="0" lang="en-US" sz="3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,….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258" name="Text Box 32">
            <a:extLst>
              <a:ext uri="{FF2B5EF4-FFF2-40B4-BE49-F238E27FC236}">
                <a16:creationId xmlns:a16="http://schemas.microsoft.com/office/drawing/2014/main" id="{CCC16F87-72B7-4E1D-B590-0DF1DFDCE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199" y="503240"/>
            <a:ext cx="9308887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1pPr>
            <a:lvl2pPr marL="742950" indent="-285750"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2pPr>
            <a:lvl3pPr marL="1143000" indent="-228600"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3pPr>
            <a:lvl4pPr marL="1600200" indent="-228600"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4pPr>
            <a:lvl5pPr marL="2057400" indent="-228600"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9pPr>
          </a:lstStyle>
          <a:p>
            <a:pPr algn="just"/>
            <a:r>
              <a:rPr lang="en-US" altLang="en-US" sz="3200" b="1">
                <a:solidFill>
                  <a:schemeClr val="tx1"/>
                </a:solidFill>
                <a:latin typeface="Times New Roman" panose="02020603050405020304" pitchFamily="18" charset="0"/>
              </a:rPr>
              <a:t>1. Các từ chỉ sự vật trong đoạn thơ:</a:t>
            </a:r>
          </a:p>
          <a:p>
            <a:pPr algn="just"/>
            <a:r>
              <a:rPr lang="en-US" altLang="en-US" sz="3200" b="1">
                <a:solidFill>
                  <a:srgbClr val="BC4744"/>
                </a:solidFill>
                <a:latin typeface="Times New Roman" panose="02020603050405020304" pitchFamily="18" charset="0"/>
              </a:rPr>
              <a:t>truyện cổ, cuộc sống, tiếng, xưa, cơn, nắng, mưa, con, sông, rặng, dừa, đời, cha ông, con, sông, chân trời, truyện cổ, ông cha.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A41C7B-C512-46B9-971B-997DA87A03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92635" y="1888038"/>
            <a:ext cx="5093242" cy="5819048"/>
          </a:xfrm>
          <a:prstGeom prst="rect">
            <a:avLst/>
          </a:prstGeom>
        </p:spPr>
      </p:pic>
      <p:sp>
        <p:nvSpPr>
          <p:cNvPr id="6173" name="Text Box 29">
            <a:extLst>
              <a:ext uri="{FF2B5EF4-FFF2-40B4-BE49-F238E27FC236}">
                <a16:creationId xmlns:a16="http://schemas.microsoft.com/office/drawing/2014/main" id="{E74D95B2-961A-43EA-B405-92AE84C18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997" y="4012732"/>
            <a:ext cx="339666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1pPr>
            <a:lvl2pPr marL="742950" indent="-285750"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2pPr>
            <a:lvl3pPr marL="1143000" indent="-228600"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3pPr>
            <a:lvl4pPr marL="1600200" indent="-228600"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4pPr>
            <a:lvl5pPr marL="2057400" indent="-228600"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chemeClr val="tx1"/>
                </a:solidFill>
                <a:latin typeface="Times New Roman" panose="02020603050405020304" pitchFamily="18" charset="0"/>
              </a:rPr>
              <a:t>2. Xếp các từ em mới tìm được vào nhóm thích hợp</a:t>
            </a:r>
          </a:p>
        </p:txBody>
      </p:sp>
      <p:sp>
        <p:nvSpPr>
          <p:cNvPr id="17" name="云形 6">
            <a:extLst>
              <a:ext uri="{FF2B5EF4-FFF2-40B4-BE49-F238E27FC236}">
                <a16:creationId xmlns:a16="http://schemas.microsoft.com/office/drawing/2014/main" id="{87F83088-E8B1-4E05-BBDE-020837CD218F}"/>
              </a:ext>
            </a:extLst>
          </p:cNvPr>
          <p:cNvSpPr/>
          <p:nvPr/>
        </p:nvSpPr>
        <p:spPr>
          <a:xfrm>
            <a:off x="-146736" y="349198"/>
            <a:ext cx="983970" cy="536131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8" name="云形 7">
            <a:extLst>
              <a:ext uri="{FF2B5EF4-FFF2-40B4-BE49-F238E27FC236}">
                <a16:creationId xmlns:a16="http://schemas.microsoft.com/office/drawing/2014/main" id="{A4513E28-B5CC-48D3-A98A-FE922B5E4ED7}"/>
              </a:ext>
            </a:extLst>
          </p:cNvPr>
          <p:cNvSpPr/>
          <p:nvPr/>
        </p:nvSpPr>
        <p:spPr>
          <a:xfrm>
            <a:off x="11111582" y="2618354"/>
            <a:ext cx="1816824" cy="989924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000"/>
                                        <p:tgtEl>
                                          <p:spTgt spid="6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250"/>
                                        <p:tgtEl>
                                          <p:spTgt spid="6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8" grpId="0"/>
      <p:bldP spid="617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6264B951-4FFB-4260-9B9B-3CCD35CA7063}"/>
              </a:ext>
            </a:extLst>
          </p:cNvPr>
          <p:cNvGrpSpPr/>
          <p:nvPr/>
        </p:nvGrpSpPr>
        <p:grpSpPr>
          <a:xfrm>
            <a:off x="326571" y="849213"/>
            <a:ext cx="11604172" cy="5624565"/>
            <a:chOff x="1006064" y="1522807"/>
            <a:chExt cx="9977377" cy="4656929"/>
          </a:xfrm>
        </p:grpSpPr>
        <p:sp>
          <p:nvSpPr>
            <p:cNvPr id="24" name="矩形: 圆角 2">
              <a:extLst>
                <a:ext uri="{FF2B5EF4-FFF2-40B4-BE49-F238E27FC236}">
                  <a16:creationId xmlns:a16="http://schemas.microsoft.com/office/drawing/2014/main" id="{9E657C99-B6FB-4448-9D9C-B63EE66BCD97}"/>
                </a:ext>
              </a:extLst>
            </p:cNvPr>
            <p:cNvSpPr/>
            <p:nvPr/>
          </p:nvSpPr>
          <p:spPr>
            <a:xfrm>
              <a:off x="1006064" y="1522807"/>
              <a:ext cx="9977377" cy="4656929"/>
            </a:xfrm>
            <a:prstGeom prst="roundRect">
              <a:avLst>
                <a:gd name="adj" fmla="val 13763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: 圆角 2">
              <a:extLst>
                <a:ext uri="{FF2B5EF4-FFF2-40B4-BE49-F238E27FC236}">
                  <a16:creationId xmlns:a16="http://schemas.microsoft.com/office/drawing/2014/main" id="{0C1DBB9F-FEEE-45B4-821B-11EBD3F08C59}"/>
                </a:ext>
              </a:extLst>
            </p:cNvPr>
            <p:cNvSpPr/>
            <p:nvPr/>
          </p:nvSpPr>
          <p:spPr>
            <a:xfrm>
              <a:off x="1208559" y="1738845"/>
              <a:ext cx="9523081" cy="4224851"/>
            </a:xfrm>
            <a:prstGeom prst="roundRect">
              <a:avLst>
                <a:gd name="adj" fmla="val 11070"/>
              </a:avLst>
            </a:prstGeom>
            <a:noFill/>
            <a:ln w="57150">
              <a:solidFill>
                <a:srgbClr val="E18D75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云形 6">
            <a:extLst>
              <a:ext uri="{FF2B5EF4-FFF2-40B4-BE49-F238E27FC236}">
                <a16:creationId xmlns:a16="http://schemas.microsoft.com/office/drawing/2014/main" id="{87F83088-E8B1-4E05-BBDE-020837CD218F}"/>
              </a:ext>
            </a:extLst>
          </p:cNvPr>
          <p:cNvSpPr/>
          <p:nvPr/>
        </p:nvSpPr>
        <p:spPr>
          <a:xfrm>
            <a:off x="-146736" y="349198"/>
            <a:ext cx="983970" cy="536131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8" name="云形 7">
            <a:extLst>
              <a:ext uri="{FF2B5EF4-FFF2-40B4-BE49-F238E27FC236}">
                <a16:creationId xmlns:a16="http://schemas.microsoft.com/office/drawing/2014/main" id="{A4513E28-B5CC-48D3-A98A-FE922B5E4ED7}"/>
              </a:ext>
            </a:extLst>
          </p:cNvPr>
          <p:cNvSpPr/>
          <p:nvPr/>
        </p:nvSpPr>
        <p:spPr>
          <a:xfrm>
            <a:off x="10565043" y="-338922"/>
            <a:ext cx="1816824" cy="989924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B6D4C08-CCDE-4FAB-8CFF-CB6D7ED06808}"/>
              </a:ext>
            </a:extLst>
          </p:cNvPr>
          <p:cNvGrpSpPr/>
          <p:nvPr/>
        </p:nvGrpSpPr>
        <p:grpSpPr>
          <a:xfrm>
            <a:off x="2960914" y="2167570"/>
            <a:ext cx="6346372" cy="4878225"/>
            <a:chOff x="2960914" y="2167570"/>
            <a:chExt cx="6346372" cy="487822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87274F7-1B32-4244-801E-D1B4DCC5E8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87" r="19865" b="23731"/>
            <a:stretch/>
          </p:blipFill>
          <p:spPr>
            <a:xfrm>
              <a:off x="2960914" y="2167570"/>
              <a:ext cx="6346372" cy="487822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CE98603-D8D5-4C69-910E-ADC5E5A92D76}"/>
                </a:ext>
              </a:extLst>
            </p:cNvPr>
            <p:cNvSpPr txBox="1"/>
            <p:nvPr/>
          </p:nvSpPr>
          <p:spPr>
            <a:xfrm>
              <a:off x="4336736" y="5050805"/>
              <a:ext cx="3469219" cy="1015663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en-US" sz="6000" b="1">
                  <a:ln w="9525">
                    <a:solidFill>
                      <a:schemeClr val="bg1"/>
                    </a:solidFill>
                    <a:prstDash val="solid"/>
                  </a:ln>
                  <a:gradFill flip="none" rotWithShape="1">
                    <a:gsLst>
                      <a:gs pos="0">
                        <a:srgbClr val="F094AA"/>
                      </a:gs>
                      <a:gs pos="22000">
                        <a:srgbClr val="F897AE"/>
                      </a:gs>
                      <a:gs pos="40000">
                        <a:srgbClr val="E53F67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Showcard" panose="02040603050506020204" pitchFamily="18" charset="0"/>
                </a:rPr>
                <a:t>Danh từ</a:t>
              </a:r>
            </a:p>
          </p:txBody>
        </p:sp>
      </p:grpSp>
      <p:graphicFrame>
        <p:nvGraphicFramePr>
          <p:cNvPr id="6175" name="Group 31">
            <a:extLst>
              <a:ext uri="{FF2B5EF4-FFF2-40B4-BE49-F238E27FC236}">
                <a16:creationId xmlns:a16="http://schemas.microsoft.com/office/drawing/2014/main" id="{65EFAE38-230B-4F14-8AA6-1B1CB7F13B46}"/>
              </a:ext>
            </a:extLst>
          </p:cNvPr>
          <p:cNvGraphicFramePr>
            <a:graphicFrameLocks noGrp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val="2062659860"/>
              </p:ext>
            </p:extLst>
          </p:nvPr>
        </p:nvGraphicFramePr>
        <p:xfrm>
          <a:off x="1389132" y="1310430"/>
          <a:ext cx="9364426" cy="2442357"/>
        </p:xfrm>
        <a:graphic>
          <a:graphicData uri="http://schemas.openxmlformats.org/drawingml/2006/table">
            <a:tbl>
              <a:tblPr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0000" endA="300" endPos="38500" dist="50800" dir="5400000" sy="-100000" algn="bl" rotWithShape="0"/>
                </a:effectLst>
                <a:tableStyleId>{35758FB7-9AC5-4552-8A53-C91805E547FA}</a:tableStyleId>
              </a:tblPr>
              <a:tblGrid>
                <a:gridCol w="3821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25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49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 chỉ người             </a:t>
                      </a:r>
                      <a:endParaRPr kumimoji="0" lang="en-US" sz="3600" b="1" i="0" u="none" strike="noStrike" cap="none" normalizeH="0" baseline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ông cha,</a:t>
                      </a:r>
                      <a:endParaRPr kumimoji="0" lang="en-US" sz="3600" b="1" i="0" u="none" strike="noStrike" cap="none" normalizeH="0" baseline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9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92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 chỉ vật</a:t>
                      </a:r>
                      <a:endParaRPr kumimoji="0" lang="en-US" sz="3600" b="1" i="0" u="none" strike="noStrike" cap="none" normalizeH="0" baseline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sông,</a:t>
                      </a:r>
                      <a:endParaRPr kumimoji="0" lang="en-US" sz="3600" b="1" i="0" u="none" strike="noStrike" cap="none" normalizeH="0" baseline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 chỉ hiện tượng</a:t>
                      </a:r>
                      <a:endParaRPr kumimoji="0" lang="en-US" sz="3600" b="1" i="0" u="none" strike="noStrike" cap="none" normalizeH="0" baseline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mưa,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Text Box 14">
            <a:extLst>
              <a:ext uri="{FF2B5EF4-FFF2-40B4-BE49-F238E27FC236}">
                <a16:creationId xmlns:a16="http://schemas.microsoft.com/office/drawing/2014/main" id="{C18052DD-7859-4403-9907-4F37173F90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6187" y="1333432"/>
            <a:ext cx="179086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6666"/>
                </a:solidFill>
                <a:latin typeface="HP001 4 hàng" panose="020B06030503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6666"/>
                </a:solidFill>
                <a:latin typeface="HP001 4 hàng" panose="020B06030503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6666"/>
                </a:solidFill>
                <a:latin typeface="HP001 4 hàng" panose="020B06030503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6666"/>
                </a:solidFill>
                <a:latin typeface="HP001 4 hàng" panose="020B06030503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6666"/>
                </a:solidFill>
                <a:latin typeface="HP001 4 hàng" panose="020B06030503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rgbClr val="006666"/>
                </a:solidFill>
                <a:latin typeface="HP001 4 hàng" panose="020B06030503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rgbClr val="006666"/>
                </a:solidFill>
                <a:latin typeface="HP001 4 hàng" panose="020B06030503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rgbClr val="006666"/>
                </a:solidFill>
                <a:latin typeface="HP001 4 hàng" panose="020B06030503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rgbClr val="006666"/>
                </a:solidFill>
                <a:latin typeface="HP001 4 hàng" panose="020B06030503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cha ông</a:t>
            </a: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BA64D71B-11B4-4CC8-B271-0B4AC68B4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6587" y="2169334"/>
            <a:ext cx="1219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6666"/>
                </a:solidFill>
                <a:latin typeface="HP001 4 hàng" panose="020B06030503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6666"/>
                </a:solidFill>
                <a:latin typeface="HP001 4 hàng" panose="020B06030503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6666"/>
                </a:solidFill>
                <a:latin typeface="HP001 4 hàng" panose="020B06030503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6666"/>
                </a:solidFill>
                <a:latin typeface="HP001 4 hàng" panose="020B06030503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6666"/>
                </a:solidFill>
                <a:latin typeface="HP001 4 hàng" panose="020B06030503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rgbClr val="006666"/>
                </a:solidFill>
                <a:latin typeface="HP001 4 hàng" panose="020B06030503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rgbClr val="006666"/>
                </a:solidFill>
                <a:latin typeface="HP001 4 hàng" panose="020B06030503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rgbClr val="006666"/>
                </a:solidFill>
                <a:latin typeface="HP001 4 hàng" panose="020B06030503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rgbClr val="006666"/>
                </a:solidFill>
                <a:latin typeface="HP001 4 hàng" panose="020B06030503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dừa, </a:t>
            </a:r>
          </a:p>
        </p:txBody>
      </p:sp>
      <p:sp>
        <p:nvSpPr>
          <p:cNvPr id="20" name="Text Box 16">
            <a:extLst>
              <a:ext uri="{FF2B5EF4-FFF2-40B4-BE49-F238E27FC236}">
                <a16:creationId xmlns:a16="http://schemas.microsoft.com/office/drawing/2014/main" id="{2A3F1197-38DB-4CAC-B1F5-ACA4B636D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6587" y="2924678"/>
            <a:ext cx="121920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6666"/>
                </a:solidFill>
                <a:latin typeface="HP001 4 hàng" panose="020B06030503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6666"/>
                </a:solidFill>
                <a:latin typeface="HP001 4 hàng" panose="020B06030503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6666"/>
                </a:solidFill>
                <a:latin typeface="HP001 4 hàng" panose="020B06030503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6666"/>
                </a:solidFill>
                <a:latin typeface="HP001 4 hàng" panose="020B06030503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6666"/>
                </a:solidFill>
                <a:latin typeface="HP001 4 hàng" panose="020B06030503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rgbClr val="006666"/>
                </a:solidFill>
                <a:latin typeface="HP001 4 hàng" panose="020B06030503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rgbClr val="006666"/>
                </a:solidFill>
                <a:latin typeface="HP001 4 hàng" panose="020B06030503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rgbClr val="006666"/>
                </a:solidFill>
                <a:latin typeface="HP001 4 hàng" panose="020B06030503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rgbClr val="006666"/>
                </a:solidFill>
                <a:latin typeface="HP001 4 hàng" panose="020B06030503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500" b="1">
                <a:solidFill>
                  <a:srgbClr val="FF3300"/>
                </a:solidFill>
                <a:latin typeface="Times New Roman" panose="02020603050405020304" pitchFamily="18" charset="0"/>
              </a:rPr>
              <a:t>nắng</a:t>
            </a:r>
          </a:p>
        </p:txBody>
      </p:sp>
      <p:sp>
        <p:nvSpPr>
          <p:cNvPr id="21" name="Text Box 16">
            <a:extLst>
              <a:ext uri="{FF2B5EF4-FFF2-40B4-BE49-F238E27FC236}">
                <a16:creationId xmlns:a16="http://schemas.microsoft.com/office/drawing/2014/main" id="{1A8ACCF4-1A8E-47D8-8CE5-F58CAC84E6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6803" y="2167570"/>
            <a:ext cx="213359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6666"/>
                </a:solidFill>
                <a:latin typeface="HP001 4 hàng" panose="020B06030503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6666"/>
                </a:solidFill>
                <a:latin typeface="HP001 4 hàng" panose="020B06030503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6666"/>
                </a:solidFill>
                <a:latin typeface="HP001 4 hàng" panose="020B06030503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6666"/>
                </a:solidFill>
                <a:latin typeface="HP001 4 hàng" panose="020B06030503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6666"/>
                </a:solidFill>
                <a:latin typeface="HP001 4 hàng" panose="020B06030503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rgbClr val="006666"/>
                </a:solidFill>
                <a:latin typeface="HP001 4 hàng" panose="020B06030503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rgbClr val="006666"/>
                </a:solidFill>
                <a:latin typeface="HP001 4 hàng" panose="020B06030503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rgbClr val="006666"/>
                </a:solidFill>
                <a:latin typeface="HP001 4 hàng" panose="020B06030503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rgbClr val="006666"/>
                </a:solidFill>
                <a:latin typeface="HP001 4 hàng" panose="020B06030503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FF3300"/>
                </a:solidFill>
                <a:latin typeface="Times New Roman" panose="02020603050405020304" pitchFamily="18" charset="0"/>
              </a:rPr>
              <a:t>chân trời</a:t>
            </a:r>
          </a:p>
        </p:txBody>
      </p:sp>
    </p:spTree>
    <p:extLst>
      <p:ext uri="{BB962C8B-B14F-4D97-AF65-F5344CB8AC3E}">
        <p14:creationId xmlns:p14="http://schemas.microsoft.com/office/powerpoint/2010/main" val="223703542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250"/>
                                        <p:tgtEl>
                                          <p:spTgt spid="6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350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35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350" fill="hold">
                                          <p:stCondLst>
                                            <p:cond delay="10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35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0CF13368-366D-4B62-B0D8-C3A455DC1C67}"/>
              </a:ext>
            </a:extLst>
          </p:cNvPr>
          <p:cNvSpPr/>
          <p:nvPr/>
        </p:nvSpPr>
        <p:spPr>
          <a:xfrm>
            <a:off x="3279310" y="4240330"/>
            <a:ext cx="5754685" cy="2471143"/>
          </a:xfrm>
          <a:prstGeom prst="round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Bef>
                <a:spcPct val="50000"/>
              </a:spcBef>
            </a:pPr>
            <a:r>
              <a:rPr lang="en-US" altLang="en-US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348AA2"/>
                </a:solidFill>
                <a:latin typeface="Times New Roman" panose="02020603050405020304" pitchFamily="18" charset="0"/>
              </a:rPr>
              <a:t>Danh từ là những từ chỉ </a:t>
            </a:r>
            <a:r>
              <a:rPr lang="en-US" altLang="en-US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</a:rPr>
              <a:t>sự vật</a:t>
            </a:r>
            <a:r>
              <a:rPr lang="en-US" altLang="en-US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348AA2"/>
                </a:solidFill>
                <a:latin typeface="Times New Roman" panose="02020603050405020304" pitchFamily="18" charset="0"/>
              </a:rPr>
              <a:t> (người, vật, hiện tượng, khái niệm hoặc đơn vị).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58CE2D6-0686-4960-98EA-6638EC15AA17}"/>
              </a:ext>
            </a:extLst>
          </p:cNvPr>
          <p:cNvGrpSpPr/>
          <p:nvPr/>
        </p:nvGrpSpPr>
        <p:grpSpPr>
          <a:xfrm>
            <a:off x="389121" y="1148333"/>
            <a:ext cx="2567574" cy="1570715"/>
            <a:chOff x="2210843" y="803100"/>
            <a:chExt cx="2567574" cy="2376046"/>
          </a:xfrm>
        </p:grpSpPr>
        <p:pic>
          <p:nvPicPr>
            <p:cNvPr id="6" name="PA_库_图片 961">
              <a:extLst>
                <a:ext uri="{FF2B5EF4-FFF2-40B4-BE49-F238E27FC236}">
                  <a16:creationId xmlns:a16="http://schemas.microsoft.com/office/drawing/2014/main" id="{082E7030-29F9-468F-9C00-BA188210D5C1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0843" y="803100"/>
              <a:ext cx="2567574" cy="2376046"/>
            </a:xfrm>
            <a:prstGeom prst="rect">
              <a:avLst/>
            </a:prstGeom>
          </p:spPr>
        </p:pic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42D99FB0-A04B-4DF1-9C6F-DD87F38BAAC2}"/>
                </a:ext>
              </a:extLst>
            </p:cNvPr>
            <p:cNvSpPr txBox="1"/>
            <p:nvPr/>
          </p:nvSpPr>
          <p:spPr>
            <a:xfrm>
              <a:off x="2679132" y="1313984"/>
              <a:ext cx="1661334" cy="9777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包图小白体" panose="02010601030101010101" pitchFamily="2" charset="-122"/>
                  <a:cs typeface="Times New Roman" panose="02020603050405020304" pitchFamily="18" charset="0"/>
                </a:rPr>
                <a:t>Người</a:t>
              </a:r>
              <a:endParaRPr lang="zh-CN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包图小白体" panose="02010601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910B436-2A85-47F9-9666-284E91715CE9}"/>
              </a:ext>
            </a:extLst>
          </p:cNvPr>
          <p:cNvGrpSpPr/>
          <p:nvPr/>
        </p:nvGrpSpPr>
        <p:grpSpPr>
          <a:xfrm>
            <a:off x="9645094" y="1047020"/>
            <a:ext cx="2613168" cy="2130881"/>
            <a:chOff x="8359220" y="177326"/>
            <a:chExt cx="2613168" cy="2418239"/>
          </a:xfrm>
        </p:grpSpPr>
        <p:pic>
          <p:nvPicPr>
            <p:cNvPr id="12" name="PA_库_图片 961">
              <a:extLst>
                <a:ext uri="{FF2B5EF4-FFF2-40B4-BE49-F238E27FC236}">
                  <a16:creationId xmlns:a16="http://schemas.microsoft.com/office/drawing/2014/main" id="{FFF94531-6588-4581-85C0-F4BAB7039379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9220" y="177326"/>
              <a:ext cx="2613168" cy="2418239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2B85DF48-AFD1-49DC-AC0C-743BE56B783F}"/>
                </a:ext>
              </a:extLst>
            </p:cNvPr>
            <p:cNvSpPr txBox="1"/>
            <p:nvPr/>
          </p:nvSpPr>
          <p:spPr>
            <a:xfrm>
              <a:off x="8729461" y="712636"/>
              <a:ext cx="1885316" cy="1362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包图小白体" panose="02010601030101010101" pitchFamily="2" charset="-122"/>
                  <a:cs typeface="Times New Roman" panose="02020603050405020304" pitchFamily="18" charset="0"/>
                </a:rPr>
                <a:t>Hiện tượng</a:t>
              </a:r>
              <a:endParaRPr lang="zh-CN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包图小白体" panose="02010601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AE4B89D-D1BC-497E-89C6-47209307E851}"/>
              </a:ext>
            </a:extLst>
          </p:cNvPr>
          <p:cNvGrpSpPr/>
          <p:nvPr/>
        </p:nvGrpSpPr>
        <p:grpSpPr>
          <a:xfrm>
            <a:off x="4974770" y="374148"/>
            <a:ext cx="3526973" cy="2831759"/>
            <a:chOff x="5063311" y="2567808"/>
            <a:chExt cx="2728721" cy="2534425"/>
          </a:xfrm>
        </p:grpSpPr>
        <p:pic>
          <p:nvPicPr>
            <p:cNvPr id="20" name="图片 5">
              <a:extLst>
                <a:ext uri="{FF2B5EF4-FFF2-40B4-BE49-F238E27FC236}">
                  <a16:creationId xmlns:a16="http://schemas.microsoft.com/office/drawing/2014/main" id="{536CD14F-56B4-4BC1-8A2A-E5C110FDB9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453664">
              <a:off x="5063311" y="3180638"/>
              <a:ext cx="2186684" cy="192159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23" name="图片 10">
              <a:extLst>
                <a:ext uri="{FF2B5EF4-FFF2-40B4-BE49-F238E27FC236}">
                  <a16:creationId xmlns:a16="http://schemas.microsoft.com/office/drawing/2014/main" id="{D73F7C86-60FD-4522-BB56-95121B415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4783" y="2567808"/>
              <a:ext cx="927249" cy="927249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322D33A-732B-4BB0-97E3-8A209EB68373}"/>
              </a:ext>
            </a:extLst>
          </p:cNvPr>
          <p:cNvGrpSpPr/>
          <p:nvPr/>
        </p:nvGrpSpPr>
        <p:grpSpPr>
          <a:xfrm>
            <a:off x="-204517" y="2294181"/>
            <a:ext cx="2990942" cy="3002443"/>
            <a:chOff x="1265015" y="2773883"/>
            <a:chExt cx="2593701" cy="2599630"/>
          </a:xfrm>
        </p:grpSpPr>
        <p:pic>
          <p:nvPicPr>
            <p:cNvPr id="21" name="图片 7">
              <a:extLst>
                <a:ext uri="{FF2B5EF4-FFF2-40B4-BE49-F238E27FC236}">
                  <a16:creationId xmlns:a16="http://schemas.microsoft.com/office/drawing/2014/main" id="{62FDE0FB-FD4B-4403-A52C-EC2090E03F8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649083" y="3163880"/>
              <a:ext cx="2209633" cy="220963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25" name="图片 12">
              <a:extLst>
                <a:ext uri="{FF2B5EF4-FFF2-40B4-BE49-F238E27FC236}">
                  <a16:creationId xmlns:a16="http://schemas.microsoft.com/office/drawing/2014/main" id="{80DCCD0B-69C6-4435-9738-8D3CCAD67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5015" y="2773883"/>
              <a:ext cx="927249" cy="927249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20FC5A2-F14D-4C81-BEDF-EEA9DD5BB448}"/>
              </a:ext>
            </a:extLst>
          </p:cNvPr>
          <p:cNvGrpSpPr/>
          <p:nvPr/>
        </p:nvGrpSpPr>
        <p:grpSpPr>
          <a:xfrm rot="168127">
            <a:off x="9220768" y="2583196"/>
            <a:ext cx="2879515" cy="2587925"/>
            <a:chOff x="8977368" y="2339125"/>
            <a:chExt cx="3008267" cy="2587925"/>
          </a:xfrm>
        </p:grpSpPr>
        <p:pic>
          <p:nvPicPr>
            <p:cNvPr id="22" name="图片 8">
              <a:extLst>
                <a:ext uri="{FF2B5EF4-FFF2-40B4-BE49-F238E27FC236}">
                  <a16:creationId xmlns:a16="http://schemas.microsoft.com/office/drawing/2014/main" id="{A19F288A-CDE0-4B07-955A-1DE44F08B3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455700">
              <a:off x="9089909" y="2945971"/>
              <a:ext cx="2895726" cy="198107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24" name="图片 11">
              <a:extLst>
                <a:ext uri="{FF2B5EF4-FFF2-40B4-BE49-F238E27FC236}">
                  <a16:creationId xmlns:a16="http://schemas.microsoft.com/office/drawing/2014/main" id="{88E2DB81-DB90-40C4-A390-D8AA15BCA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7368" y="2339125"/>
              <a:ext cx="927249" cy="927249"/>
            </a:xfrm>
            <a:prstGeom prst="rect">
              <a:avLst/>
            </a:prstGeom>
          </p:spPr>
        </p:pic>
      </p:grpSp>
      <p:sp>
        <p:nvSpPr>
          <p:cNvPr id="32" name="矩形: 圆角 1">
            <a:extLst>
              <a:ext uri="{FF2B5EF4-FFF2-40B4-BE49-F238E27FC236}">
                <a16:creationId xmlns:a16="http://schemas.microsoft.com/office/drawing/2014/main" id="{D25C45D3-4D5C-4F05-8167-769903634B3A}"/>
              </a:ext>
            </a:extLst>
          </p:cNvPr>
          <p:cNvSpPr/>
          <p:nvPr/>
        </p:nvSpPr>
        <p:spPr>
          <a:xfrm>
            <a:off x="3279310" y="4240813"/>
            <a:ext cx="5754685" cy="2471143"/>
          </a:xfrm>
          <a:prstGeom prst="round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altLang="en-US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348AA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</a:rPr>
              <a:t>Danh từ là gì?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4FCDF1D-F299-4153-B0EC-04BDB2CB1F37}"/>
              </a:ext>
            </a:extLst>
          </p:cNvPr>
          <p:cNvGrpSpPr/>
          <p:nvPr/>
        </p:nvGrpSpPr>
        <p:grpSpPr>
          <a:xfrm>
            <a:off x="4941289" y="47449"/>
            <a:ext cx="2613168" cy="1420281"/>
            <a:chOff x="4978469" y="191762"/>
            <a:chExt cx="2613168" cy="2418239"/>
          </a:xfrm>
        </p:grpSpPr>
        <p:pic>
          <p:nvPicPr>
            <p:cNvPr id="9" name="PA_库_图片 961">
              <a:extLst>
                <a:ext uri="{FF2B5EF4-FFF2-40B4-BE49-F238E27FC236}">
                  <a16:creationId xmlns:a16="http://schemas.microsoft.com/office/drawing/2014/main" id="{642F50CA-BD4E-4DC9-A063-85DFB543A1E7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8469" y="191762"/>
              <a:ext cx="2613168" cy="2418239"/>
            </a:xfrm>
            <a:prstGeom prst="rect">
              <a:avLst/>
            </a:prstGeom>
          </p:spPr>
        </p:pic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17B15DD7-3351-4E62-8320-45D43F9BFB4B}"/>
                </a:ext>
              </a:extLst>
            </p:cNvPr>
            <p:cNvSpPr txBox="1"/>
            <p:nvPr/>
          </p:nvSpPr>
          <p:spPr>
            <a:xfrm>
              <a:off x="5774645" y="748017"/>
              <a:ext cx="1390759" cy="11004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600" b="1">
                  <a:solidFill>
                    <a:srgbClr val="8D7545"/>
                  </a:solidFill>
                  <a:latin typeface="Times New Roman" panose="02020603050405020304" pitchFamily="18" charset="0"/>
                  <a:ea typeface="包图小白体" panose="02010601030101010101" pitchFamily="2" charset="-122"/>
                  <a:cs typeface="Times New Roman" panose="02020603050405020304" pitchFamily="18" charset="0"/>
                </a:defRPr>
              </a:lvl1pPr>
            </a:lstStyle>
            <a:p>
              <a:r>
                <a:rPr lang="en-US" altLang="zh-CN">
                  <a:solidFill>
                    <a:schemeClr val="accent2">
                      <a:lumMod val="75000"/>
                    </a:schemeClr>
                  </a:solidFill>
                </a:rPr>
                <a:t>Vật</a:t>
              </a:r>
              <a:endParaRPr lang="zh-CN" altLang="en-US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5D33071B-4C56-4D44-82B7-E8F0F87AA501}"/>
              </a:ext>
            </a:extLst>
          </p:cNvPr>
          <p:cNvSpPr/>
          <p:nvPr/>
        </p:nvSpPr>
        <p:spPr>
          <a:xfrm rot="3050383">
            <a:off x="2738849" y="2884792"/>
            <a:ext cx="1726180" cy="456465"/>
          </a:xfrm>
          <a:prstGeom prst="rightArrow">
            <a:avLst>
              <a:gd name="adj1" fmla="val 50000"/>
              <a:gd name="adj2" fmla="val 123583"/>
            </a:avLst>
          </a:prstGeom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ABFB06C2-614A-40FE-BC81-1AC2671A00CB}"/>
              </a:ext>
            </a:extLst>
          </p:cNvPr>
          <p:cNvSpPr/>
          <p:nvPr/>
        </p:nvSpPr>
        <p:spPr>
          <a:xfrm rot="5400000">
            <a:off x="5807477" y="3585306"/>
            <a:ext cx="880789" cy="429261"/>
          </a:xfrm>
          <a:prstGeom prst="rightArrow">
            <a:avLst>
              <a:gd name="adj1" fmla="val 50000"/>
              <a:gd name="adj2" fmla="val 60185"/>
            </a:avLst>
          </a:prstGeom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DA13BAE0-6DE3-4688-A903-97B92FFB78E4}"/>
              </a:ext>
            </a:extLst>
          </p:cNvPr>
          <p:cNvSpPr/>
          <p:nvPr/>
        </p:nvSpPr>
        <p:spPr>
          <a:xfrm rot="7428539">
            <a:off x="7836572" y="2953873"/>
            <a:ext cx="1726180" cy="456465"/>
          </a:xfrm>
          <a:prstGeom prst="rightArrow">
            <a:avLst>
              <a:gd name="adj1" fmla="val 50000"/>
              <a:gd name="adj2" fmla="val 123583"/>
            </a:avLst>
          </a:prstGeom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2868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6" presetClass="entr" presetSubtype="37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2" grpId="0" animBg="1"/>
      <p:bldP spid="32" grpId="1" animBg="1"/>
      <p:bldP spid="33" grpId="0" animBg="1"/>
      <p:bldP spid="34" grpId="0" animBg="1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9239F97-1E3E-4F93-BDA3-E9692D41F9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0" r="15949"/>
          <a:stretch/>
        </p:blipFill>
        <p:spPr>
          <a:xfrm>
            <a:off x="-542945" y="0"/>
            <a:ext cx="12734945" cy="5998029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2AE41D63-B7D2-4BAF-ABDA-B975BBD537FF}"/>
              </a:ext>
            </a:extLst>
          </p:cNvPr>
          <p:cNvSpPr txBox="1"/>
          <p:nvPr/>
        </p:nvSpPr>
        <p:spPr>
          <a:xfrm>
            <a:off x="2528048" y="307777"/>
            <a:ext cx="6186928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altLang="zh-CN" sz="9600" b="1">
                <a:ln w="9525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rgbClr val="F094AA"/>
                    </a:gs>
                    <a:gs pos="22000">
                      <a:srgbClr val="F897AE"/>
                    </a:gs>
                    <a:gs pos="40000">
                      <a:srgbClr val="E53F67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Showcard" panose="02040603050506020204" pitchFamily="18" charset="0"/>
              </a:rPr>
              <a:t>Luyện</a:t>
            </a:r>
            <a:r>
              <a:rPr lang="en-US" altLang="zh-CN" sz="9600" b="1" dirty="0">
                <a:ln w="9525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rgbClr val="F094AA"/>
                    </a:gs>
                    <a:gs pos="22000">
                      <a:srgbClr val="F897AE"/>
                    </a:gs>
                    <a:gs pos="40000">
                      <a:srgbClr val="E53F67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Showcard" panose="02040603050506020204" pitchFamily="18" charset="0"/>
              </a:rPr>
              <a:t> </a:t>
            </a:r>
            <a:r>
              <a:rPr lang="en-US" altLang="zh-CN" sz="9600" b="1" dirty="0" err="1">
                <a:ln w="9525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rgbClr val="F094AA"/>
                    </a:gs>
                    <a:gs pos="22000">
                      <a:srgbClr val="F897AE"/>
                    </a:gs>
                    <a:gs pos="40000">
                      <a:srgbClr val="E53F67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Showcard" panose="02040603050506020204" pitchFamily="18" charset="0"/>
              </a:rPr>
              <a:t>tập</a:t>
            </a:r>
            <a:endParaRPr lang="zh-CN" altLang="en-US" sz="9600" b="1" dirty="0">
              <a:ln w="9525">
                <a:solidFill>
                  <a:schemeClr val="bg1"/>
                </a:solidFill>
                <a:prstDash val="solid"/>
              </a:ln>
              <a:gradFill flip="none" rotWithShape="1">
                <a:gsLst>
                  <a:gs pos="0">
                    <a:srgbClr val="F094AA"/>
                  </a:gs>
                  <a:gs pos="22000">
                    <a:srgbClr val="F897AE"/>
                  </a:gs>
                  <a:gs pos="40000">
                    <a:srgbClr val="E53F67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Showcard" panose="02040603050506020204" pitchFamily="18" charset="0"/>
            </a:endParaRPr>
          </a:p>
        </p:txBody>
      </p:sp>
      <p:pic>
        <p:nvPicPr>
          <p:cNvPr id="10" name="图片 3">
            <a:extLst>
              <a:ext uri="{FF2B5EF4-FFF2-40B4-BE49-F238E27FC236}">
                <a16:creationId xmlns:a16="http://schemas.microsoft.com/office/drawing/2014/main" id="{F7A7B9B1-801B-42FE-AB11-094D0760DE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80216" y="1338943"/>
            <a:ext cx="6171896" cy="617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4885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100"/>
                            </p:stCondLst>
                            <p:childTnLst>
                              <p:par>
                                <p:cTn id="1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DD6DB0B-E935-4B45-8A51-A7A2D571B8F7}"/>
              </a:ext>
            </a:extLst>
          </p:cNvPr>
          <p:cNvGrpSpPr/>
          <p:nvPr/>
        </p:nvGrpSpPr>
        <p:grpSpPr>
          <a:xfrm>
            <a:off x="837235" y="194750"/>
            <a:ext cx="10568184" cy="6252775"/>
            <a:chOff x="1006064" y="1522807"/>
            <a:chExt cx="9977377" cy="4656929"/>
          </a:xfrm>
        </p:grpSpPr>
        <p:sp>
          <p:nvSpPr>
            <p:cNvPr id="13" name="矩形: 圆角 2">
              <a:extLst>
                <a:ext uri="{FF2B5EF4-FFF2-40B4-BE49-F238E27FC236}">
                  <a16:creationId xmlns:a16="http://schemas.microsoft.com/office/drawing/2014/main" id="{05EF2EDB-6B5D-4958-AC82-BD0151FD09C7}"/>
                </a:ext>
              </a:extLst>
            </p:cNvPr>
            <p:cNvSpPr/>
            <p:nvPr/>
          </p:nvSpPr>
          <p:spPr>
            <a:xfrm>
              <a:off x="1006064" y="1522807"/>
              <a:ext cx="9977377" cy="46569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: 圆角 2">
              <a:extLst>
                <a:ext uri="{FF2B5EF4-FFF2-40B4-BE49-F238E27FC236}">
                  <a16:creationId xmlns:a16="http://schemas.microsoft.com/office/drawing/2014/main" id="{6FCB47A3-7F49-4FB8-A0FA-73CDAF292362}"/>
                </a:ext>
              </a:extLst>
            </p:cNvPr>
            <p:cNvSpPr/>
            <p:nvPr/>
          </p:nvSpPr>
          <p:spPr>
            <a:xfrm>
              <a:off x="1208559" y="1889899"/>
              <a:ext cx="9523081" cy="3888233"/>
            </a:xfrm>
            <a:prstGeom prst="roundRect">
              <a:avLst/>
            </a:prstGeom>
            <a:noFill/>
            <a:ln w="57150">
              <a:solidFill>
                <a:srgbClr val="E18D75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258" name="Text Box 32">
            <a:extLst>
              <a:ext uri="{FF2B5EF4-FFF2-40B4-BE49-F238E27FC236}">
                <a16:creationId xmlns:a16="http://schemas.microsoft.com/office/drawing/2014/main" id="{CCC16F87-72B7-4E1D-B590-0DF1DFDCE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0770" y="1282031"/>
            <a:ext cx="9308887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1pPr>
            <a:lvl2pPr marL="742950" indent="-285750"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2pPr>
            <a:lvl3pPr marL="1143000" indent="-228600"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3pPr>
            <a:lvl4pPr marL="1600200" indent="-228600"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4pPr>
            <a:lvl5pPr marL="2057400" indent="-228600"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9pPr>
          </a:lstStyle>
          <a:p>
            <a:r>
              <a:rPr lang="en-US" sz="3200" b="1">
                <a:solidFill>
                  <a:srgbClr val="348A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</a:t>
            </a:r>
            <a:r>
              <a:rPr lang="vi-VN" sz="3200" b="1">
                <a:solidFill>
                  <a:srgbClr val="348A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danh từ chỉ khái niệm trong số các danh từ được in đậm dưới đây.</a:t>
            </a:r>
            <a:endParaRPr lang="en-US" sz="3200" b="1">
              <a:solidFill>
                <a:srgbClr val="348AA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>
              <a:solidFill>
                <a:srgbClr val="348AA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>
                <a:solidFill>
                  <a:srgbClr val="348A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</a:t>
            </a:r>
            <a:r>
              <a:rPr lang="en-US" sz="32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nổi bật trong </a:t>
            </a:r>
            <a:r>
              <a:rPr lang="en-US" sz="32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 đức 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Chủ tịch Hồ Chí Minh là </a:t>
            </a:r>
            <a:r>
              <a:rPr lang="en-US" sz="32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thương </a:t>
            </a:r>
            <a:r>
              <a:rPr lang="en-US" sz="32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 Chính vì thấy </a:t>
            </a:r>
            <a:r>
              <a:rPr lang="en-US" sz="32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mất, </a:t>
            </a:r>
            <a:r>
              <a:rPr lang="en-US" sz="32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tan... mà Người đã ra đi học tập </a:t>
            </a:r>
            <a:r>
              <a:rPr lang="en-US" sz="32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 nghiệm 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</a:t>
            </a:r>
            <a:r>
              <a:rPr lang="en-US" sz="32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mạng 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giới để về giúp </a:t>
            </a:r>
            <a:r>
              <a:rPr lang="en-US" sz="32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bào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							</a:t>
            </a:r>
            <a:r>
              <a:rPr lang="en-US" sz="2000" i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 Trường Chinh</a:t>
            </a:r>
            <a:endParaRPr lang="en-US" sz="3200" i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云形 6">
            <a:extLst>
              <a:ext uri="{FF2B5EF4-FFF2-40B4-BE49-F238E27FC236}">
                <a16:creationId xmlns:a16="http://schemas.microsoft.com/office/drawing/2014/main" id="{87F83088-E8B1-4E05-BBDE-020837CD218F}"/>
              </a:ext>
            </a:extLst>
          </p:cNvPr>
          <p:cNvSpPr/>
          <p:nvPr/>
        </p:nvSpPr>
        <p:spPr>
          <a:xfrm>
            <a:off x="-146736" y="349198"/>
            <a:ext cx="983970" cy="536131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8" name="云形 7">
            <a:extLst>
              <a:ext uri="{FF2B5EF4-FFF2-40B4-BE49-F238E27FC236}">
                <a16:creationId xmlns:a16="http://schemas.microsoft.com/office/drawing/2014/main" id="{A4513E28-B5CC-48D3-A98A-FE922B5E4ED7}"/>
              </a:ext>
            </a:extLst>
          </p:cNvPr>
          <p:cNvSpPr/>
          <p:nvPr/>
        </p:nvSpPr>
        <p:spPr>
          <a:xfrm>
            <a:off x="11184825" y="2134114"/>
            <a:ext cx="1816824" cy="989924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FDBA0F7-5408-477E-95A5-3BA610F0B822}"/>
              </a:ext>
            </a:extLst>
          </p:cNvPr>
          <p:cNvCxnSpPr/>
          <p:nvPr/>
        </p:nvCxnSpPr>
        <p:spPr>
          <a:xfrm>
            <a:off x="2730408" y="3236360"/>
            <a:ext cx="85779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DD9170-EA77-478E-B43C-C5C26184609A}"/>
              </a:ext>
            </a:extLst>
          </p:cNvPr>
          <p:cNvCxnSpPr/>
          <p:nvPr/>
        </p:nvCxnSpPr>
        <p:spPr>
          <a:xfrm>
            <a:off x="5857317" y="3234650"/>
            <a:ext cx="138148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5E09F72-1F42-4113-8654-B45DB77ED923}"/>
              </a:ext>
            </a:extLst>
          </p:cNvPr>
          <p:cNvCxnSpPr/>
          <p:nvPr/>
        </p:nvCxnSpPr>
        <p:spPr>
          <a:xfrm>
            <a:off x="7776406" y="4239805"/>
            <a:ext cx="222488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5306379-60FA-4C0B-816C-6A7B6E2DD2E0}"/>
              </a:ext>
            </a:extLst>
          </p:cNvPr>
          <p:cNvCxnSpPr/>
          <p:nvPr/>
        </p:nvCxnSpPr>
        <p:spPr>
          <a:xfrm>
            <a:off x="2942347" y="3727807"/>
            <a:ext cx="779809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EC890FD-F0EC-4C23-96E7-138EAB928055}"/>
              </a:ext>
            </a:extLst>
          </p:cNvPr>
          <p:cNvCxnSpPr/>
          <p:nvPr/>
        </p:nvCxnSpPr>
        <p:spPr>
          <a:xfrm>
            <a:off x="1506369" y="4712414"/>
            <a:ext cx="183875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28572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云形 7">
            <a:extLst>
              <a:ext uri="{FF2B5EF4-FFF2-40B4-BE49-F238E27FC236}">
                <a16:creationId xmlns:a16="http://schemas.microsoft.com/office/drawing/2014/main" id="{A4513E28-B5CC-48D3-A98A-FE922B5E4ED7}"/>
              </a:ext>
            </a:extLst>
          </p:cNvPr>
          <p:cNvSpPr/>
          <p:nvPr/>
        </p:nvSpPr>
        <p:spPr>
          <a:xfrm>
            <a:off x="9555236" y="110886"/>
            <a:ext cx="1816824" cy="989924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7" name="云形 6">
            <a:extLst>
              <a:ext uri="{FF2B5EF4-FFF2-40B4-BE49-F238E27FC236}">
                <a16:creationId xmlns:a16="http://schemas.microsoft.com/office/drawing/2014/main" id="{87F83088-E8B1-4E05-BBDE-020837CD218F}"/>
              </a:ext>
            </a:extLst>
          </p:cNvPr>
          <p:cNvSpPr/>
          <p:nvPr/>
        </p:nvSpPr>
        <p:spPr>
          <a:xfrm>
            <a:off x="-146736" y="349198"/>
            <a:ext cx="983970" cy="536131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BA9490F-3001-43B8-AAF3-27797138C763}"/>
              </a:ext>
            </a:extLst>
          </p:cNvPr>
          <p:cNvGrpSpPr/>
          <p:nvPr/>
        </p:nvGrpSpPr>
        <p:grpSpPr>
          <a:xfrm>
            <a:off x="1107311" y="2531352"/>
            <a:ext cx="9686334" cy="4616743"/>
            <a:chOff x="851675" y="330934"/>
            <a:chExt cx="9686334" cy="6858000"/>
          </a:xfrm>
        </p:grpSpPr>
        <p:pic>
          <p:nvPicPr>
            <p:cNvPr id="3" name="Picture 2" descr="A picture containing metalware, chain, accessory, key&#10;&#10;Description automatically generated">
              <a:extLst>
                <a:ext uri="{FF2B5EF4-FFF2-40B4-BE49-F238E27FC236}">
                  <a16:creationId xmlns:a16="http://schemas.microsoft.com/office/drawing/2014/main" id="{B656EBEA-F7AF-4BFC-8446-593090B7F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675" y="330934"/>
              <a:ext cx="9686334" cy="68580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43B3BF0-F7AC-4C52-B651-A22D1A0ED075}"/>
                </a:ext>
              </a:extLst>
            </p:cNvPr>
            <p:cNvSpPr txBox="1"/>
            <p:nvPr/>
          </p:nvSpPr>
          <p:spPr>
            <a:xfrm>
              <a:off x="3079846" y="2897956"/>
              <a:ext cx="5521034" cy="16001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chemeClr val="tx1"/>
                  </a:solidFill>
                  <a:latin typeface="Times New Roman" panose="02020603050405020304" pitchFamily="18" charset="0"/>
                </a:rPr>
                <a:t>Tại sao </a:t>
              </a:r>
              <a:r>
                <a:rPr lang="en-US" altLang="en-US" sz="3200" b="1" i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</a:rPr>
                <a:t>nước, nhà, người </a:t>
              </a:r>
              <a:r>
                <a:rPr lang="en-US" altLang="en-US" sz="3200" b="1">
                  <a:solidFill>
                    <a:schemeClr val="tx1"/>
                  </a:solidFill>
                  <a:latin typeface="Times New Roman" panose="02020603050405020304" pitchFamily="18" charset="0"/>
                </a:rPr>
                <a:t>không phải DT chỉ khái niệm?</a:t>
              </a:r>
              <a:endPara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DD6DB0B-E935-4B45-8A51-A7A2D571B8F7}"/>
              </a:ext>
            </a:extLst>
          </p:cNvPr>
          <p:cNvGrpSpPr/>
          <p:nvPr/>
        </p:nvGrpSpPr>
        <p:grpSpPr>
          <a:xfrm>
            <a:off x="1107311" y="282882"/>
            <a:ext cx="9977377" cy="2460673"/>
            <a:chOff x="1006064" y="1522807"/>
            <a:chExt cx="9977377" cy="4656929"/>
          </a:xfrm>
        </p:grpSpPr>
        <p:sp>
          <p:nvSpPr>
            <p:cNvPr id="13" name="矩形: 圆角 2">
              <a:extLst>
                <a:ext uri="{FF2B5EF4-FFF2-40B4-BE49-F238E27FC236}">
                  <a16:creationId xmlns:a16="http://schemas.microsoft.com/office/drawing/2014/main" id="{05EF2EDB-6B5D-4958-AC82-BD0151FD09C7}"/>
                </a:ext>
              </a:extLst>
            </p:cNvPr>
            <p:cNvSpPr/>
            <p:nvPr/>
          </p:nvSpPr>
          <p:spPr>
            <a:xfrm>
              <a:off x="1006064" y="1522807"/>
              <a:ext cx="9977377" cy="46569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: 圆角 2">
              <a:extLst>
                <a:ext uri="{FF2B5EF4-FFF2-40B4-BE49-F238E27FC236}">
                  <a16:creationId xmlns:a16="http://schemas.microsoft.com/office/drawing/2014/main" id="{6FCB47A3-7F49-4FB8-A0FA-73CDAF292362}"/>
                </a:ext>
              </a:extLst>
            </p:cNvPr>
            <p:cNvSpPr/>
            <p:nvPr/>
          </p:nvSpPr>
          <p:spPr>
            <a:xfrm>
              <a:off x="1208559" y="1889899"/>
              <a:ext cx="9523081" cy="3888233"/>
            </a:xfrm>
            <a:prstGeom prst="roundRect">
              <a:avLst/>
            </a:prstGeom>
            <a:noFill/>
            <a:ln w="57150">
              <a:solidFill>
                <a:srgbClr val="E18D75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258" name="Text Box 32">
            <a:extLst>
              <a:ext uri="{FF2B5EF4-FFF2-40B4-BE49-F238E27FC236}">
                <a16:creationId xmlns:a16="http://schemas.microsoft.com/office/drawing/2014/main" id="{CCC16F87-72B7-4E1D-B590-0DF1DFDCE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69374"/>
            <a:ext cx="9308887" cy="14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1pPr>
            <a:lvl2pPr marL="742950" indent="-285750"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2pPr>
            <a:lvl3pPr marL="1143000" indent="-228600"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3pPr>
            <a:lvl4pPr marL="1600200" indent="-228600"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4pPr>
            <a:lvl5pPr marL="2057400" indent="-228600"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en-US" sz="3200" b="1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Các danh từ chỉ khái niệm là:</a:t>
            </a:r>
            <a:endParaRPr lang="en-US" altLang="en-US" sz="3200" b="1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en-US" sz="3200" b="1">
                <a:solidFill>
                  <a:srgbClr val="BC4744"/>
                </a:solidFill>
                <a:latin typeface="Times New Roman" panose="02020603050405020304" pitchFamily="18" charset="0"/>
              </a:rPr>
              <a:t>điểm, đạo đức, lòng, kinh nghiệm, cách mạng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63374C4-1166-4F58-A2DA-FC95299E09E0}"/>
              </a:ext>
            </a:extLst>
          </p:cNvPr>
          <p:cNvGrpSpPr/>
          <p:nvPr/>
        </p:nvGrpSpPr>
        <p:grpSpPr>
          <a:xfrm>
            <a:off x="1259711" y="2683752"/>
            <a:ext cx="9686334" cy="4616743"/>
            <a:chOff x="851675" y="330934"/>
            <a:chExt cx="9686334" cy="6858000"/>
          </a:xfrm>
        </p:grpSpPr>
        <p:pic>
          <p:nvPicPr>
            <p:cNvPr id="20" name="Picture 19" descr="A picture containing metalware, chain, accessory, key&#10;&#10;Description automatically generated">
              <a:extLst>
                <a:ext uri="{FF2B5EF4-FFF2-40B4-BE49-F238E27FC236}">
                  <a16:creationId xmlns:a16="http://schemas.microsoft.com/office/drawing/2014/main" id="{66655911-9FAB-4CCC-862E-881BFF31E1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675" y="330934"/>
              <a:ext cx="9686334" cy="685800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6BFA95C-FE6B-4C95-8737-74B98A25EFE1}"/>
                </a:ext>
              </a:extLst>
            </p:cNvPr>
            <p:cNvSpPr txBox="1"/>
            <p:nvPr/>
          </p:nvSpPr>
          <p:spPr>
            <a:xfrm>
              <a:off x="3079846" y="2771171"/>
              <a:ext cx="5521034" cy="19659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chemeClr val="tx1"/>
                  </a:solidFill>
                  <a:latin typeface="Times New Roman" panose="02020603050405020304" pitchFamily="18" charset="0"/>
                </a:rPr>
                <a:t>Tại sao </a:t>
              </a:r>
              <a:r>
                <a:rPr lang="en-US" altLang="en-US" sz="3200" b="1" i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</a:rPr>
                <a:t>cách mạng </a:t>
              </a:r>
            </a:p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chemeClr val="tx1"/>
                  </a:solidFill>
                  <a:latin typeface="Times New Roman" panose="02020603050405020304" pitchFamily="18" charset="0"/>
                </a:rPr>
                <a:t>là DT chỉ khái niệm?</a:t>
              </a:r>
              <a:endPara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22696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5F97158A-DD45-4277-8B5E-0DF0A20EEB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57" b="19667"/>
          <a:stretch/>
        </p:blipFill>
        <p:spPr>
          <a:xfrm>
            <a:off x="1016328" y="178429"/>
            <a:ext cx="10177749" cy="6501142"/>
          </a:xfrm>
          <a:prstGeom prst="rect">
            <a:avLst/>
          </a:prstGeom>
        </p:spPr>
      </p:pic>
      <p:sp>
        <p:nvSpPr>
          <p:cNvPr id="9218" name="Rectangle 5">
            <a:extLst>
              <a:ext uri="{FF2B5EF4-FFF2-40B4-BE49-F238E27FC236}">
                <a16:creationId xmlns:a16="http://schemas.microsoft.com/office/drawing/2014/main" id="{44F94C55-5E8C-4BB6-A08B-7285AD135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990600"/>
            <a:ext cx="5867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1pPr>
            <a:lvl2pPr marL="742950" indent="-285750"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2pPr>
            <a:lvl3pPr marL="1143000" indent="-228600"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3pPr>
            <a:lvl4pPr marL="1600200" indent="-228600"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4pPr>
            <a:lvl5pPr marL="2057400" indent="-228600"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1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 </a:t>
            </a:r>
          </a:p>
        </p:txBody>
      </p:sp>
      <p:sp>
        <p:nvSpPr>
          <p:cNvPr id="9223" name="Text Box 4">
            <a:extLst>
              <a:ext uri="{FF2B5EF4-FFF2-40B4-BE49-F238E27FC236}">
                <a16:creationId xmlns:a16="http://schemas.microsoft.com/office/drawing/2014/main" id="{4D56D302-1CC2-4089-9846-C6C2724F60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1187" y="2360265"/>
            <a:ext cx="6692709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1pPr>
            <a:lvl2pPr marL="742950" indent="-285750"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2pPr>
            <a:lvl3pPr marL="1143000" indent="-228600"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3pPr>
            <a:lvl4pPr marL="1600200" indent="-228600"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4pPr>
            <a:lvl5pPr marL="2057400" indent="-228600"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4800" b="1" i="0" u="none" strike="noStrike" kern="1200" cap="none" spc="0" normalizeH="0" noProof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Đặt câu với một danh từ chỉ khái niệm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 vừa tìm được</a:t>
            </a:r>
            <a:endParaRPr kumimoji="0" lang="en-US" altLang="en-US" sz="4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0311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84B255B-C0D3-4B00-B990-D6E65D4AEF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52" b="7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775F75A8-E5B8-4C50-A209-6BDA97A66DD3}"/>
              </a:ext>
            </a:extLst>
          </p:cNvPr>
          <p:cNvSpPr txBox="1"/>
          <p:nvPr/>
        </p:nvSpPr>
        <p:spPr>
          <a:xfrm>
            <a:off x="825650" y="4927526"/>
            <a:ext cx="9542032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altLang="zh-CN" sz="8800" b="1" dirty="0" err="1">
                <a:ln/>
                <a:gradFill flip="none" rotWithShape="1">
                  <a:gsLst>
                    <a:gs pos="0">
                      <a:srgbClr val="F2EC00">
                        <a:alpha val="94118"/>
                      </a:srgbClr>
                    </a:gs>
                    <a:gs pos="56000">
                      <a:srgbClr val="FFFA00">
                        <a:lumMod val="100000"/>
                      </a:srgbClr>
                    </a:gs>
                    <a:gs pos="100000">
                      <a:srgbClr val="FFFFC5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edding K&amp;T" panose="02040603050506020204" pitchFamily="18" charset="0"/>
                <a:ea typeface="包图小白体" panose="02010601030101010101" pitchFamily="2" charset="-122"/>
              </a:rPr>
              <a:t>Chúc</a:t>
            </a:r>
            <a:r>
              <a:rPr lang="en-US" altLang="zh-CN" sz="8800" b="1" dirty="0">
                <a:ln/>
                <a:gradFill flip="none" rotWithShape="1">
                  <a:gsLst>
                    <a:gs pos="0">
                      <a:srgbClr val="F2EC00">
                        <a:alpha val="94118"/>
                      </a:srgbClr>
                    </a:gs>
                    <a:gs pos="56000">
                      <a:srgbClr val="FFFA00">
                        <a:lumMod val="100000"/>
                      </a:srgbClr>
                    </a:gs>
                    <a:gs pos="100000">
                      <a:srgbClr val="FFFFC5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edding K&amp;T" panose="02040603050506020204" pitchFamily="18" charset="0"/>
                <a:ea typeface="包图小白体" panose="02010601030101010101" pitchFamily="2" charset="-122"/>
              </a:rPr>
              <a:t> </a:t>
            </a:r>
            <a:r>
              <a:rPr lang="en-US" altLang="zh-CN" sz="8800" b="1" dirty="0" err="1">
                <a:ln/>
                <a:gradFill flip="none" rotWithShape="1">
                  <a:gsLst>
                    <a:gs pos="0">
                      <a:srgbClr val="F2EC00">
                        <a:alpha val="94118"/>
                      </a:srgbClr>
                    </a:gs>
                    <a:gs pos="56000">
                      <a:srgbClr val="FFFA00">
                        <a:lumMod val="100000"/>
                      </a:srgbClr>
                    </a:gs>
                    <a:gs pos="100000">
                      <a:srgbClr val="FFFFC5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edding K&amp;T" panose="02040603050506020204" pitchFamily="18" charset="0"/>
                <a:ea typeface="包图小白体" panose="02010601030101010101" pitchFamily="2" charset="-122"/>
              </a:rPr>
              <a:t>các</a:t>
            </a:r>
            <a:r>
              <a:rPr lang="en-US" altLang="zh-CN" sz="8800" b="1" dirty="0">
                <a:ln/>
                <a:gradFill flip="none" rotWithShape="1">
                  <a:gsLst>
                    <a:gs pos="0">
                      <a:srgbClr val="F2EC00">
                        <a:alpha val="94118"/>
                      </a:srgbClr>
                    </a:gs>
                    <a:gs pos="56000">
                      <a:srgbClr val="FFFA00">
                        <a:lumMod val="100000"/>
                      </a:srgbClr>
                    </a:gs>
                    <a:gs pos="100000">
                      <a:srgbClr val="FFFFC5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edding K&amp;T" panose="02040603050506020204" pitchFamily="18" charset="0"/>
                <a:ea typeface="包图小白体" panose="02010601030101010101" pitchFamily="2" charset="-122"/>
              </a:rPr>
              <a:t> </a:t>
            </a:r>
            <a:r>
              <a:rPr lang="en-US" altLang="zh-CN" sz="8800" b="1" dirty="0" err="1">
                <a:ln/>
                <a:gradFill flip="none" rotWithShape="1">
                  <a:gsLst>
                    <a:gs pos="0">
                      <a:srgbClr val="F2EC00">
                        <a:alpha val="94118"/>
                      </a:srgbClr>
                    </a:gs>
                    <a:gs pos="56000">
                      <a:srgbClr val="FFFA00">
                        <a:lumMod val="100000"/>
                      </a:srgbClr>
                    </a:gs>
                    <a:gs pos="100000">
                      <a:srgbClr val="FFFFC5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edding K&amp;T" panose="02040603050506020204" pitchFamily="18" charset="0"/>
                <a:ea typeface="包图小白体" panose="02010601030101010101" pitchFamily="2" charset="-122"/>
              </a:rPr>
              <a:t>em</a:t>
            </a:r>
            <a:r>
              <a:rPr lang="en-US" altLang="zh-CN" sz="8800" b="1" dirty="0">
                <a:ln/>
                <a:gradFill flip="none" rotWithShape="1">
                  <a:gsLst>
                    <a:gs pos="0">
                      <a:srgbClr val="F2EC00">
                        <a:alpha val="94118"/>
                      </a:srgbClr>
                    </a:gs>
                    <a:gs pos="56000">
                      <a:srgbClr val="FFFA00">
                        <a:lumMod val="100000"/>
                      </a:srgbClr>
                    </a:gs>
                    <a:gs pos="100000">
                      <a:srgbClr val="FFFFC5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edding K&amp;T" panose="02040603050506020204" pitchFamily="18" charset="0"/>
                <a:ea typeface="包图小白体" panose="02010601030101010101" pitchFamily="2" charset="-122"/>
              </a:rPr>
              <a:t> </a:t>
            </a:r>
            <a:r>
              <a:rPr lang="en-US" altLang="zh-CN" sz="8800" b="1" dirty="0" err="1">
                <a:ln/>
                <a:gradFill flip="none" rotWithShape="1">
                  <a:gsLst>
                    <a:gs pos="0">
                      <a:srgbClr val="F2EC00">
                        <a:alpha val="94118"/>
                      </a:srgbClr>
                    </a:gs>
                    <a:gs pos="56000">
                      <a:srgbClr val="FFFA00">
                        <a:lumMod val="100000"/>
                      </a:srgbClr>
                    </a:gs>
                    <a:gs pos="100000">
                      <a:srgbClr val="FFFFC5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edding K&amp;T" panose="02040603050506020204" pitchFamily="18" charset="0"/>
                <a:ea typeface="包图小白体" panose="02010601030101010101" pitchFamily="2" charset="-122"/>
              </a:rPr>
              <a:t>học</a:t>
            </a:r>
            <a:r>
              <a:rPr lang="en-US" altLang="zh-CN" sz="8800" b="1" dirty="0">
                <a:ln/>
                <a:gradFill flip="none" rotWithShape="1">
                  <a:gsLst>
                    <a:gs pos="0">
                      <a:srgbClr val="F2EC00">
                        <a:alpha val="94118"/>
                      </a:srgbClr>
                    </a:gs>
                    <a:gs pos="56000">
                      <a:srgbClr val="FFFA00">
                        <a:lumMod val="100000"/>
                      </a:srgbClr>
                    </a:gs>
                    <a:gs pos="100000">
                      <a:srgbClr val="FFFFC5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edding K&amp;T" panose="02040603050506020204" pitchFamily="18" charset="0"/>
                <a:ea typeface="包图小白体" panose="02010601030101010101" pitchFamily="2" charset="-122"/>
              </a:rPr>
              <a:t> </a:t>
            </a:r>
            <a:r>
              <a:rPr lang="en-US" altLang="zh-CN" sz="8800" b="1" dirty="0" err="1">
                <a:ln/>
                <a:gradFill flip="none" rotWithShape="1">
                  <a:gsLst>
                    <a:gs pos="0">
                      <a:srgbClr val="F2EC00">
                        <a:alpha val="94118"/>
                      </a:srgbClr>
                    </a:gs>
                    <a:gs pos="56000">
                      <a:srgbClr val="FFFA00">
                        <a:lumMod val="100000"/>
                      </a:srgbClr>
                    </a:gs>
                    <a:gs pos="100000">
                      <a:srgbClr val="FFFFC5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edding K&amp;T" panose="02040603050506020204" pitchFamily="18" charset="0"/>
                <a:ea typeface="包图小白体" panose="02010601030101010101" pitchFamily="2" charset="-122"/>
              </a:rPr>
              <a:t>tốt</a:t>
            </a:r>
            <a:r>
              <a:rPr lang="en-US" altLang="zh-CN" sz="8800" b="1" dirty="0">
                <a:ln/>
                <a:gradFill flip="none" rotWithShape="1">
                  <a:gsLst>
                    <a:gs pos="0">
                      <a:srgbClr val="F2EC00">
                        <a:alpha val="94118"/>
                      </a:srgbClr>
                    </a:gs>
                    <a:gs pos="56000">
                      <a:srgbClr val="FFFA00">
                        <a:lumMod val="100000"/>
                      </a:srgbClr>
                    </a:gs>
                    <a:gs pos="100000">
                      <a:srgbClr val="FFFFC5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edding K&amp;T" panose="02040603050506020204" pitchFamily="18" charset="0"/>
                <a:ea typeface="包图小白体" panose="02010601030101010101" pitchFamily="2" charset="-122"/>
              </a:rPr>
              <a:t>!</a:t>
            </a:r>
            <a:endParaRPr lang="zh-CN" altLang="en-US" sz="8800" b="1" dirty="0">
              <a:ln/>
              <a:gradFill flip="none" rotWithShape="1">
                <a:gsLst>
                  <a:gs pos="0">
                    <a:srgbClr val="F2EC00">
                      <a:alpha val="94118"/>
                    </a:srgbClr>
                  </a:gs>
                  <a:gs pos="56000">
                    <a:srgbClr val="FFFA00">
                      <a:lumMod val="100000"/>
                    </a:srgbClr>
                  </a:gs>
                  <a:gs pos="100000">
                    <a:srgbClr val="FFFFC5"/>
                  </a:gs>
                </a:gsLst>
                <a:path path="shape">
                  <a:fillToRect l="50000" t="50000" r="50000" b="50000"/>
                </a:path>
                <a:tileRect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UTM Wedding K&amp;T" panose="02040603050506020204" pitchFamily="18" charset="0"/>
              <a:ea typeface="包图小白体" panose="02010601030101010101" pitchFamily="2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9EFA609-5CFC-47FD-AEAF-5CADB07FB8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86"/>
          <a:stretch/>
        </p:blipFill>
        <p:spPr>
          <a:xfrm>
            <a:off x="3695915" y="217769"/>
            <a:ext cx="4571570" cy="4527232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C80DBFEC-563A-4379-A8D7-D5EDFE895A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79" y="-182525"/>
            <a:ext cx="3010786" cy="3010786"/>
          </a:xfrm>
          <a:prstGeom prst="rect">
            <a:avLst/>
          </a:prstGeom>
        </p:spPr>
      </p:pic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06F3FD81-D8AB-4F77-9565-7B75FB1183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067" y="-289549"/>
            <a:ext cx="3133060" cy="313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3815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6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22222E-6 C -0.01511 -0.01713 -0.03894 -0.03658 -0.04883 -0.01019 C -0.06263 0.02546 0.00599 0.11574 -0.01068 0.15949 C -0.02631 0.19861 -0.0793 0.10185 -0.09414 0.13912 C -0.10899 0.17778 -0.05717 0.21273 -0.07318 0.25486 C -0.08842 0.29259 -0.11003 0.23403 -0.12292 0.26805 C -0.13542 0.30023 -0.10612 0.31203 -0.11758 0.34074 C -0.12474 0.3581 -0.13138 0.35231 -0.13711 0.34768 " pathEditMode="relative" rAng="7500000" ptsTypes="AAAAAAAA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75" y="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6F673B85-7059-4229-9972-982C29CF5436}"/>
              </a:ext>
            </a:extLst>
          </p:cNvPr>
          <p:cNvGrpSpPr/>
          <p:nvPr/>
        </p:nvGrpSpPr>
        <p:grpSpPr>
          <a:xfrm>
            <a:off x="1006064" y="1522807"/>
            <a:ext cx="9977377" cy="4656929"/>
            <a:chOff x="1006064" y="1522807"/>
            <a:chExt cx="9977377" cy="4656929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2C048EE0-B8F7-43E4-89E7-8EAB95C4E8E9}"/>
                </a:ext>
              </a:extLst>
            </p:cNvPr>
            <p:cNvSpPr/>
            <p:nvPr/>
          </p:nvSpPr>
          <p:spPr>
            <a:xfrm>
              <a:off x="1006064" y="1522807"/>
              <a:ext cx="9977377" cy="46569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: 圆角 2">
              <a:extLst>
                <a:ext uri="{FF2B5EF4-FFF2-40B4-BE49-F238E27FC236}">
                  <a16:creationId xmlns:a16="http://schemas.microsoft.com/office/drawing/2014/main" id="{07E51AAA-A554-45F0-B148-DD0D05E988B0}"/>
                </a:ext>
              </a:extLst>
            </p:cNvPr>
            <p:cNvSpPr/>
            <p:nvPr/>
          </p:nvSpPr>
          <p:spPr>
            <a:xfrm>
              <a:off x="1208559" y="1738845"/>
              <a:ext cx="9523081" cy="4224851"/>
            </a:xfrm>
            <a:prstGeom prst="roundRect">
              <a:avLst/>
            </a:prstGeom>
            <a:noFill/>
            <a:ln w="57150">
              <a:solidFill>
                <a:srgbClr val="E18D75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B5E01C01-69E1-41D3-A9DB-EA45349F7D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406" y="-113468"/>
            <a:ext cx="2565003" cy="256500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4C57FD5-482E-43CB-A6EF-159952BC15D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65" b="22198"/>
          <a:stretch/>
        </p:blipFill>
        <p:spPr>
          <a:xfrm>
            <a:off x="2150346" y="-487902"/>
            <a:ext cx="7827667" cy="2732444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300B2194-40F8-4DD7-8ADC-29385121388C}"/>
              </a:ext>
            </a:extLst>
          </p:cNvPr>
          <p:cNvSpPr txBox="1"/>
          <p:nvPr/>
        </p:nvSpPr>
        <p:spPr>
          <a:xfrm>
            <a:off x="3451919" y="507144"/>
            <a:ext cx="53621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>
                <a:solidFill>
                  <a:srgbClr val="D66242"/>
                </a:solidFill>
                <a:highlight>
                  <a:srgbClr val="FFFFC5"/>
                </a:highlight>
                <a:latin typeface="Times New Roman" panose="02020603050405020304" pitchFamily="18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Khởi động</a:t>
            </a:r>
            <a:endParaRPr lang="zh-CN" altLang="en-US" sz="6000" b="1" dirty="0">
              <a:solidFill>
                <a:srgbClr val="D66242"/>
              </a:solidFill>
              <a:highlight>
                <a:srgbClr val="FFFFC5"/>
              </a:highlight>
              <a:latin typeface="Times New Roman" panose="02020603050405020304" pitchFamily="18" charset="0"/>
              <a:ea typeface="字魂17号-萌趣果冻体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2" name="图片 6">
            <a:extLst>
              <a:ext uri="{FF2B5EF4-FFF2-40B4-BE49-F238E27FC236}">
                <a16:creationId xmlns:a16="http://schemas.microsoft.com/office/drawing/2014/main" id="{87362B4B-4DBB-4911-A927-A859C5130F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3818" y="2483401"/>
            <a:ext cx="1517814" cy="1253271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文本框 10">
            <a:extLst>
              <a:ext uri="{FF2B5EF4-FFF2-40B4-BE49-F238E27FC236}">
                <a16:creationId xmlns:a16="http://schemas.microsoft.com/office/drawing/2014/main" id="{E0E8B195-452A-40AF-88C9-D68D519932E6}"/>
              </a:ext>
            </a:extLst>
          </p:cNvPr>
          <p:cNvSpPr txBox="1"/>
          <p:nvPr/>
        </p:nvSpPr>
        <p:spPr>
          <a:xfrm>
            <a:off x="3057266" y="2485929"/>
            <a:ext cx="7011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x-none" sz="3200" b="1">
                <a:solidFill>
                  <a:srgbClr val="00B0F0"/>
                </a:solidFill>
                <a:latin typeface="Times New Roman" panose="02020603050405020304" pitchFamily="18" charset="0"/>
              </a:rPr>
              <a:t>Tìm một từ </a:t>
            </a:r>
            <a:r>
              <a:rPr lang="vi-VN" altLang="x-none" sz="3200" b="1">
                <a:solidFill>
                  <a:schemeClr val="tx1"/>
                </a:solidFill>
                <a:latin typeface="Times New Roman" panose="02020603050405020304" pitchFamily="18" charset="0"/>
              </a:rPr>
              <a:t>cùng nghĩa</a:t>
            </a:r>
            <a:r>
              <a:rPr lang="vi-VN" altLang="x-none" sz="32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vi-VN" altLang="x-none" sz="3200" b="1">
                <a:solidFill>
                  <a:srgbClr val="00B0F0"/>
                </a:solidFill>
                <a:latin typeface="Times New Roman" panose="02020603050405020304" pitchFamily="18" charset="0"/>
              </a:rPr>
              <a:t>với</a:t>
            </a:r>
            <a:r>
              <a:rPr lang="vi-VN" altLang="x-none" sz="32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vi-VN" altLang="x-none" sz="3200" b="1">
                <a:solidFill>
                  <a:srgbClr val="FF0000"/>
                </a:solidFill>
                <a:latin typeface="Times New Roman" panose="02020603050405020304" pitchFamily="18" charset="0"/>
              </a:rPr>
              <a:t>trung thực</a:t>
            </a:r>
            <a:r>
              <a:rPr lang="vi-VN" altLang="x-none" sz="3200" b="1">
                <a:solidFill>
                  <a:srgbClr val="00B0F0"/>
                </a:solidFill>
                <a:latin typeface="Times New Roman" panose="02020603050405020304" pitchFamily="18" charset="0"/>
              </a:rPr>
              <a:t>.</a:t>
            </a:r>
            <a:endParaRPr lang="vi-VN" sz="3200" b="1" dirty="0">
              <a:solidFill>
                <a:srgbClr val="00B0F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文本框 11">
            <a:extLst>
              <a:ext uri="{FF2B5EF4-FFF2-40B4-BE49-F238E27FC236}">
                <a16:creationId xmlns:a16="http://schemas.microsoft.com/office/drawing/2014/main" id="{06150ABD-77FF-4221-8FC1-2E2A92607B2D}"/>
              </a:ext>
            </a:extLst>
          </p:cNvPr>
          <p:cNvSpPr txBox="1"/>
          <p:nvPr/>
        </p:nvSpPr>
        <p:spPr>
          <a:xfrm>
            <a:off x="2952359" y="3103063"/>
            <a:ext cx="6292345" cy="632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vi-VN" altLang="x-none" sz="32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vi-VN" altLang="x-none" sz="3200" b="1">
                <a:solidFill>
                  <a:srgbClr val="00B0F0"/>
                </a:solidFill>
                <a:latin typeface="Times New Roman" panose="02020603050405020304" pitchFamily="18" charset="0"/>
              </a:rPr>
              <a:t>Đặt câu với từ em vừa tìm được.</a:t>
            </a:r>
            <a:endParaRPr lang="zh-CN" altLang="en-US" sz="3200" b="1" dirty="0">
              <a:solidFill>
                <a:srgbClr val="00B0F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5" name="图片 21">
            <a:extLst>
              <a:ext uri="{FF2B5EF4-FFF2-40B4-BE49-F238E27FC236}">
                <a16:creationId xmlns:a16="http://schemas.microsoft.com/office/drawing/2014/main" id="{DFD7AE74-37B4-4DA2-9C03-01130B06E9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2745" y="4273725"/>
            <a:ext cx="1792276" cy="1299566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文本框 10">
            <a:extLst>
              <a:ext uri="{FF2B5EF4-FFF2-40B4-BE49-F238E27FC236}">
                <a16:creationId xmlns:a16="http://schemas.microsoft.com/office/drawing/2014/main" id="{42CFD86E-D0E1-4606-91F4-2993565C8507}"/>
              </a:ext>
            </a:extLst>
          </p:cNvPr>
          <p:cNvSpPr txBox="1"/>
          <p:nvPr/>
        </p:nvSpPr>
        <p:spPr>
          <a:xfrm>
            <a:off x="3041936" y="4236450"/>
            <a:ext cx="7011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x-none" sz="3200" b="1">
                <a:solidFill>
                  <a:srgbClr val="00B0F0"/>
                </a:solidFill>
                <a:latin typeface="Times New Roman" panose="02020603050405020304" pitchFamily="18" charset="0"/>
              </a:rPr>
              <a:t>Tìm một từ </a:t>
            </a:r>
            <a:r>
              <a:rPr lang="en-US" altLang="x-none" sz="3200" b="1">
                <a:solidFill>
                  <a:schemeClr val="tx1"/>
                </a:solidFill>
                <a:latin typeface="Times New Roman" panose="02020603050405020304" pitchFamily="18" charset="0"/>
              </a:rPr>
              <a:t>trái</a:t>
            </a:r>
            <a:r>
              <a:rPr lang="vi-VN" altLang="x-none" sz="3200" b="1">
                <a:solidFill>
                  <a:schemeClr val="tx1"/>
                </a:solidFill>
                <a:latin typeface="Times New Roman" panose="02020603050405020304" pitchFamily="18" charset="0"/>
              </a:rPr>
              <a:t> nghĩa</a:t>
            </a:r>
            <a:r>
              <a:rPr lang="vi-VN" altLang="x-none" sz="32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vi-VN" altLang="x-none" sz="3200" b="1">
                <a:solidFill>
                  <a:srgbClr val="00B0F0"/>
                </a:solidFill>
                <a:latin typeface="Times New Roman" panose="02020603050405020304" pitchFamily="18" charset="0"/>
              </a:rPr>
              <a:t>với</a:t>
            </a:r>
            <a:r>
              <a:rPr lang="vi-VN" altLang="x-none" sz="32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vi-VN" altLang="x-none" sz="3200" b="1">
                <a:solidFill>
                  <a:srgbClr val="FF0000"/>
                </a:solidFill>
                <a:latin typeface="Times New Roman" panose="02020603050405020304" pitchFamily="18" charset="0"/>
              </a:rPr>
              <a:t>trung thực</a:t>
            </a:r>
            <a:r>
              <a:rPr lang="vi-VN" altLang="x-none" sz="3200" b="1">
                <a:solidFill>
                  <a:srgbClr val="00B0F0"/>
                </a:solidFill>
                <a:latin typeface="Times New Roman" panose="02020603050405020304" pitchFamily="18" charset="0"/>
              </a:rPr>
              <a:t>.</a:t>
            </a:r>
            <a:endParaRPr lang="vi-VN" sz="3200" b="1" dirty="0">
              <a:solidFill>
                <a:srgbClr val="00B0F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文本框 11">
            <a:extLst>
              <a:ext uri="{FF2B5EF4-FFF2-40B4-BE49-F238E27FC236}">
                <a16:creationId xmlns:a16="http://schemas.microsoft.com/office/drawing/2014/main" id="{3AFEEAA5-EED5-496F-BB90-C476D4B2D991}"/>
              </a:ext>
            </a:extLst>
          </p:cNvPr>
          <p:cNvSpPr txBox="1"/>
          <p:nvPr/>
        </p:nvSpPr>
        <p:spPr>
          <a:xfrm>
            <a:off x="2937029" y="4853584"/>
            <a:ext cx="6292345" cy="632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vi-VN" altLang="x-none" sz="32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vi-VN" altLang="x-none" sz="3200" b="1">
                <a:solidFill>
                  <a:srgbClr val="00B0F0"/>
                </a:solidFill>
                <a:latin typeface="Times New Roman" panose="02020603050405020304" pitchFamily="18" charset="0"/>
              </a:rPr>
              <a:t>Đặt câu với từ em vừa tìm được.</a:t>
            </a:r>
            <a:endParaRPr lang="zh-CN" altLang="en-US" sz="2800" dirty="0">
              <a:solidFill>
                <a:srgbClr val="00B0F0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</p:txBody>
      </p:sp>
      <p:pic>
        <p:nvPicPr>
          <p:cNvPr id="21" name="图片 5" descr="6">
            <a:extLst>
              <a:ext uri="{FF2B5EF4-FFF2-40B4-BE49-F238E27FC236}">
                <a16:creationId xmlns:a16="http://schemas.microsoft.com/office/drawing/2014/main" id="{F5BDC61C-27CB-416A-939B-7EA581D7F68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47449" t="21697"/>
          <a:stretch>
            <a:fillRect/>
          </a:stretch>
        </p:blipFill>
        <p:spPr>
          <a:xfrm>
            <a:off x="7546311" y="4343707"/>
            <a:ext cx="4629079" cy="2514293"/>
          </a:xfrm>
          <a:prstGeom prst="rect">
            <a:avLst/>
          </a:prstGeom>
        </p:spPr>
      </p:pic>
      <p:pic>
        <p:nvPicPr>
          <p:cNvPr id="22" name="图片 6" descr="6">
            <a:extLst>
              <a:ext uri="{FF2B5EF4-FFF2-40B4-BE49-F238E27FC236}">
                <a16:creationId xmlns:a16="http://schemas.microsoft.com/office/drawing/2014/main" id="{39727DEE-79C9-44EB-8335-F54D6829DC9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63422" r="20682" b="81749"/>
          <a:stretch>
            <a:fillRect/>
          </a:stretch>
        </p:blipFill>
        <p:spPr>
          <a:xfrm>
            <a:off x="10375296" y="0"/>
            <a:ext cx="2041525" cy="854710"/>
          </a:xfrm>
          <a:prstGeom prst="rect">
            <a:avLst/>
          </a:prstGeom>
        </p:spPr>
      </p:pic>
      <p:pic>
        <p:nvPicPr>
          <p:cNvPr id="23" name="图片 9" descr="4">
            <a:extLst>
              <a:ext uri="{FF2B5EF4-FFF2-40B4-BE49-F238E27FC236}">
                <a16:creationId xmlns:a16="http://schemas.microsoft.com/office/drawing/2014/main" id="{094B4936-51D1-4BC2-9244-7406246724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69725" y="1300662"/>
            <a:ext cx="1916430" cy="1424940"/>
          </a:xfrm>
          <a:prstGeom prst="rect">
            <a:avLst/>
          </a:prstGeom>
        </p:spPr>
      </p:pic>
      <p:pic>
        <p:nvPicPr>
          <p:cNvPr id="24" name="图片 6" descr="6">
            <a:extLst>
              <a:ext uri="{FF2B5EF4-FFF2-40B4-BE49-F238E27FC236}">
                <a16:creationId xmlns:a16="http://schemas.microsoft.com/office/drawing/2014/main" id="{4357BDA0-8FC2-43DB-9EDB-B600AEE10D1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63422" r="20682" b="81749"/>
          <a:stretch>
            <a:fillRect/>
          </a:stretch>
        </p:blipFill>
        <p:spPr>
          <a:xfrm flipV="1">
            <a:off x="-130406" y="6035156"/>
            <a:ext cx="2041525" cy="85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5377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5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75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9239F97-1E3E-4F93-BDA3-E9692D41F9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0" r="15949"/>
          <a:stretch/>
        </p:blipFill>
        <p:spPr>
          <a:xfrm>
            <a:off x="-426722" y="0"/>
            <a:ext cx="12734945" cy="6858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2AE41D63-B7D2-4BAF-ABDA-B975BBD537FF}"/>
              </a:ext>
            </a:extLst>
          </p:cNvPr>
          <p:cNvSpPr txBox="1"/>
          <p:nvPr/>
        </p:nvSpPr>
        <p:spPr>
          <a:xfrm>
            <a:off x="3030529" y="2414654"/>
            <a:ext cx="5820442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altLang="zh-CN" sz="9600" b="1">
                <a:ln/>
                <a:solidFill>
                  <a:srgbClr val="00B0F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UTM Showcard" panose="02040603050506020204" pitchFamily="18" charset="0"/>
                <a:ea typeface="字魂17号-萌趣果冻体" panose="02000000000000000000" pitchFamily="2" charset="-122"/>
              </a:rPr>
              <a:t>Danh từ</a:t>
            </a:r>
            <a:endParaRPr lang="zh-CN" altLang="en-US" sz="9600" b="1" dirty="0">
              <a:ln/>
              <a:solidFill>
                <a:srgbClr val="00B0F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UTM Showcard" panose="02040603050506020204" pitchFamily="18" charset="0"/>
              <a:ea typeface="字魂17号-萌趣果冻体" panose="02000000000000000000" pitchFamily="2" charset="-122"/>
            </a:endParaRPr>
          </a:p>
        </p:txBody>
      </p:sp>
      <p:pic>
        <p:nvPicPr>
          <p:cNvPr id="10" name="图片 3">
            <a:extLst>
              <a:ext uri="{FF2B5EF4-FFF2-40B4-BE49-F238E27FC236}">
                <a16:creationId xmlns:a16="http://schemas.microsoft.com/office/drawing/2014/main" id="{F7A7B9B1-801B-42FE-AB11-094D0760DE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577" y="1337436"/>
            <a:ext cx="4872611" cy="5520564"/>
          </a:xfrm>
          <a:prstGeom prst="rect">
            <a:avLst/>
          </a:prstGeom>
        </p:spPr>
      </p:pic>
      <p:sp>
        <p:nvSpPr>
          <p:cNvPr id="11" name="文本框 4">
            <a:extLst>
              <a:ext uri="{FF2B5EF4-FFF2-40B4-BE49-F238E27FC236}">
                <a16:creationId xmlns:a16="http://schemas.microsoft.com/office/drawing/2014/main" id="{86198315-24D6-4952-B631-427C353F5364}"/>
              </a:ext>
            </a:extLst>
          </p:cNvPr>
          <p:cNvSpPr txBox="1"/>
          <p:nvPr/>
        </p:nvSpPr>
        <p:spPr>
          <a:xfrm>
            <a:off x="2082472" y="306385"/>
            <a:ext cx="822173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altLang="zh-CN" sz="9600" b="1">
                <a:ln/>
                <a:gradFill flip="none" rotWithShape="1">
                  <a:gsLst>
                    <a:gs pos="0">
                      <a:srgbClr val="F2EC00">
                        <a:alpha val="94118"/>
                      </a:srgbClr>
                    </a:gs>
                    <a:gs pos="56000">
                      <a:srgbClr val="FFFA00">
                        <a:lumMod val="100000"/>
                      </a:srgbClr>
                    </a:gs>
                    <a:gs pos="100000">
                      <a:srgbClr val="FFFFC5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edding K&amp;T" panose="02040603050506020204" pitchFamily="18" charset="0"/>
                <a:ea typeface="包图小白体" panose="02010601030101010101" pitchFamily="2" charset="-122"/>
              </a:rPr>
              <a:t>Luyện từ và câu</a:t>
            </a:r>
            <a:endParaRPr lang="zh-CN" altLang="en-US" sz="9600" b="1" dirty="0">
              <a:ln/>
              <a:gradFill flip="none" rotWithShape="1">
                <a:gsLst>
                  <a:gs pos="0">
                    <a:srgbClr val="F2EC00">
                      <a:alpha val="94118"/>
                    </a:srgbClr>
                  </a:gs>
                  <a:gs pos="56000">
                    <a:srgbClr val="FFFA00">
                      <a:lumMod val="100000"/>
                    </a:srgbClr>
                  </a:gs>
                  <a:gs pos="100000">
                    <a:srgbClr val="FFFFC5"/>
                  </a:gs>
                </a:gsLst>
                <a:path path="shape">
                  <a:fillToRect l="50000" t="50000" r="50000" b="50000"/>
                </a:path>
                <a:tileRect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UTM Wedding K&amp;T" panose="02040603050506020204" pitchFamily="18" charset="0"/>
              <a:ea typeface="包图小白体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839079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50"/>
                            </p:stCondLst>
                            <p:childTnLst>
                              <p:par>
                                <p:cTn id="2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6F673B85-7059-4229-9972-982C29CF5436}"/>
              </a:ext>
            </a:extLst>
          </p:cNvPr>
          <p:cNvGrpSpPr/>
          <p:nvPr/>
        </p:nvGrpSpPr>
        <p:grpSpPr>
          <a:xfrm>
            <a:off x="1006064" y="1522807"/>
            <a:ext cx="9977377" cy="4656929"/>
            <a:chOff x="1006064" y="1522807"/>
            <a:chExt cx="9977377" cy="4656929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2C048EE0-B8F7-43E4-89E7-8EAB95C4E8E9}"/>
                </a:ext>
              </a:extLst>
            </p:cNvPr>
            <p:cNvSpPr/>
            <p:nvPr/>
          </p:nvSpPr>
          <p:spPr>
            <a:xfrm>
              <a:off x="1006064" y="1522807"/>
              <a:ext cx="9977377" cy="46569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矩形: 圆角 2">
              <a:extLst>
                <a:ext uri="{FF2B5EF4-FFF2-40B4-BE49-F238E27FC236}">
                  <a16:creationId xmlns:a16="http://schemas.microsoft.com/office/drawing/2014/main" id="{07E51AAA-A554-45F0-B148-DD0D05E988B0}"/>
                </a:ext>
              </a:extLst>
            </p:cNvPr>
            <p:cNvSpPr/>
            <p:nvPr/>
          </p:nvSpPr>
          <p:spPr>
            <a:xfrm>
              <a:off x="1208559" y="1738845"/>
              <a:ext cx="9523081" cy="4224851"/>
            </a:xfrm>
            <a:prstGeom prst="roundRect">
              <a:avLst/>
            </a:prstGeom>
            <a:noFill/>
            <a:ln w="57150">
              <a:solidFill>
                <a:srgbClr val="E18D75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B5E01C01-69E1-41D3-A9DB-EA45349F7D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406" y="-113468"/>
            <a:ext cx="2565003" cy="256500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4C57FD5-482E-43CB-A6EF-159952BC15D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65" b="22198"/>
          <a:stretch/>
        </p:blipFill>
        <p:spPr>
          <a:xfrm>
            <a:off x="2150346" y="-487902"/>
            <a:ext cx="7827667" cy="2732444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300B2194-40F8-4DD7-8ADC-29385121388C}"/>
              </a:ext>
            </a:extLst>
          </p:cNvPr>
          <p:cNvSpPr txBox="1"/>
          <p:nvPr/>
        </p:nvSpPr>
        <p:spPr>
          <a:xfrm>
            <a:off x="3249478" y="600624"/>
            <a:ext cx="57481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D66242"/>
                </a:solidFill>
                <a:effectLst/>
                <a:highlight>
                  <a:srgbClr val="FFFFC5"/>
                </a:highlight>
                <a:uLnTx/>
                <a:uFillTx/>
                <a:latin typeface="Times New Roman" panose="02020603050405020304" pitchFamily="18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Yêu</a:t>
            </a:r>
            <a:r>
              <a:rPr kumimoji="0" lang="en-US" altLang="zh-CN" sz="6000" b="1" i="0" u="none" strike="noStrike" kern="1200" cap="none" spc="0" normalizeH="0" noProof="0" dirty="0" smtClean="0">
                <a:ln>
                  <a:noFill/>
                </a:ln>
                <a:solidFill>
                  <a:srgbClr val="D66242"/>
                </a:solidFill>
                <a:effectLst/>
                <a:highlight>
                  <a:srgbClr val="FFFFC5"/>
                </a:highlight>
                <a:uLnTx/>
                <a:uFillTx/>
                <a:latin typeface="Times New Roman" panose="02020603050405020304" pitchFamily="18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6000" b="1" i="0" u="none" strike="noStrike" kern="1200" cap="none" spc="0" normalizeH="0" noProof="0" dirty="0" err="1" smtClean="0">
                <a:ln>
                  <a:noFill/>
                </a:ln>
                <a:solidFill>
                  <a:srgbClr val="D66242"/>
                </a:solidFill>
                <a:effectLst/>
                <a:highlight>
                  <a:srgbClr val="FFFFC5"/>
                </a:highlight>
                <a:uLnTx/>
                <a:uFillTx/>
                <a:latin typeface="Times New Roman" panose="02020603050405020304" pitchFamily="18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cầu</a:t>
            </a:r>
            <a:r>
              <a:rPr kumimoji="0" lang="en-US" altLang="zh-CN" sz="6000" b="1" i="0" u="none" strike="noStrike" kern="1200" cap="none" spc="0" normalizeH="0" noProof="0" dirty="0" smtClean="0">
                <a:ln>
                  <a:noFill/>
                </a:ln>
                <a:solidFill>
                  <a:srgbClr val="D66242"/>
                </a:solidFill>
                <a:effectLst/>
                <a:highlight>
                  <a:srgbClr val="FFFFC5"/>
                </a:highlight>
                <a:uLnTx/>
                <a:uFillTx/>
                <a:latin typeface="Times New Roman" panose="02020603050405020304" pitchFamily="18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6000" b="1" i="0" u="none" strike="noStrike" kern="1200" cap="none" spc="0" normalizeH="0" noProof="0" dirty="0" err="1" smtClean="0">
                <a:ln>
                  <a:noFill/>
                </a:ln>
                <a:solidFill>
                  <a:srgbClr val="D66242"/>
                </a:solidFill>
                <a:effectLst/>
                <a:highlight>
                  <a:srgbClr val="FFFFC5"/>
                </a:highlight>
                <a:uLnTx/>
                <a:uFillTx/>
                <a:latin typeface="Times New Roman" panose="02020603050405020304" pitchFamily="18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cần</a:t>
            </a:r>
            <a:r>
              <a:rPr kumimoji="0" lang="en-US" altLang="zh-CN" sz="6000" b="1" i="0" u="none" strike="noStrike" kern="1200" cap="none" spc="0" normalizeH="0" noProof="0" dirty="0" smtClean="0">
                <a:ln>
                  <a:noFill/>
                </a:ln>
                <a:solidFill>
                  <a:srgbClr val="D66242"/>
                </a:solidFill>
                <a:effectLst/>
                <a:highlight>
                  <a:srgbClr val="FFFFC5"/>
                </a:highlight>
                <a:uLnTx/>
                <a:uFillTx/>
                <a:latin typeface="Times New Roman" panose="02020603050405020304" pitchFamily="18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6000" b="1" i="0" u="none" strike="noStrike" kern="1200" cap="none" spc="0" normalizeH="0" noProof="0" dirty="0" err="1" smtClean="0">
                <a:ln>
                  <a:noFill/>
                </a:ln>
                <a:solidFill>
                  <a:srgbClr val="D66242"/>
                </a:solidFill>
                <a:effectLst/>
                <a:highlight>
                  <a:srgbClr val="FFFFC5"/>
                </a:highlight>
                <a:uLnTx/>
                <a:uFillTx/>
                <a:latin typeface="Times New Roman" panose="02020603050405020304" pitchFamily="18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đạt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D66242"/>
              </a:solidFill>
              <a:effectLst/>
              <a:highlight>
                <a:srgbClr val="FFFFC5"/>
              </a:highlight>
              <a:uLnTx/>
              <a:uFillTx/>
              <a:latin typeface="Times New Roman" panose="02020603050405020304" pitchFamily="18" charset="0"/>
              <a:ea typeface="字魂17号-萌趣果冻体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1" name="图片 5" descr="6">
            <a:extLst>
              <a:ext uri="{FF2B5EF4-FFF2-40B4-BE49-F238E27FC236}">
                <a16:creationId xmlns:a16="http://schemas.microsoft.com/office/drawing/2014/main" id="{F5BDC61C-27CB-416A-939B-7EA581D7F68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7449" t="21697"/>
          <a:stretch>
            <a:fillRect/>
          </a:stretch>
        </p:blipFill>
        <p:spPr>
          <a:xfrm>
            <a:off x="7546311" y="4343707"/>
            <a:ext cx="4629079" cy="2514293"/>
          </a:xfrm>
          <a:prstGeom prst="rect">
            <a:avLst/>
          </a:prstGeom>
        </p:spPr>
      </p:pic>
      <p:pic>
        <p:nvPicPr>
          <p:cNvPr id="22" name="图片 6" descr="6">
            <a:extLst>
              <a:ext uri="{FF2B5EF4-FFF2-40B4-BE49-F238E27FC236}">
                <a16:creationId xmlns:a16="http://schemas.microsoft.com/office/drawing/2014/main" id="{39727DEE-79C9-44EB-8335-F54D6829DC9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3422" r="20682" b="81749"/>
          <a:stretch>
            <a:fillRect/>
          </a:stretch>
        </p:blipFill>
        <p:spPr>
          <a:xfrm>
            <a:off x="10375296" y="0"/>
            <a:ext cx="2041525" cy="854710"/>
          </a:xfrm>
          <a:prstGeom prst="rect">
            <a:avLst/>
          </a:prstGeom>
        </p:spPr>
      </p:pic>
      <p:pic>
        <p:nvPicPr>
          <p:cNvPr id="23" name="图片 9" descr="4">
            <a:extLst>
              <a:ext uri="{FF2B5EF4-FFF2-40B4-BE49-F238E27FC236}">
                <a16:creationId xmlns:a16="http://schemas.microsoft.com/office/drawing/2014/main" id="{094B4936-51D1-4BC2-9244-7406246724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69725" y="1300662"/>
            <a:ext cx="1916430" cy="1424940"/>
          </a:xfrm>
          <a:prstGeom prst="rect">
            <a:avLst/>
          </a:prstGeom>
        </p:spPr>
      </p:pic>
      <p:pic>
        <p:nvPicPr>
          <p:cNvPr id="24" name="图片 6" descr="6">
            <a:extLst>
              <a:ext uri="{FF2B5EF4-FFF2-40B4-BE49-F238E27FC236}">
                <a16:creationId xmlns:a16="http://schemas.microsoft.com/office/drawing/2014/main" id="{4357BDA0-8FC2-43DB-9EDB-B600AEE10D1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3422" r="20682" b="81749"/>
          <a:stretch>
            <a:fillRect/>
          </a:stretch>
        </p:blipFill>
        <p:spPr>
          <a:xfrm flipV="1">
            <a:off x="-130406" y="6035156"/>
            <a:ext cx="2041525" cy="85471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4CB38F0-0801-4266-8737-063CB402C1EB}"/>
              </a:ext>
            </a:extLst>
          </p:cNvPr>
          <p:cNvSpPr txBox="1"/>
          <p:nvPr/>
        </p:nvSpPr>
        <p:spPr>
          <a:xfrm>
            <a:off x="1546123" y="2696650"/>
            <a:ext cx="9185517" cy="2526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t-BR" sz="360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Hiểu danh từ là những từ chỉ sự vật (người, vật, hiện tượng)</a:t>
            </a:r>
            <a:endParaRPr lang="en-US" sz="3600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t-BR" sz="360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Nhận biết được danh từ trong câu; biết đặt câu với danh từ.</a:t>
            </a:r>
            <a:endParaRPr lang="en-US" sz="3600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4711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7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9239F97-1E3E-4F93-BDA3-E9692D41F9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0" r="15949"/>
          <a:stretch/>
        </p:blipFill>
        <p:spPr>
          <a:xfrm>
            <a:off x="-542945" y="0"/>
            <a:ext cx="12734945" cy="5998029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2AE41D63-B7D2-4BAF-ABDA-B975BBD537FF}"/>
              </a:ext>
            </a:extLst>
          </p:cNvPr>
          <p:cNvSpPr txBox="1"/>
          <p:nvPr/>
        </p:nvSpPr>
        <p:spPr>
          <a:xfrm>
            <a:off x="2877672" y="1168389"/>
            <a:ext cx="6186928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altLang="zh-CN" sz="9600" b="1" dirty="0" err="1" smtClean="0">
                <a:ln w="9525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rgbClr val="F094AA"/>
                    </a:gs>
                    <a:gs pos="22000">
                      <a:srgbClr val="F897AE"/>
                    </a:gs>
                    <a:gs pos="40000">
                      <a:srgbClr val="E53F67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Showcard" panose="02040603050506020204" pitchFamily="18" charset="0"/>
              </a:rPr>
              <a:t>Khám</a:t>
            </a:r>
            <a:r>
              <a:rPr lang="en-US" altLang="zh-CN" sz="9600" b="1" dirty="0" smtClean="0">
                <a:ln w="9525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rgbClr val="F094AA"/>
                    </a:gs>
                    <a:gs pos="22000">
                      <a:srgbClr val="F897AE"/>
                    </a:gs>
                    <a:gs pos="40000">
                      <a:srgbClr val="E53F67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Showcard" panose="02040603050506020204" pitchFamily="18" charset="0"/>
              </a:rPr>
              <a:t> </a:t>
            </a:r>
            <a:r>
              <a:rPr lang="en-US" altLang="zh-CN" sz="9600" b="1" dirty="0" err="1" smtClean="0">
                <a:ln w="9525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rgbClr val="F094AA"/>
                    </a:gs>
                    <a:gs pos="22000">
                      <a:srgbClr val="F897AE"/>
                    </a:gs>
                    <a:gs pos="40000">
                      <a:srgbClr val="E53F67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Showcard" panose="02040603050506020204" pitchFamily="18" charset="0"/>
              </a:rPr>
              <a:t>phá</a:t>
            </a:r>
            <a:endParaRPr lang="zh-CN" altLang="en-US" sz="9600" b="1" dirty="0">
              <a:ln w="9525">
                <a:solidFill>
                  <a:schemeClr val="bg1"/>
                </a:solidFill>
                <a:prstDash val="solid"/>
              </a:ln>
              <a:gradFill flip="none" rotWithShape="1">
                <a:gsLst>
                  <a:gs pos="0">
                    <a:srgbClr val="F094AA"/>
                  </a:gs>
                  <a:gs pos="22000">
                    <a:srgbClr val="F897AE"/>
                  </a:gs>
                  <a:gs pos="40000">
                    <a:srgbClr val="E53F67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Showcard" panose="02040603050506020204" pitchFamily="18" charset="0"/>
            </a:endParaRPr>
          </a:p>
        </p:txBody>
      </p:sp>
      <p:pic>
        <p:nvPicPr>
          <p:cNvPr id="5" name="图片 5">
            <a:extLst>
              <a:ext uri="{FF2B5EF4-FFF2-40B4-BE49-F238E27FC236}">
                <a16:creationId xmlns:a16="http://schemas.microsoft.com/office/drawing/2014/main" id="{49EFA609-5CFC-47FD-AEAF-5CADB07FB8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86"/>
          <a:stretch/>
        </p:blipFill>
        <p:spPr>
          <a:xfrm>
            <a:off x="8375492" y="2999014"/>
            <a:ext cx="4571570" cy="452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81764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9239F97-1E3E-4F93-BDA3-E9692D41F9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0" r="15949"/>
          <a:stretch/>
        </p:blipFill>
        <p:spPr>
          <a:xfrm>
            <a:off x="-426722" y="0"/>
            <a:ext cx="12734945" cy="6858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2AE41D63-B7D2-4BAF-ABDA-B975BBD537FF}"/>
              </a:ext>
            </a:extLst>
          </p:cNvPr>
          <p:cNvSpPr txBox="1"/>
          <p:nvPr/>
        </p:nvSpPr>
        <p:spPr>
          <a:xfrm>
            <a:off x="3030529" y="1859340"/>
            <a:ext cx="5820442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>
                <a:ln/>
                <a:solidFill>
                  <a:srgbClr val="00B0F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Showcard" panose="02040603050506020204" pitchFamily="18" charset="0"/>
                <a:ea typeface="字魂17号-萌趣果冻体" panose="02000000000000000000" pitchFamily="2" charset="-122"/>
                <a:cs typeface="+mn-cs"/>
              </a:rPr>
              <a:t>I. Nhận</a:t>
            </a:r>
            <a:r>
              <a:rPr kumimoji="0" lang="en-US" altLang="zh-CN" sz="9600" b="1" i="0" u="none" strike="noStrike" kern="1200" cap="none" spc="0" normalizeH="0" noProof="0">
                <a:ln/>
                <a:solidFill>
                  <a:srgbClr val="00B0F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Showcard" panose="02040603050506020204" pitchFamily="18" charset="0"/>
                <a:ea typeface="字魂17号-萌趣果冻体" panose="02000000000000000000" pitchFamily="2" charset="-122"/>
                <a:cs typeface="+mn-cs"/>
              </a:rPr>
              <a:t> xét</a:t>
            </a:r>
            <a:endParaRPr kumimoji="0" lang="zh-CN" altLang="en-US" sz="9600" b="1" i="0" u="none" strike="noStrike" kern="1200" cap="none" spc="0" normalizeH="0" baseline="0" noProof="0" dirty="0">
              <a:ln/>
              <a:solidFill>
                <a:srgbClr val="00B0F0"/>
              </a:solidFill>
              <a:effectLst>
                <a:glow rad="63500">
                  <a:srgbClr val="F79646">
                    <a:satMod val="175000"/>
                    <a:alpha val="40000"/>
                  </a:srgbClr>
                </a:glow>
              </a:effectLst>
              <a:uLnTx/>
              <a:uFillTx/>
              <a:latin typeface="UTM Showcard" panose="02040603050506020204" pitchFamily="18" charset="0"/>
              <a:ea typeface="字魂17号-萌趣果冻体" panose="02000000000000000000" pitchFamily="2" charset="-122"/>
              <a:cs typeface="+mn-cs"/>
            </a:endParaRPr>
          </a:p>
        </p:txBody>
      </p:sp>
      <p:pic>
        <p:nvPicPr>
          <p:cNvPr id="10" name="图片 3">
            <a:extLst>
              <a:ext uri="{FF2B5EF4-FFF2-40B4-BE49-F238E27FC236}">
                <a16:creationId xmlns:a16="http://schemas.microsoft.com/office/drawing/2014/main" id="{F7A7B9B1-801B-42FE-AB11-094D0760DE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577" y="1337436"/>
            <a:ext cx="4872611" cy="552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1305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150"/>
                            </p:stCondLst>
                            <p:childTnLst>
                              <p:par>
                                <p:cTn id="1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5F97158A-DD45-4277-8B5E-0DF0A20EEB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57" b="19667"/>
          <a:stretch/>
        </p:blipFill>
        <p:spPr>
          <a:xfrm>
            <a:off x="1007125" y="654069"/>
            <a:ext cx="10177749" cy="6501142"/>
          </a:xfrm>
          <a:prstGeom prst="rect">
            <a:avLst/>
          </a:prstGeom>
        </p:spPr>
      </p:pic>
      <p:sp>
        <p:nvSpPr>
          <p:cNvPr id="9218" name="Rectangle 5">
            <a:extLst>
              <a:ext uri="{FF2B5EF4-FFF2-40B4-BE49-F238E27FC236}">
                <a16:creationId xmlns:a16="http://schemas.microsoft.com/office/drawing/2014/main" id="{44F94C55-5E8C-4BB6-A08B-7285AD135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990600"/>
            <a:ext cx="5867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1pPr>
            <a:lvl2pPr marL="742950" indent="-285750"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2pPr>
            <a:lvl3pPr marL="1143000" indent="-228600"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3pPr>
            <a:lvl4pPr marL="1600200" indent="-228600"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4pPr>
            <a:lvl5pPr marL="2057400" indent="-228600"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i="1">
                <a:solidFill>
                  <a:srgbClr val="FF0066"/>
                </a:solidFill>
              </a:rPr>
              <a:t>    </a:t>
            </a:r>
          </a:p>
        </p:txBody>
      </p:sp>
      <p:sp>
        <p:nvSpPr>
          <p:cNvPr id="9219" name="Text Box 2">
            <a:extLst>
              <a:ext uri="{FF2B5EF4-FFF2-40B4-BE49-F238E27FC236}">
                <a16:creationId xmlns:a16="http://schemas.microsoft.com/office/drawing/2014/main" id="{EE95ACD3-0C30-466A-AB0D-27835C5FD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0300" y="110873"/>
            <a:ext cx="7924800" cy="895826"/>
          </a:xfrm>
          <a:custGeom>
            <a:avLst/>
            <a:gdLst>
              <a:gd name="connsiteX0" fmla="*/ 0 w 7924800"/>
              <a:gd name="connsiteY0" fmla="*/ 0 h 895826"/>
              <a:gd name="connsiteX1" fmla="*/ 724553 w 7924800"/>
              <a:gd name="connsiteY1" fmla="*/ 0 h 895826"/>
              <a:gd name="connsiteX2" fmla="*/ 1290610 w 7924800"/>
              <a:gd name="connsiteY2" fmla="*/ 0 h 895826"/>
              <a:gd name="connsiteX3" fmla="*/ 1698171 w 7924800"/>
              <a:gd name="connsiteY3" fmla="*/ 0 h 895826"/>
              <a:gd name="connsiteX4" fmla="*/ 2343477 w 7924800"/>
              <a:gd name="connsiteY4" fmla="*/ 0 h 895826"/>
              <a:gd name="connsiteX5" fmla="*/ 2671790 w 7924800"/>
              <a:gd name="connsiteY5" fmla="*/ 0 h 895826"/>
              <a:gd name="connsiteX6" fmla="*/ 3079351 w 7924800"/>
              <a:gd name="connsiteY6" fmla="*/ 0 h 895826"/>
              <a:gd name="connsiteX7" fmla="*/ 3407664 w 7924800"/>
              <a:gd name="connsiteY7" fmla="*/ 0 h 895826"/>
              <a:gd name="connsiteX8" fmla="*/ 4052969 w 7924800"/>
              <a:gd name="connsiteY8" fmla="*/ 0 h 895826"/>
              <a:gd name="connsiteX9" fmla="*/ 4381282 w 7924800"/>
              <a:gd name="connsiteY9" fmla="*/ 0 h 895826"/>
              <a:gd name="connsiteX10" fmla="*/ 4788843 w 7924800"/>
              <a:gd name="connsiteY10" fmla="*/ 0 h 895826"/>
              <a:gd name="connsiteX11" fmla="*/ 5354901 w 7924800"/>
              <a:gd name="connsiteY11" fmla="*/ 0 h 895826"/>
              <a:gd name="connsiteX12" fmla="*/ 6000206 w 7924800"/>
              <a:gd name="connsiteY12" fmla="*/ 0 h 895826"/>
              <a:gd name="connsiteX13" fmla="*/ 6566263 w 7924800"/>
              <a:gd name="connsiteY13" fmla="*/ 0 h 895826"/>
              <a:gd name="connsiteX14" fmla="*/ 7053072 w 7924800"/>
              <a:gd name="connsiteY14" fmla="*/ 0 h 895826"/>
              <a:gd name="connsiteX15" fmla="*/ 7381385 w 7924800"/>
              <a:gd name="connsiteY15" fmla="*/ 0 h 895826"/>
              <a:gd name="connsiteX16" fmla="*/ 7924800 w 7924800"/>
              <a:gd name="connsiteY16" fmla="*/ 0 h 895826"/>
              <a:gd name="connsiteX17" fmla="*/ 7924800 w 7924800"/>
              <a:gd name="connsiteY17" fmla="*/ 582081 h 895826"/>
              <a:gd name="connsiteX18" fmla="*/ 7374740 w 7924800"/>
              <a:gd name="connsiteY18" fmla="*/ 582081 h 895826"/>
              <a:gd name="connsiteX19" fmla="*/ 6747671 w 7924800"/>
              <a:gd name="connsiteY19" fmla="*/ 582081 h 895826"/>
              <a:gd name="connsiteX20" fmla="*/ 6120602 w 7924800"/>
              <a:gd name="connsiteY20" fmla="*/ 582081 h 895826"/>
              <a:gd name="connsiteX21" fmla="*/ 5647550 w 7924800"/>
              <a:gd name="connsiteY21" fmla="*/ 582081 h 895826"/>
              <a:gd name="connsiteX22" fmla="*/ 5097490 w 7924800"/>
              <a:gd name="connsiteY22" fmla="*/ 582081 h 895826"/>
              <a:gd name="connsiteX23" fmla="*/ 4585934 w 7924800"/>
              <a:gd name="connsiteY23" fmla="*/ 582081 h 895826"/>
              <a:gd name="connsiteX24" fmla="*/ 4074378 w 7924800"/>
              <a:gd name="connsiteY24" fmla="*/ 582081 h 895826"/>
              <a:gd name="connsiteX25" fmla="*/ 4074378 w 7924800"/>
              <a:gd name="connsiteY25" fmla="*/ 671870 h 895826"/>
              <a:gd name="connsiteX26" fmla="*/ 4186357 w 7924800"/>
              <a:gd name="connsiteY26" fmla="*/ 671870 h 895826"/>
              <a:gd name="connsiteX27" fmla="*/ 3962400 w 7924800"/>
              <a:gd name="connsiteY27" fmla="*/ 895826 h 895826"/>
              <a:gd name="connsiteX28" fmla="*/ 3738444 w 7924800"/>
              <a:gd name="connsiteY28" fmla="*/ 671870 h 895826"/>
              <a:gd name="connsiteX29" fmla="*/ 3850422 w 7924800"/>
              <a:gd name="connsiteY29" fmla="*/ 671870 h 895826"/>
              <a:gd name="connsiteX30" fmla="*/ 3850422 w 7924800"/>
              <a:gd name="connsiteY30" fmla="*/ 582081 h 895826"/>
              <a:gd name="connsiteX31" fmla="*/ 3415874 w 7924800"/>
              <a:gd name="connsiteY31" fmla="*/ 582081 h 895826"/>
              <a:gd name="connsiteX32" fmla="*/ 2865814 w 7924800"/>
              <a:gd name="connsiteY32" fmla="*/ 582081 h 895826"/>
              <a:gd name="connsiteX33" fmla="*/ 2392762 w 7924800"/>
              <a:gd name="connsiteY33" fmla="*/ 582081 h 895826"/>
              <a:gd name="connsiteX34" fmla="*/ 1881206 w 7924800"/>
              <a:gd name="connsiteY34" fmla="*/ 582081 h 895826"/>
              <a:gd name="connsiteX35" fmla="*/ 1331146 w 7924800"/>
              <a:gd name="connsiteY35" fmla="*/ 582081 h 895826"/>
              <a:gd name="connsiteX36" fmla="*/ 781086 w 7924800"/>
              <a:gd name="connsiteY36" fmla="*/ 582081 h 895826"/>
              <a:gd name="connsiteX37" fmla="*/ 0 w 7924800"/>
              <a:gd name="connsiteY37" fmla="*/ 582081 h 895826"/>
              <a:gd name="connsiteX38" fmla="*/ 0 w 7924800"/>
              <a:gd name="connsiteY38" fmla="*/ 0 h 895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7924800" h="895826" fill="none" extrusionOk="0">
                <a:moveTo>
                  <a:pt x="0" y="0"/>
                </a:moveTo>
                <a:cubicBezTo>
                  <a:pt x="305129" y="-38766"/>
                  <a:pt x="442917" y="52351"/>
                  <a:pt x="724553" y="0"/>
                </a:cubicBezTo>
                <a:cubicBezTo>
                  <a:pt x="1006189" y="-52351"/>
                  <a:pt x="1046243" y="61047"/>
                  <a:pt x="1290610" y="0"/>
                </a:cubicBezTo>
                <a:cubicBezTo>
                  <a:pt x="1534977" y="-61047"/>
                  <a:pt x="1587768" y="29721"/>
                  <a:pt x="1698171" y="0"/>
                </a:cubicBezTo>
                <a:cubicBezTo>
                  <a:pt x="1808574" y="-29721"/>
                  <a:pt x="2141981" y="69451"/>
                  <a:pt x="2343477" y="0"/>
                </a:cubicBezTo>
                <a:cubicBezTo>
                  <a:pt x="2544973" y="-69451"/>
                  <a:pt x="2532841" y="36547"/>
                  <a:pt x="2671790" y="0"/>
                </a:cubicBezTo>
                <a:cubicBezTo>
                  <a:pt x="2810739" y="-36547"/>
                  <a:pt x="2926224" y="36905"/>
                  <a:pt x="3079351" y="0"/>
                </a:cubicBezTo>
                <a:cubicBezTo>
                  <a:pt x="3232478" y="-36905"/>
                  <a:pt x="3273183" y="18901"/>
                  <a:pt x="3407664" y="0"/>
                </a:cubicBezTo>
                <a:cubicBezTo>
                  <a:pt x="3542145" y="-18901"/>
                  <a:pt x="3913511" y="22887"/>
                  <a:pt x="4052969" y="0"/>
                </a:cubicBezTo>
                <a:cubicBezTo>
                  <a:pt x="4192428" y="-22887"/>
                  <a:pt x="4256889" y="19311"/>
                  <a:pt x="4381282" y="0"/>
                </a:cubicBezTo>
                <a:cubicBezTo>
                  <a:pt x="4505675" y="-19311"/>
                  <a:pt x="4689110" y="13626"/>
                  <a:pt x="4788843" y="0"/>
                </a:cubicBezTo>
                <a:cubicBezTo>
                  <a:pt x="4888576" y="-13626"/>
                  <a:pt x="5235858" y="53961"/>
                  <a:pt x="5354901" y="0"/>
                </a:cubicBezTo>
                <a:cubicBezTo>
                  <a:pt x="5473944" y="-53961"/>
                  <a:pt x="5817382" y="25963"/>
                  <a:pt x="6000206" y="0"/>
                </a:cubicBezTo>
                <a:cubicBezTo>
                  <a:pt x="6183031" y="-25963"/>
                  <a:pt x="6444949" y="56023"/>
                  <a:pt x="6566263" y="0"/>
                </a:cubicBezTo>
                <a:cubicBezTo>
                  <a:pt x="6687577" y="-56023"/>
                  <a:pt x="6934947" y="51299"/>
                  <a:pt x="7053072" y="0"/>
                </a:cubicBezTo>
                <a:cubicBezTo>
                  <a:pt x="7171197" y="-51299"/>
                  <a:pt x="7238421" y="23748"/>
                  <a:pt x="7381385" y="0"/>
                </a:cubicBezTo>
                <a:cubicBezTo>
                  <a:pt x="7524349" y="-23748"/>
                  <a:pt x="7795397" y="56869"/>
                  <a:pt x="7924800" y="0"/>
                </a:cubicBezTo>
                <a:cubicBezTo>
                  <a:pt x="7985807" y="136329"/>
                  <a:pt x="7857803" y="291979"/>
                  <a:pt x="7924800" y="582081"/>
                </a:cubicBezTo>
                <a:cubicBezTo>
                  <a:pt x="7668361" y="599562"/>
                  <a:pt x="7491376" y="518679"/>
                  <a:pt x="7374740" y="582081"/>
                </a:cubicBezTo>
                <a:cubicBezTo>
                  <a:pt x="7258104" y="645483"/>
                  <a:pt x="6928660" y="568383"/>
                  <a:pt x="6747671" y="582081"/>
                </a:cubicBezTo>
                <a:cubicBezTo>
                  <a:pt x="6566682" y="595779"/>
                  <a:pt x="6330299" y="508300"/>
                  <a:pt x="6120602" y="582081"/>
                </a:cubicBezTo>
                <a:cubicBezTo>
                  <a:pt x="5910905" y="655862"/>
                  <a:pt x="5769272" y="562068"/>
                  <a:pt x="5647550" y="582081"/>
                </a:cubicBezTo>
                <a:cubicBezTo>
                  <a:pt x="5525828" y="602094"/>
                  <a:pt x="5339748" y="570008"/>
                  <a:pt x="5097490" y="582081"/>
                </a:cubicBezTo>
                <a:cubicBezTo>
                  <a:pt x="4855232" y="594154"/>
                  <a:pt x="4767487" y="526843"/>
                  <a:pt x="4585934" y="582081"/>
                </a:cubicBezTo>
                <a:cubicBezTo>
                  <a:pt x="4404381" y="637319"/>
                  <a:pt x="4303665" y="543913"/>
                  <a:pt x="4074378" y="582081"/>
                </a:cubicBezTo>
                <a:cubicBezTo>
                  <a:pt x="4080629" y="618958"/>
                  <a:pt x="4064990" y="627283"/>
                  <a:pt x="4074378" y="671870"/>
                </a:cubicBezTo>
                <a:cubicBezTo>
                  <a:pt x="4103021" y="664981"/>
                  <a:pt x="4135359" y="682498"/>
                  <a:pt x="4186357" y="671870"/>
                </a:cubicBezTo>
                <a:cubicBezTo>
                  <a:pt x="4094011" y="803160"/>
                  <a:pt x="4038561" y="789249"/>
                  <a:pt x="3962400" y="895826"/>
                </a:cubicBezTo>
                <a:cubicBezTo>
                  <a:pt x="3860959" y="808972"/>
                  <a:pt x="3832223" y="740087"/>
                  <a:pt x="3738444" y="671870"/>
                </a:cubicBezTo>
                <a:cubicBezTo>
                  <a:pt x="3784560" y="660012"/>
                  <a:pt x="3819864" y="674485"/>
                  <a:pt x="3850422" y="671870"/>
                </a:cubicBezTo>
                <a:cubicBezTo>
                  <a:pt x="3840750" y="639959"/>
                  <a:pt x="3858079" y="606047"/>
                  <a:pt x="3850422" y="582081"/>
                </a:cubicBezTo>
                <a:cubicBezTo>
                  <a:pt x="3644582" y="592033"/>
                  <a:pt x="3603789" y="539743"/>
                  <a:pt x="3415874" y="582081"/>
                </a:cubicBezTo>
                <a:cubicBezTo>
                  <a:pt x="3227959" y="624419"/>
                  <a:pt x="3048520" y="577548"/>
                  <a:pt x="2865814" y="582081"/>
                </a:cubicBezTo>
                <a:cubicBezTo>
                  <a:pt x="2683108" y="586614"/>
                  <a:pt x="2528425" y="533925"/>
                  <a:pt x="2392762" y="582081"/>
                </a:cubicBezTo>
                <a:cubicBezTo>
                  <a:pt x="2257099" y="630237"/>
                  <a:pt x="1985496" y="531944"/>
                  <a:pt x="1881206" y="582081"/>
                </a:cubicBezTo>
                <a:cubicBezTo>
                  <a:pt x="1776916" y="632218"/>
                  <a:pt x="1572904" y="571749"/>
                  <a:pt x="1331146" y="582081"/>
                </a:cubicBezTo>
                <a:cubicBezTo>
                  <a:pt x="1089388" y="592413"/>
                  <a:pt x="911020" y="554116"/>
                  <a:pt x="781086" y="582081"/>
                </a:cubicBezTo>
                <a:cubicBezTo>
                  <a:pt x="651152" y="610046"/>
                  <a:pt x="335359" y="496377"/>
                  <a:pt x="0" y="582081"/>
                </a:cubicBezTo>
                <a:cubicBezTo>
                  <a:pt x="-69156" y="439783"/>
                  <a:pt x="9102" y="122872"/>
                  <a:pt x="0" y="0"/>
                </a:cubicBezTo>
                <a:close/>
              </a:path>
              <a:path w="7924800" h="895826" stroke="0" extrusionOk="0">
                <a:moveTo>
                  <a:pt x="0" y="0"/>
                </a:moveTo>
                <a:cubicBezTo>
                  <a:pt x="128691" y="-16047"/>
                  <a:pt x="183809" y="14898"/>
                  <a:pt x="328313" y="0"/>
                </a:cubicBezTo>
                <a:cubicBezTo>
                  <a:pt x="472817" y="-14898"/>
                  <a:pt x="676543" y="46779"/>
                  <a:pt x="894370" y="0"/>
                </a:cubicBezTo>
                <a:cubicBezTo>
                  <a:pt x="1112197" y="-46779"/>
                  <a:pt x="1333803" y="328"/>
                  <a:pt x="1539675" y="0"/>
                </a:cubicBezTo>
                <a:cubicBezTo>
                  <a:pt x="1745548" y="-328"/>
                  <a:pt x="1747776" y="24203"/>
                  <a:pt x="1867989" y="0"/>
                </a:cubicBezTo>
                <a:cubicBezTo>
                  <a:pt x="1988202" y="-24203"/>
                  <a:pt x="2309448" y="24502"/>
                  <a:pt x="2513294" y="0"/>
                </a:cubicBezTo>
                <a:cubicBezTo>
                  <a:pt x="2717141" y="-24502"/>
                  <a:pt x="2895472" y="14322"/>
                  <a:pt x="3237847" y="0"/>
                </a:cubicBezTo>
                <a:cubicBezTo>
                  <a:pt x="3580222" y="-14322"/>
                  <a:pt x="3696714" y="53023"/>
                  <a:pt x="3962400" y="0"/>
                </a:cubicBezTo>
                <a:cubicBezTo>
                  <a:pt x="4228086" y="-53023"/>
                  <a:pt x="4425390" y="56977"/>
                  <a:pt x="4607705" y="0"/>
                </a:cubicBezTo>
                <a:cubicBezTo>
                  <a:pt x="4790021" y="-56977"/>
                  <a:pt x="5117999" y="41365"/>
                  <a:pt x="5332258" y="0"/>
                </a:cubicBezTo>
                <a:cubicBezTo>
                  <a:pt x="5546517" y="-41365"/>
                  <a:pt x="5655612" y="35142"/>
                  <a:pt x="5819067" y="0"/>
                </a:cubicBezTo>
                <a:cubicBezTo>
                  <a:pt x="5982522" y="-35142"/>
                  <a:pt x="6314828" y="48939"/>
                  <a:pt x="6543621" y="0"/>
                </a:cubicBezTo>
                <a:cubicBezTo>
                  <a:pt x="6772414" y="-48939"/>
                  <a:pt x="6917837" y="70910"/>
                  <a:pt x="7268174" y="0"/>
                </a:cubicBezTo>
                <a:cubicBezTo>
                  <a:pt x="7618511" y="-70910"/>
                  <a:pt x="7603873" y="11694"/>
                  <a:pt x="7924800" y="0"/>
                </a:cubicBezTo>
                <a:cubicBezTo>
                  <a:pt x="7974730" y="122501"/>
                  <a:pt x="7861351" y="417218"/>
                  <a:pt x="7924800" y="582081"/>
                </a:cubicBezTo>
                <a:cubicBezTo>
                  <a:pt x="7770136" y="605416"/>
                  <a:pt x="7585238" y="526989"/>
                  <a:pt x="7413244" y="582081"/>
                </a:cubicBezTo>
                <a:cubicBezTo>
                  <a:pt x="7241250" y="637173"/>
                  <a:pt x="6964935" y="545731"/>
                  <a:pt x="6786175" y="582081"/>
                </a:cubicBezTo>
                <a:cubicBezTo>
                  <a:pt x="6607415" y="618431"/>
                  <a:pt x="6301923" y="529736"/>
                  <a:pt x="6159106" y="582081"/>
                </a:cubicBezTo>
                <a:cubicBezTo>
                  <a:pt x="6016289" y="634426"/>
                  <a:pt x="5751194" y="563270"/>
                  <a:pt x="5609046" y="582081"/>
                </a:cubicBezTo>
                <a:cubicBezTo>
                  <a:pt x="5466898" y="600892"/>
                  <a:pt x="5268051" y="523519"/>
                  <a:pt x="4981977" y="582081"/>
                </a:cubicBezTo>
                <a:cubicBezTo>
                  <a:pt x="4695903" y="640643"/>
                  <a:pt x="4466388" y="554224"/>
                  <a:pt x="4074378" y="582081"/>
                </a:cubicBezTo>
                <a:cubicBezTo>
                  <a:pt x="4079396" y="610639"/>
                  <a:pt x="4070566" y="653115"/>
                  <a:pt x="4074378" y="671870"/>
                </a:cubicBezTo>
                <a:cubicBezTo>
                  <a:pt x="4112216" y="666615"/>
                  <a:pt x="4152217" y="684011"/>
                  <a:pt x="4186357" y="671870"/>
                </a:cubicBezTo>
                <a:cubicBezTo>
                  <a:pt x="4111292" y="771910"/>
                  <a:pt x="4040296" y="800442"/>
                  <a:pt x="3962400" y="895826"/>
                </a:cubicBezTo>
                <a:cubicBezTo>
                  <a:pt x="3841675" y="828214"/>
                  <a:pt x="3858142" y="740269"/>
                  <a:pt x="3738444" y="671870"/>
                </a:cubicBezTo>
                <a:cubicBezTo>
                  <a:pt x="3763982" y="670732"/>
                  <a:pt x="3797639" y="679195"/>
                  <a:pt x="3850422" y="671870"/>
                </a:cubicBezTo>
                <a:cubicBezTo>
                  <a:pt x="3842272" y="637472"/>
                  <a:pt x="3853778" y="623928"/>
                  <a:pt x="3850422" y="582081"/>
                </a:cubicBezTo>
                <a:cubicBezTo>
                  <a:pt x="3658018" y="627285"/>
                  <a:pt x="3401266" y="553466"/>
                  <a:pt x="3261857" y="582081"/>
                </a:cubicBezTo>
                <a:cubicBezTo>
                  <a:pt x="3122448" y="610696"/>
                  <a:pt x="2996230" y="550008"/>
                  <a:pt x="2788806" y="582081"/>
                </a:cubicBezTo>
                <a:cubicBezTo>
                  <a:pt x="2581382" y="614154"/>
                  <a:pt x="2475193" y="576475"/>
                  <a:pt x="2200241" y="582081"/>
                </a:cubicBezTo>
                <a:cubicBezTo>
                  <a:pt x="1925290" y="587687"/>
                  <a:pt x="1923830" y="525650"/>
                  <a:pt x="1650181" y="582081"/>
                </a:cubicBezTo>
                <a:cubicBezTo>
                  <a:pt x="1376532" y="638512"/>
                  <a:pt x="1426419" y="575380"/>
                  <a:pt x="1215633" y="582081"/>
                </a:cubicBezTo>
                <a:cubicBezTo>
                  <a:pt x="1004847" y="588782"/>
                  <a:pt x="904749" y="572331"/>
                  <a:pt x="627069" y="582081"/>
                </a:cubicBezTo>
                <a:cubicBezTo>
                  <a:pt x="349389" y="591831"/>
                  <a:pt x="225344" y="519243"/>
                  <a:pt x="0" y="582081"/>
                </a:cubicBezTo>
                <a:cubicBezTo>
                  <a:pt x="-34302" y="393083"/>
                  <a:pt x="28168" y="150449"/>
                  <a:pt x="0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859389928">
                  <a:prstGeom prst="downArrowCallou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spAutoFit/>
          </a:bodyPr>
          <a:lstStyle>
            <a:lvl1pPr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1pPr>
            <a:lvl2pPr marL="742950" indent="-285750"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2pPr>
            <a:lvl3pPr marL="1143000" indent="-228600"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3pPr>
            <a:lvl4pPr marL="1600200" indent="-228600"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4pPr>
            <a:lvl5pPr marL="2057400" indent="-228600"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chemeClr val="tx1"/>
                </a:solidFill>
                <a:latin typeface="Times New Roman" panose="02020603050405020304" pitchFamily="18" charset="0"/>
              </a:rPr>
              <a:t>1. Tìm các từ </a:t>
            </a:r>
            <a:r>
              <a:rPr lang="vi-VN" altLang="en-US" sz="3200" b="1">
                <a:solidFill>
                  <a:srgbClr val="BC4744"/>
                </a:solidFill>
                <a:latin typeface="Times New Roman" panose="02020603050405020304" pitchFamily="18" charset="0"/>
              </a:rPr>
              <a:t>chỉ sự vật</a:t>
            </a:r>
            <a:r>
              <a:rPr lang="en-US" altLang="en-US" sz="3200" b="1">
                <a:solidFill>
                  <a:srgbClr val="BC474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>
                <a:solidFill>
                  <a:schemeClr val="tx1"/>
                </a:solidFill>
                <a:latin typeface="Times New Roman" panose="02020603050405020304" pitchFamily="18" charset="0"/>
              </a:rPr>
              <a:t>trong đoạn thơ sau: </a:t>
            </a:r>
          </a:p>
        </p:txBody>
      </p:sp>
      <p:sp>
        <p:nvSpPr>
          <p:cNvPr id="9223" name="Text Box 4">
            <a:extLst>
              <a:ext uri="{FF2B5EF4-FFF2-40B4-BE49-F238E27FC236}">
                <a16:creationId xmlns:a16="http://schemas.microsoft.com/office/drawing/2014/main" id="{4D56D302-1CC2-4089-9846-C6C2724F60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7900" y="2481358"/>
            <a:ext cx="8229600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1pPr>
            <a:lvl2pPr marL="742950" indent="-285750"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2pPr>
            <a:lvl3pPr marL="1143000" indent="-228600"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3pPr>
            <a:lvl4pPr marL="1600200" indent="-228600"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4pPr>
            <a:lvl5pPr marL="2057400" indent="-228600"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chemeClr val="tx1"/>
                </a:solidFill>
                <a:latin typeface=".VnTime" panose="020B7200000000000000" pitchFamily="34" charset="0"/>
              </a:rPr>
              <a:t>  </a:t>
            </a:r>
            <a:r>
              <a:rPr lang="vi-VN" altLang="en-US" b="1">
                <a:solidFill>
                  <a:schemeClr val="tx1"/>
                </a:solidFill>
                <a:latin typeface=".VnTime" panose="020B7200000000000000" pitchFamily="34" charset="0"/>
              </a:rPr>
              <a:t>               </a:t>
            </a:r>
            <a:r>
              <a:rPr lang="en-US" altLang="en-US" b="1">
                <a:solidFill>
                  <a:schemeClr val="tx1"/>
                </a:solidFill>
                <a:latin typeface="Times New Roman" panose="02020603050405020304" pitchFamily="18" charset="0"/>
              </a:rPr>
              <a:t>Mang theo truyện cổ tôi đi</a:t>
            </a:r>
          </a:p>
          <a:p>
            <a:pPr eaLnBrk="1" hangingPunct="1"/>
            <a:r>
              <a:rPr lang="en-US" altLang="en-US" b="1">
                <a:solidFill>
                  <a:schemeClr val="tx1"/>
                </a:solidFill>
                <a:latin typeface="Times New Roman" panose="02020603050405020304" pitchFamily="18" charset="0"/>
              </a:rPr>
              <a:t>         Nghe trong cuộc sống thầm thì tiếng xưa</a:t>
            </a:r>
          </a:p>
          <a:p>
            <a:pPr eaLnBrk="1" hangingPunct="1"/>
            <a:r>
              <a:rPr lang="en-US" altLang="en-US" b="1">
                <a:solidFill>
                  <a:schemeClr val="tx1"/>
                </a:solidFill>
                <a:latin typeface="Times New Roman" panose="02020603050405020304" pitchFamily="18" charset="0"/>
              </a:rPr>
              <a:t>            </a:t>
            </a:r>
            <a:r>
              <a:rPr lang="vi-VN" altLang="en-US" b="1">
                <a:solidFill>
                  <a:schemeClr val="tx1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US" b="1">
                <a:solidFill>
                  <a:schemeClr val="tx1"/>
                </a:solidFill>
                <a:latin typeface="Times New Roman" panose="02020603050405020304" pitchFamily="18" charset="0"/>
              </a:rPr>
              <a:t>Vàng cơn nắng, trắng cơn mưa</a:t>
            </a:r>
          </a:p>
          <a:p>
            <a:pPr eaLnBrk="1" hangingPunct="1"/>
            <a:r>
              <a:rPr lang="en-US" altLang="en-US" b="1">
                <a:solidFill>
                  <a:schemeClr val="tx1"/>
                </a:solidFill>
                <a:latin typeface="Times New Roman" panose="02020603050405020304" pitchFamily="18" charset="0"/>
              </a:rPr>
              <a:t>        Con sông chảy có rặng dừa nghiêng soi</a:t>
            </a:r>
          </a:p>
          <a:p>
            <a:pPr eaLnBrk="1" hangingPunct="1"/>
            <a:r>
              <a:rPr lang="vi-VN" altLang="en-US" b="1">
                <a:solidFill>
                  <a:schemeClr val="tx1"/>
                </a:solidFill>
                <a:latin typeface="Times New Roman" panose="02020603050405020304" pitchFamily="18" charset="0"/>
              </a:rPr>
              <a:t>                </a:t>
            </a:r>
            <a:r>
              <a:rPr lang="en-US" altLang="en-US" b="1">
                <a:solidFill>
                  <a:schemeClr val="tx1"/>
                </a:solidFill>
                <a:latin typeface="Times New Roman" panose="02020603050405020304" pitchFamily="18" charset="0"/>
              </a:rPr>
              <a:t>Đời cha ông với đời tôi </a:t>
            </a:r>
          </a:p>
          <a:p>
            <a:pPr eaLnBrk="1" hangingPunct="1"/>
            <a:r>
              <a:rPr lang="vi-VN" altLang="en-US" b="1">
                <a:solidFill>
                  <a:schemeClr val="tx1"/>
                </a:solidFill>
                <a:latin typeface="Times New Roman" panose="02020603050405020304" pitchFamily="18" charset="0"/>
              </a:rPr>
              <a:t>        </a:t>
            </a:r>
            <a:r>
              <a:rPr lang="en-US" altLang="en-US" b="1">
                <a:solidFill>
                  <a:schemeClr val="tx1"/>
                </a:solidFill>
                <a:latin typeface="Times New Roman" panose="02020603050405020304" pitchFamily="18" charset="0"/>
              </a:rPr>
              <a:t>Như con sông với chân trời đã xa</a:t>
            </a:r>
          </a:p>
          <a:p>
            <a:pPr eaLnBrk="1" hangingPunct="1"/>
            <a:r>
              <a:rPr lang="en-US" altLang="en-US" b="1">
                <a:solidFill>
                  <a:schemeClr val="tx1"/>
                </a:solidFill>
                <a:latin typeface="Times New Roman" panose="02020603050405020304" pitchFamily="18" charset="0"/>
              </a:rPr>
              <a:t>    </a:t>
            </a:r>
            <a:r>
              <a:rPr lang="vi-VN" altLang="en-US" b="1">
                <a:solidFill>
                  <a:schemeClr val="tx1"/>
                </a:solidFill>
                <a:latin typeface="Times New Roman" panose="02020603050405020304" pitchFamily="18" charset="0"/>
              </a:rPr>
              <a:t>          </a:t>
            </a:r>
            <a:r>
              <a:rPr lang="en-US" altLang="en-US" b="1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b="1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chemeClr val="tx1"/>
                </a:solidFill>
                <a:latin typeface="Times New Roman" panose="02020603050405020304" pitchFamily="18" charset="0"/>
              </a:rPr>
              <a:t>Chỉ còn truyện cổ thiết tha</a:t>
            </a:r>
          </a:p>
          <a:p>
            <a:pPr eaLnBrk="1" hangingPunct="1"/>
            <a:r>
              <a:rPr lang="en-US" altLang="en-US" b="1">
                <a:solidFill>
                  <a:schemeClr val="tx1"/>
                </a:solidFill>
                <a:latin typeface="Times New Roman" panose="02020603050405020304" pitchFamily="18" charset="0"/>
              </a:rPr>
              <a:t>    </a:t>
            </a:r>
            <a:r>
              <a:rPr lang="vi-VN" altLang="en-US" b="1">
                <a:solidFill>
                  <a:schemeClr val="tx1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b="1">
                <a:solidFill>
                  <a:schemeClr val="tx1"/>
                </a:solidFill>
                <a:latin typeface="Times New Roman" panose="02020603050405020304" pitchFamily="18" charset="0"/>
              </a:rPr>
              <a:t>Cho tôi nhận mặt ông cha của mình.</a:t>
            </a:r>
          </a:p>
          <a:p>
            <a:pPr eaLnBrk="1" hangingPunct="1"/>
            <a:r>
              <a:rPr lang="en-US" altLang="en-US" b="1">
                <a:solidFill>
                  <a:schemeClr val="tx1"/>
                </a:solidFill>
                <a:latin typeface="Times New Roman" panose="02020603050405020304" pitchFamily="18" charset="0"/>
              </a:rPr>
              <a:t>                                           Lâm Thị Mỹ Dạ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  <p:bldP spid="92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5F97158A-DD45-4277-8B5E-0DF0A20EEB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57" b="19667"/>
          <a:stretch/>
        </p:blipFill>
        <p:spPr>
          <a:xfrm>
            <a:off x="1007125" y="654069"/>
            <a:ext cx="10177749" cy="6501142"/>
          </a:xfrm>
          <a:prstGeom prst="rect">
            <a:avLst/>
          </a:prstGeom>
        </p:spPr>
      </p:pic>
      <p:sp>
        <p:nvSpPr>
          <p:cNvPr id="9218" name="Rectangle 5">
            <a:extLst>
              <a:ext uri="{FF2B5EF4-FFF2-40B4-BE49-F238E27FC236}">
                <a16:creationId xmlns:a16="http://schemas.microsoft.com/office/drawing/2014/main" id="{44F94C55-5E8C-4BB6-A08B-7285AD135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990600"/>
            <a:ext cx="5867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1pPr>
            <a:lvl2pPr marL="742950" indent="-285750"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2pPr>
            <a:lvl3pPr marL="1143000" indent="-228600"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3pPr>
            <a:lvl4pPr marL="1600200" indent="-228600"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4pPr>
            <a:lvl5pPr marL="2057400" indent="-228600"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i="1">
                <a:solidFill>
                  <a:srgbClr val="FF0066"/>
                </a:solidFill>
              </a:rPr>
              <a:t>    </a:t>
            </a:r>
          </a:p>
        </p:txBody>
      </p:sp>
      <p:sp>
        <p:nvSpPr>
          <p:cNvPr id="9219" name="Text Box 2">
            <a:extLst>
              <a:ext uri="{FF2B5EF4-FFF2-40B4-BE49-F238E27FC236}">
                <a16:creationId xmlns:a16="http://schemas.microsoft.com/office/drawing/2014/main" id="{EE95ACD3-0C30-466A-AB0D-27835C5FD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0300" y="110873"/>
            <a:ext cx="7924800" cy="895826"/>
          </a:xfrm>
          <a:custGeom>
            <a:avLst/>
            <a:gdLst>
              <a:gd name="connsiteX0" fmla="*/ 0 w 7924800"/>
              <a:gd name="connsiteY0" fmla="*/ 0 h 895826"/>
              <a:gd name="connsiteX1" fmla="*/ 724553 w 7924800"/>
              <a:gd name="connsiteY1" fmla="*/ 0 h 895826"/>
              <a:gd name="connsiteX2" fmla="*/ 1290610 w 7924800"/>
              <a:gd name="connsiteY2" fmla="*/ 0 h 895826"/>
              <a:gd name="connsiteX3" fmla="*/ 1698171 w 7924800"/>
              <a:gd name="connsiteY3" fmla="*/ 0 h 895826"/>
              <a:gd name="connsiteX4" fmla="*/ 2343477 w 7924800"/>
              <a:gd name="connsiteY4" fmla="*/ 0 h 895826"/>
              <a:gd name="connsiteX5" fmla="*/ 2671790 w 7924800"/>
              <a:gd name="connsiteY5" fmla="*/ 0 h 895826"/>
              <a:gd name="connsiteX6" fmla="*/ 3079351 w 7924800"/>
              <a:gd name="connsiteY6" fmla="*/ 0 h 895826"/>
              <a:gd name="connsiteX7" fmla="*/ 3407664 w 7924800"/>
              <a:gd name="connsiteY7" fmla="*/ 0 h 895826"/>
              <a:gd name="connsiteX8" fmla="*/ 4052969 w 7924800"/>
              <a:gd name="connsiteY8" fmla="*/ 0 h 895826"/>
              <a:gd name="connsiteX9" fmla="*/ 4381282 w 7924800"/>
              <a:gd name="connsiteY9" fmla="*/ 0 h 895826"/>
              <a:gd name="connsiteX10" fmla="*/ 4788843 w 7924800"/>
              <a:gd name="connsiteY10" fmla="*/ 0 h 895826"/>
              <a:gd name="connsiteX11" fmla="*/ 5354901 w 7924800"/>
              <a:gd name="connsiteY11" fmla="*/ 0 h 895826"/>
              <a:gd name="connsiteX12" fmla="*/ 6000206 w 7924800"/>
              <a:gd name="connsiteY12" fmla="*/ 0 h 895826"/>
              <a:gd name="connsiteX13" fmla="*/ 6566263 w 7924800"/>
              <a:gd name="connsiteY13" fmla="*/ 0 h 895826"/>
              <a:gd name="connsiteX14" fmla="*/ 7053072 w 7924800"/>
              <a:gd name="connsiteY14" fmla="*/ 0 h 895826"/>
              <a:gd name="connsiteX15" fmla="*/ 7381385 w 7924800"/>
              <a:gd name="connsiteY15" fmla="*/ 0 h 895826"/>
              <a:gd name="connsiteX16" fmla="*/ 7924800 w 7924800"/>
              <a:gd name="connsiteY16" fmla="*/ 0 h 895826"/>
              <a:gd name="connsiteX17" fmla="*/ 7924800 w 7924800"/>
              <a:gd name="connsiteY17" fmla="*/ 582081 h 895826"/>
              <a:gd name="connsiteX18" fmla="*/ 7374740 w 7924800"/>
              <a:gd name="connsiteY18" fmla="*/ 582081 h 895826"/>
              <a:gd name="connsiteX19" fmla="*/ 6747671 w 7924800"/>
              <a:gd name="connsiteY19" fmla="*/ 582081 h 895826"/>
              <a:gd name="connsiteX20" fmla="*/ 6120602 w 7924800"/>
              <a:gd name="connsiteY20" fmla="*/ 582081 h 895826"/>
              <a:gd name="connsiteX21" fmla="*/ 5647550 w 7924800"/>
              <a:gd name="connsiteY21" fmla="*/ 582081 h 895826"/>
              <a:gd name="connsiteX22" fmla="*/ 5097490 w 7924800"/>
              <a:gd name="connsiteY22" fmla="*/ 582081 h 895826"/>
              <a:gd name="connsiteX23" fmla="*/ 4585934 w 7924800"/>
              <a:gd name="connsiteY23" fmla="*/ 582081 h 895826"/>
              <a:gd name="connsiteX24" fmla="*/ 4074378 w 7924800"/>
              <a:gd name="connsiteY24" fmla="*/ 582081 h 895826"/>
              <a:gd name="connsiteX25" fmla="*/ 4074378 w 7924800"/>
              <a:gd name="connsiteY25" fmla="*/ 671870 h 895826"/>
              <a:gd name="connsiteX26" fmla="*/ 4186357 w 7924800"/>
              <a:gd name="connsiteY26" fmla="*/ 671870 h 895826"/>
              <a:gd name="connsiteX27" fmla="*/ 3962400 w 7924800"/>
              <a:gd name="connsiteY27" fmla="*/ 895826 h 895826"/>
              <a:gd name="connsiteX28" fmla="*/ 3738444 w 7924800"/>
              <a:gd name="connsiteY28" fmla="*/ 671870 h 895826"/>
              <a:gd name="connsiteX29" fmla="*/ 3850422 w 7924800"/>
              <a:gd name="connsiteY29" fmla="*/ 671870 h 895826"/>
              <a:gd name="connsiteX30" fmla="*/ 3850422 w 7924800"/>
              <a:gd name="connsiteY30" fmla="*/ 582081 h 895826"/>
              <a:gd name="connsiteX31" fmla="*/ 3415874 w 7924800"/>
              <a:gd name="connsiteY31" fmla="*/ 582081 h 895826"/>
              <a:gd name="connsiteX32" fmla="*/ 2865814 w 7924800"/>
              <a:gd name="connsiteY32" fmla="*/ 582081 h 895826"/>
              <a:gd name="connsiteX33" fmla="*/ 2392762 w 7924800"/>
              <a:gd name="connsiteY33" fmla="*/ 582081 h 895826"/>
              <a:gd name="connsiteX34" fmla="*/ 1881206 w 7924800"/>
              <a:gd name="connsiteY34" fmla="*/ 582081 h 895826"/>
              <a:gd name="connsiteX35" fmla="*/ 1331146 w 7924800"/>
              <a:gd name="connsiteY35" fmla="*/ 582081 h 895826"/>
              <a:gd name="connsiteX36" fmla="*/ 781086 w 7924800"/>
              <a:gd name="connsiteY36" fmla="*/ 582081 h 895826"/>
              <a:gd name="connsiteX37" fmla="*/ 0 w 7924800"/>
              <a:gd name="connsiteY37" fmla="*/ 582081 h 895826"/>
              <a:gd name="connsiteX38" fmla="*/ 0 w 7924800"/>
              <a:gd name="connsiteY38" fmla="*/ 0 h 895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7924800" h="895826" fill="none" extrusionOk="0">
                <a:moveTo>
                  <a:pt x="0" y="0"/>
                </a:moveTo>
                <a:cubicBezTo>
                  <a:pt x="305129" y="-38766"/>
                  <a:pt x="442917" y="52351"/>
                  <a:pt x="724553" y="0"/>
                </a:cubicBezTo>
                <a:cubicBezTo>
                  <a:pt x="1006189" y="-52351"/>
                  <a:pt x="1046243" y="61047"/>
                  <a:pt x="1290610" y="0"/>
                </a:cubicBezTo>
                <a:cubicBezTo>
                  <a:pt x="1534977" y="-61047"/>
                  <a:pt x="1587768" y="29721"/>
                  <a:pt x="1698171" y="0"/>
                </a:cubicBezTo>
                <a:cubicBezTo>
                  <a:pt x="1808574" y="-29721"/>
                  <a:pt x="2141981" y="69451"/>
                  <a:pt x="2343477" y="0"/>
                </a:cubicBezTo>
                <a:cubicBezTo>
                  <a:pt x="2544973" y="-69451"/>
                  <a:pt x="2532841" y="36547"/>
                  <a:pt x="2671790" y="0"/>
                </a:cubicBezTo>
                <a:cubicBezTo>
                  <a:pt x="2810739" y="-36547"/>
                  <a:pt x="2926224" y="36905"/>
                  <a:pt x="3079351" y="0"/>
                </a:cubicBezTo>
                <a:cubicBezTo>
                  <a:pt x="3232478" y="-36905"/>
                  <a:pt x="3273183" y="18901"/>
                  <a:pt x="3407664" y="0"/>
                </a:cubicBezTo>
                <a:cubicBezTo>
                  <a:pt x="3542145" y="-18901"/>
                  <a:pt x="3913511" y="22887"/>
                  <a:pt x="4052969" y="0"/>
                </a:cubicBezTo>
                <a:cubicBezTo>
                  <a:pt x="4192428" y="-22887"/>
                  <a:pt x="4256889" y="19311"/>
                  <a:pt x="4381282" y="0"/>
                </a:cubicBezTo>
                <a:cubicBezTo>
                  <a:pt x="4505675" y="-19311"/>
                  <a:pt x="4689110" y="13626"/>
                  <a:pt x="4788843" y="0"/>
                </a:cubicBezTo>
                <a:cubicBezTo>
                  <a:pt x="4888576" y="-13626"/>
                  <a:pt x="5235858" y="53961"/>
                  <a:pt x="5354901" y="0"/>
                </a:cubicBezTo>
                <a:cubicBezTo>
                  <a:pt x="5473944" y="-53961"/>
                  <a:pt x="5817382" y="25963"/>
                  <a:pt x="6000206" y="0"/>
                </a:cubicBezTo>
                <a:cubicBezTo>
                  <a:pt x="6183031" y="-25963"/>
                  <a:pt x="6444949" y="56023"/>
                  <a:pt x="6566263" y="0"/>
                </a:cubicBezTo>
                <a:cubicBezTo>
                  <a:pt x="6687577" y="-56023"/>
                  <a:pt x="6934947" y="51299"/>
                  <a:pt x="7053072" y="0"/>
                </a:cubicBezTo>
                <a:cubicBezTo>
                  <a:pt x="7171197" y="-51299"/>
                  <a:pt x="7238421" y="23748"/>
                  <a:pt x="7381385" y="0"/>
                </a:cubicBezTo>
                <a:cubicBezTo>
                  <a:pt x="7524349" y="-23748"/>
                  <a:pt x="7795397" y="56869"/>
                  <a:pt x="7924800" y="0"/>
                </a:cubicBezTo>
                <a:cubicBezTo>
                  <a:pt x="7985807" y="136329"/>
                  <a:pt x="7857803" y="291979"/>
                  <a:pt x="7924800" y="582081"/>
                </a:cubicBezTo>
                <a:cubicBezTo>
                  <a:pt x="7668361" y="599562"/>
                  <a:pt x="7491376" y="518679"/>
                  <a:pt x="7374740" y="582081"/>
                </a:cubicBezTo>
                <a:cubicBezTo>
                  <a:pt x="7258104" y="645483"/>
                  <a:pt x="6928660" y="568383"/>
                  <a:pt x="6747671" y="582081"/>
                </a:cubicBezTo>
                <a:cubicBezTo>
                  <a:pt x="6566682" y="595779"/>
                  <a:pt x="6330299" y="508300"/>
                  <a:pt x="6120602" y="582081"/>
                </a:cubicBezTo>
                <a:cubicBezTo>
                  <a:pt x="5910905" y="655862"/>
                  <a:pt x="5769272" y="562068"/>
                  <a:pt x="5647550" y="582081"/>
                </a:cubicBezTo>
                <a:cubicBezTo>
                  <a:pt x="5525828" y="602094"/>
                  <a:pt x="5339748" y="570008"/>
                  <a:pt x="5097490" y="582081"/>
                </a:cubicBezTo>
                <a:cubicBezTo>
                  <a:pt x="4855232" y="594154"/>
                  <a:pt x="4767487" y="526843"/>
                  <a:pt x="4585934" y="582081"/>
                </a:cubicBezTo>
                <a:cubicBezTo>
                  <a:pt x="4404381" y="637319"/>
                  <a:pt x="4303665" y="543913"/>
                  <a:pt x="4074378" y="582081"/>
                </a:cubicBezTo>
                <a:cubicBezTo>
                  <a:pt x="4080629" y="618958"/>
                  <a:pt x="4064990" y="627283"/>
                  <a:pt x="4074378" y="671870"/>
                </a:cubicBezTo>
                <a:cubicBezTo>
                  <a:pt x="4103021" y="664981"/>
                  <a:pt x="4135359" y="682498"/>
                  <a:pt x="4186357" y="671870"/>
                </a:cubicBezTo>
                <a:cubicBezTo>
                  <a:pt x="4094011" y="803160"/>
                  <a:pt x="4038561" y="789249"/>
                  <a:pt x="3962400" y="895826"/>
                </a:cubicBezTo>
                <a:cubicBezTo>
                  <a:pt x="3860959" y="808972"/>
                  <a:pt x="3832223" y="740087"/>
                  <a:pt x="3738444" y="671870"/>
                </a:cubicBezTo>
                <a:cubicBezTo>
                  <a:pt x="3784560" y="660012"/>
                  <a:pt x="3819864" y="674485"/>
                  <a:pt x="3850422" y="671870"/>
                </a:cubicBezTo>
                <a:cubicBezTo>
                  <a:pt x="3840750" y="639959"/>
                  <a:pt x="3858079" y="606047"/>
                  <a:pt x="3850422" y="582081"/>
                </a:cubicBezTo>
                <a:cubicBezTo>
                  <a:pt x="3644582" y="592033"/>
                  <a:pt x="3603789" y="539743"/>
                  <a:pt x="3415874" y="582081"/>
                </a:cubicBezTo>
                <a:cubicBezTo>
                  <a:pt x="3227959" y="624419"/>
                  <a:pt x="3048520" y="577548"/>
                  <a:pt x="2865814" y="582081"/>
                </a:cubicBezTo>
                <a:cubicBezTo>
                  <a:pt x="2683108" y="586614"/>
                  <a:pt x="2528425" y="533925"/>
                  <a:pt x="2392762" y="582081"/>
                </a:cubicBezTo>
                <a:cubicBezTo>
                  <a:pt x="2257099" y="630237"/>
                  <a:pt x="1985496" y="531944"/>
                  <a:pt x="1881206" y="582081"/>
                </a:cubicBezTo>
                <a:cubicBezTo>
                  <a:pt x="1776916" y="632218"/>
                  <a:pt x="1572904" y="571749"/>
                  <a:pt x="1331146" y="582081"/>
                </a:cubicBezTo>
                <a:cubicBezTo>
                  <a:pt x="1089388" y="592413"/>
                  <a:pt x="911020" y="554116"/>
                  <a:pt x="781086" y="582081"/>
                </a:cubicBezTo>
                <a:cubicBezTo>
                  <a:pt x="651152" y="610046"/>
                  <a:pt x="335359" y="496377"/>
                  <a:pt x="0" y="582081"/>
                </a:cubicBezTo>
                <a:cubicBezTo>
                  <a:pt x="-69156" y="439783"/>
                  <a:pt x="9102" y="122872"/>
                  <a:pt x="0" y="0"/>
                </a:cubicBezTo>
                <a:close/>
              </a:path>
              <a:path w="7924800" h="895826" stroke="0" extrusionOk="0">
                <a:moveTo>
                  <a:pt x="0" y="0"/>
                </a:moveTo>
                <a:cubicBezTo>
                  <a:pt x="128691" y="-16047"/>
                  <a:pt x="183809" y="14898"/>
                  <a:pt x="328313" y="0"/>
                </a:cubicBezTo>
                <a:cubicBezTo>
                  <a:pt x="472817" y="-14898"/>
                  <a:pt x="676543" y="46779"/>
                  <a:pt x="894370" y="0"/>
                </a:cubicBezTo>
                <a:cubicBezTo>
                  <a:pt x="1112197" y="-46779"/>
                  <a:pt x="1333803" y="328"/>
                  <a:pt x="1539675" y="0"/>
                </a:cubicBezTo>
                <a:cubicBezTo>
                  <a:pt x="1745548" y="-328"/>
                  <a:pt x="1747776" y="24203"/>
                  <a:pt x="1867989" y="0"/>
                </a:cubicBezTo>
                <a:cubicBezTo>
                  <a:pt x="1988202" y="-24203"/>
                  <a:pt x="2309448" y="24502"/>
                  <a:pt x="2513294" y="0"/>
                </a:cubicBezTo>
                <a:cubicBezTo>
                  <a:pt x="2717141" y="-24502"/>
                  <a:pt x="2895472" y="14322"/>
                  <a:pt x="3237847" y="0"/>
                </a:cubicBezTo>
                <a:cubicBezTo>
                  <a:pt x="3580222" y="-14322"/>
                  <a:pt x="3696714" y="53023"/>
                  <a:pt x="3962400" y="0"/>
                </a:cubicBezTo>
                <a:cubicBezTo>
                  <a:pt x="4228086" y="-53023"/>
                  <a:pt x="4425390" y="56977"/>
                  <a:pt x="4607705" y="0"/>
                </a:cubicBezTo>
                <a:cubicBezTo>
                  <a:pt x="4790021" y="-56977"/>
                  <a:pt x="5117999" y="41365"/>
                  <a:pt x="5332258" y="0"/>
                </a:cubicBezTo>
                <a:cubicBezTo>
                  <a:pt x="5546517" y="-41365"/>
                  <a:pt x="5655612" y="35142"/>
                  <a:pt x="5819067" y="0"/>
                </a:cubicBezTo>
                <a:cubicBezTo>
                  <a:pt x="5982522" y="-35142"/>
                  <a:pt x="6314828" y="48939"/>
                  <a:pt x="6543621" y="0"/>
                </a:cubicBezTo>
                <a:cubicBezTo>
                  <a:pt x="6772414" y="-48939"/>
                  <a:pt x="6917837" y="70910"/>
                  <a:pt x="7268174" y="0"/>
                </a:cubicBezTo>
                <a:cubicBezTo>
                  <a:pt x="7618511" y="-70910"/>
                  <a:pt x="7603873" y="11694"/>
                  <a:pt x="7924800" y="0"/>
                </a:cubicBezTo>
                <a:cubicBezTo>
                  <a:pt x="7974730" y="122501"/>
                  <a:pt x="7861351" y="417218"/>
                  <a:pt x="7924800" y="582081"/>
                </a:cubicBezTo>
                <a:cubicBezTo>
                  <a:pt x="7770136" y="605416"/>
                  <a:pt x="7585238" y="526989"/>
                  <a:pt x="7413244" y="582081"/>
                </a:cubicBezTo>
                <a:cubicBezTo>
                  <a:pt x="7241250" y="637173"/>
                  <a:pt x="6964935" y="545731"/>
                  <a:pt x="6786175" y="582081"/>
                </a:cubicBezTo>
                <a:cubicBezTo>
                  <a:pt x="6607415" y="618431"/>
                  <a:pt x="6301923" y="529736"/>
                  <a:pt x="6159106" y="582081"/>
                </a:cubicBezTo>
                <a:cubicBezTo>
                  <a:pt x="6016289" y="634426"/>
                  <a:pt x="5751194" y="563270"/>
                  <a:pt x="5609046" y="582081"/>
                </a:cubicBezTo>
                <a:cubicBezTo>
                  <a:pt x="5466898" y="600892"/>
                  <a:pt x="5268051" y="523519"/>
                  <a:pt x="4981977" y="582081"/>
                </a:cubicBezTo>
                <a:cubicBezTo>
                  <a:pt x="4695903" y="640643"/>
                  <a:pt x="4466388" y="554224"/>
                  <a:pt x="4074378" y="582081"/>
                </a:cubicBezTo>
                <a:cubicBezTo>
                  <a:pt x="4079396" y="610639"/>
                  <a:pt x="4070566" y="653115"/>
                  <a:pt x="4074378" y="671870"/>
                </a:cubicBezTo>
                <a:cubicBezTo>
                  <a:pt x="4112216" y="666615"/>
                  <a:pt x="4152217" y="684011"/>
                  <a:pt x="4186357" y="671870"/>
                </a:cubicBezTo>
                <a:cubicBezTo>
                  <a:pt x="4111292" y="771910"/>
                  <a:pt x="4040296" y="800442"/>
                  <a:pt x="3962400" y="895826"/>
                </a:cubicBezTo>
                <a:cubicBezTo>
                  <a:pt x="3841675" y="828214"/>
                  <a:pt x="3858142" y="740269"/>
                  <a:pt x="3738444" y="671870"/>
                </a:cubicBezTo>
                <a:cubicBezTo>
                  <a:pt x="3763982" y="670732"/>
                  <a:pt x="3797639" y="679195"/>
                  <a:pt x="3850422" y="671870"/>
                </a:cubicBezTo>
                <a:cubicBezTo>
                  <a:pt x="3842272" y="637472"/>
                  <a:pt x="3853778" y="623928"/>
                  <a:pt x="3850422" y="582081"/>
                </a:cubicBezTo>
                <a:cubicBezTo>
                  <a:pt x="3658018" y="627285"/>
                  <a:pt x="3401266" y="553466"/>
                  <a:pt x="3261857" y="582081"/>
                </a:cubicBezTo>
                <a:cubicBezTo>
                  <a:pt x="3122448" y="610696"/>
                  <a:pt x="2996230" y="550008"/>
                  <a:pt x="2788806" y="582081"/>
                </a:cubicBezTo>
                <a:cubicBezTo>
                  <a:pt x="2581382" y="614154"/>
                  <a:pt x="2475193" y="576475"/>
                  <a:pt x="2200241" y="582081"/>
                </a:cubicBezTo>
                <a:cubicBezTo>
                  <a:pt x="1925290" y="587687"/>
                  <a:pt x="1923830" y="525650"/>
                  <a:pt x="1650181" y="582081"/>
                </a:cubicBezTo>
                <a:cubicBezTo>
                  <a:pt x="1376532" y="638512"/>
                  <a:pt x="1426419" y="575380"/>
                  <a:pt x="1215633" y="582081"/>
                </a:cubicBezTo>
                <a:cubicBezTo>
                  <a:pt x="1004847" y="588782"/>
                  <a:pt x="904749" y="572331"/>
                  <a:pt x="627069" y="582081"/>
                </a:cubicBezTo>
                <a:cubicBezTo>
                  <a:pt x="349389" y="591831"/>
                  <a:pt x="225344" y="519243"/>
                  <a:pt x="0" y="582081"/>
                </a:cubicBezTo>
                <a:cubicBezTo>
                  <a:pt x="-34302" y="393083"/>
                  <a:pt x="28168" y="150449"/>
                  <a:pt x="0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859389928">
                  <a:prstGeom prst="downArrowCallou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spAutoFit/>
          </a:bodyPr>
          <a:lstStyle>
            <a:lvl1pPr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1pPr>
            <a:lvl2pPr marL="742950" indent="-285750"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2pPr>
            <a:lvl3pPr marL="1143000" indent="-228600"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3pPr>
            <a:lvl4pPr marL="1600200" indent="-228600"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4pPr>
            <a:lvl5pPr marL="2057400" indent="-228600"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chemeClr val="tx1"/>
                </a:solidFill>
                <a:latin typeface="Times New Roman" panose="02020603050405020304" pitchFamily="18" charset="0"/>
              </a:rPr>
              <a:t>1. Tìm các từ </a:t>
            </a:r>
            <a:r>
              <a:rPr lang="vi-VN" altLang="en-US" sz="3200" b="1">
                <a:solidFill>
                  <a:srgbClr val="BC4744"/>
                </a:solidFill>
                <a:latin typeface="Times New Roman" panose="02020603050405020304" pitchFamily="18" charset="0"/>
              </a:rPr>
              <a:t>chỉ sự vật</a:t>
            </a:r>
            <a:r>
              <a:rPr lang="en-US" altLang="en-US" sz="3200" b="1">
                <a:solidFill>
                  <a:srgbClr val="BC474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>
                <a:solidFill>
                  <a:schemeClr val="tx1"/>
                </a:solidFill>
                <a:latin typeface="Times New Roman" panose="02020603050405020304" pitchFamily="18" charset="0"/>
              </a:rPr>
              <a:t>trong đoạn thơ sau: </a:t>
            </a:r>
          </a:p>
        </p:txBody>
      </p:sp>
      <p:sp>
        <p:nvSpPr>
          <p:cNvPr id="9223" name="Text Box 4">
            <a:extLst>
              <a:ext uri="{FF2B5EF4-FFF2-40B4-BE49-F238E27FC236}">
                <a16:creationId xmlns:a16="http://schemas.microsoft.com/office/drawing/2014/main" id="{4D56D302-1CC2-4089-9846-C6C2724F60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7900" y="2503129"/>
            <a:ext cx="8229600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1pPr>
            <a:lvl2pPr marL="742950" indent="-285750"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2pPr>
            <a:lvl3pPr marL="1143000" indent="-228600"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3pPr>
            <a:lvl4pPr marL="1600200" indent="-228600"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4pPr>
            <a:lvl5pPr marL="2057400" indent="-228600"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chemeClr val="tx1"/>
                </a:solidFill>
                <a:latin typeface=".VnTime" panose="020B7200000000000000" pitchFamily="34" charset="0"/>
              </a:rPr>
              <a:t>  </a:t>
            </a:r>
            <a:r>
              <a:rPr lang="vi-VN" altLang="en-US" b="1">
                <a:solidFill>
                  <a:schemeClr val="tx1"/>
                </a:solidFill>
                <a:latin typeface=".VnTime" panose="020B7200000000000000" pitchFamily="34" charset="0"/>
              </a:rPr>
              <a:t>               </a:t>
            </a:r>
            <a:r>
              <a:rPr lang="en-US" altLang="en-US" b="1">
                <a:solidFill>
                  <a:schemeClr val="tx1"/>
                </a:solidFill>
                <a:latin typeface="Times New Roman" panose="02020603050405020304" pitchFamily="18" charset="0"/>
              </a:rPr>
              <a:t>Mang theo </a:t>
            </a:r>
            <a:r>
              <a:rPr lang="en-US" altLang="en-US" b="1">
                <a:solidFill>
                  <a:srgbClr val="C00000"/>
                </a:solidFill>
                <a:highlight>
                  <a:srgbClr val="FFFFC5"/>
                </a:highlight>
                <a:latin typeface="Times New Roman" panose="02020603050405020304" pitchFamily="18" charset="0"/>
              </a:rPr>
              <a:t>truyện cổ </a:t>
            </a:r>
            <a:r>
              <a:rPr lang="en-US" altLang="en-US" b="1">
                <a:solidFill>
                  <a:schemeClr val="tx1"/>
                </a:solidFill>
                <a:latin typeface="Times New Roman" panose="02020603050405020304" pitchFamily="18" charset="0"/>
              </a:rPr>
              <a:t>tôi đi</a:t>
            </a:r>
          </a:p>
          <a:p>
            <a:pPr eaLnBrk="1" hangingPunct="1"/>
            <a:r>
              <a:rPr lang="en-US" altLang="en-US" b="1">
                <a:solidFill>
                  <a:schemeClr val="tx1"/>
                </a:solidFill>
                <a:latin typeface="Times New Roman" panose="02020603050405020304" pitchFamily="18" charset="0"/>
              </a:rPr>
              <a:t>         Nghe trong </a:t>
            </a:r>
            <a:r>
              <a:rPr lang="en-US" altLang="en-US" b="1">
                <a:solidFill>
                  <a:srgbClr val="C00000"/>
                </a:solidFill>
                <a:highlight>
                  <a:srgbClr val="FFFFC5"/>
                </a:highlight>
                <a:latin typeface="Times New Roman" panose="02020603050405020304" pitchFamily="18" charset="0"/>
              </a:rPr>
              <a:t>cuộc sống </a:t>
            </a:r>
            <a:r>
              <a:rPr lang="en-US" altLang="en-US" b="1">
                <a:solidFill>
                  <a:schemeClr val="tx1"/>
                </a:solidFill>
                <a:latin typeface="Times New Roman" panose="02020603050405020304" pitchFamily="18" charset="0"/>
              </a:rPr>
              <a:t>thầm thì </a:t>
            </a:r>
            <a:r>
              <a:rPr lang="en-US" altLang="en-US" b="1">
                <a:solidFill>
                  <a:srgbClr val="C00000"/>
                </a:solidFill>
                <a:highlight>
                  <a:srgbClr val="FFFFC5"/>
                </a:highlight>
                <a:latin typeface="Times New Roman" panose="02020603050405020304" pitchFamily="18" charset="0"/>
              </a:rPr>
              <a:t>tiếng</a:t>
            </a:r>
            <a:r>
              <a:rPr lang="en-US" altLang="en-US" b="1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rgbClr val="C00000"/>
                </a:solidFill>
                <a:highlight>
                  <a:srgbClr val="FFFFC5"/>
                </a:highlight>
                <a:latin typeface="Times New Roman" panose="02020603050405020304" pitchFamily="18" charset="0"/>
              </a:rPr>
              <a:t>xưa</a:t>
            </a:r>
          </a:p>
          <a:p>
            <a:pPr eaLnBrk="1" hangingPunct="1"/>
            <a:r>
              <a:rPr lang="en-US" altLang="en-US" b="1">
                <a:solidFill>
                  <a:schemeClr val="tx1"/>
                </a:solidFill>
                <a:latin typeface="Times New Roman" panose="02020603050405020304" pitchFamily="18" charset="0"/>
              </a:rPr>
              <a:t>            </a:t>
            </a:r>
            <a:r>
              <a:rPr lang="vi-VN" altLang="en-US" b="1">
                <a:solidFill>
                  <a:schemeClr val="tx1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US" b="1">
                <a:solidFill>
                  <a:schemeClr val="tx1"/>
                </a:solidFill>
                <a:latin typeface="Times New Roman" panose="02020603050405020304" pitchFamily="18" charset="0"/>
              </a:rPr>
              <a:t>Vàng </a:t>
            </a:r>
            <a:r>
              <a:rPr lang="en-US" altLang="en-US" b="1">
                <a:solidFill>
                  <a:srgbClr val="C00000"/>
                </a:solidFill>
                <a:highlight>
                  <a:srgbClr val="FFFFC5"/>
                </a:highlight>
                <a:latin typeface="Times New Roman" panose="02020603050405020304" pitchFamily="18" charset="0"/>
              </a:rPr>
              <a:t>cơn</a:t>
            </a: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rgbClr val="C00000"/>
                </a:solidFill>
                <a:highlight>
                  <a:srgbClr val="FFFFC5"/>
                </a:highlight>
                <a:latin typeface="Times New Roman" panose="02020603050405020304" pitchFamily="18" charset="0"/>
              </a:rPr>
              <a:t>nắng</a:t>
            </a:r>
            <a:r>
              <a:rPr lang="en-US" altLang="en-US" b="1">
                <a:solidFill>
                  <a:schemeClr val="tx1"/>
                </a:solidFill>
                <a:latin typeface="Times New Roman" panose="02020603050405020304" pitchFamily="18" charset="0"/>
              </a:rPr>
              <a:t>, trắng </a:t>
            </a:r>
            <a:r>
              <a:rPr lang="en-US" altLang="en-US" b="1">
                <a:solidFill>
                  <a:srgbClr val="C00000"/>
                </a:solidFill>
                <a:highlight>
                  <a:srgbClr val="FFFFC5"/>
                </a:highlight>
                <a:latin typeface="Times New Roman" panose="02020603050405020304" pitchFamily="18" charset="0"/>
              </a:rPr>
              <a:t>cơn</a:t>
            </a: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rgbClr val="C00000"/>
                </a:solidFill>
                <a:highlight>
                  <a:srgbClr val="FFFFC5"/>
                </a:highlight>
                <a:latin typeface="Times New Roman" panose="02020603050405020304" pitchFamily="18" charset="0"/>
              </a:rPr>
              <a:t>mưa</a:t>
            </a:r>
          </a:p>
          <a:p>
            <a:pPr eaLnBrk="1" hangingPunct="1"/>
            <a:r>
              <a:rPr lang="en-US" altLang="en-US" b="1">
                <a:solidFill>
                  <a:schemeClr val="tx1"/>
                </a:solidFill>
                <a:latin typeface="Times New Roman" panose="02020603050405020304" pitchFamily="18" charset="0"/>
              </a:rPr>
              <a:t>        </a:t>
            </a:r>
            <a:r>
              <a:rPr lang="en-US" altLang="en-US" b="1">
                <a:solidFill>
                  <a:srgbClr val="C00000"/>
                </a:solidFill>
                <a:highlight>
                  <a:srgbClr val="FFFFC5"/>
                </a:highlight>
                <a:latin typeface="Times New Roman" panose="02020603050405020304" pitchFamily="18" charset="0"/>
              </a:rPr>
              <a:t>Con</a:t>
            </a: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rgbClr val="C00000"/>
                </a:solidFill>
                <a:highlight>
                  <a:srgbClr val="FFFFC5"/>
                </a:highlight>
                <a:latin typeface="Times New Roman" panose="02020603050405020304" pitchFamily="18" charset="0"/>
              </a:rPr>
              <a:t>sông</a:t>
            </a: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chemeClr val="tx1"/>
                </a:solidFill>
                <a:latin typeface="Times New Roman" panose="02020603050405020304" pitchFamily="18" charset="0"/>
              </a:rPr>
              <a:t>chảy có </a:t>
            </a:r>
            <a:r>
              <a:rPr lang="en-US" altLang="en-US" b="1">
                <a:solidFill>
                  <a:srgbClr val="C00000"/>
                </a:solidFill>
                <a:highlight>
                  <a:srgbClr val="FFFFC5"/>
                </a:highlight>
                <a:latin typeface="Times New Roman" panose="02020603050405020304" pitchFamily="18" charset="0"/>
              </a:rPr>
              <a:t>rặng</a:t>
            </a: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rgbClr val="C00000"/>
                </a:solidFill>
                <a:highlight>
                  <a:srgbClr val="FFFFC5"/>
                </a:highlight>
                <a:latin typeface="Times New Roman" panose="02020603050405020304" pitchFamily="18" charset="0"/>
              </a:rPr>
              <a:t>dừa</a:t>
            </a: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chemeClr val="tx1"/>
                </a:solidFill>
                <a:latin typeface="Times New Roman" panose="02020603050405020304" pitchFamily="18" charset="0"/>
              </a:rPr>
              <a:t>nghiêng soi</a:t>
            </a:r>
          </a:p>
          <a:p>
            <a:pPr eaLnBrk="1" hangingPunct="1"/>
            <a:r>
              <a:rPr lang="vi-VN" altLang="en-US" b="1">
                <a:solidFill>
                  <a:schemeClr val="tx1"/>
                </a:solidFill>
                <a:latin typeface="Times New Roman" panose="02020603050405020304" pitchFamily="18" charset="0"/>
              </a:rPr>
              <a:t>                </a:t>
            </a:r>
            <a:r>
              <a:rPr lang="en-US" altLang="en-US" b="1">
                <a:solidFill>
                  <a:srgbClr val="C00000"/>
                </a:solidFill>
                <a:highlight>
                  <a:srgbClr val="FFFFC5"/>
                </a:highlight>
                <a:latin typeface="Times New Roman" panose="02020603050405020304" pitchFamily="18" charset="0"/>
              </a:rPr>
              <a:t>Đời</a:t>
            </a: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rgbClr val="C00000"/>
                </a:solidFill>
                <a:highlight>
                  <a:srgbClr val="FFFFC5"/>
                </a:highlight>
                <a:latin typeface="Times New Roman" panose="02020603050405020304" pitchFamily="18" charset="0"/>
              </a:rPr>
              <a:t>cha ông </a:t>
            </a:r>
            <a:r>
              <a:rPr lang="en-US" altLang="en-US" b="1">
                <a:solidFill>
                  <a:schemeClr val="tx1"/>
                </a:solidFill>
                <a:latin typeface="Times New Roman" panose="02020603050405020304" pitchFamily="18" charset="0"/>
              </a:rPr>
              <a:t>với </a:t>
            </a:r>
            <a:r>
              <a:rPr lang="en-US" altLang="en-US" b="1">
                <a:solidFill>
                  <a:srgbClr val="C00000"/>
                </a:solidFill>
                <a:highlight>
                  <a:srgbClr val="FFFFC5"/>
                </a:highlight>
                <a:latin typeface="Times New Roman" panose="02020603050405020304" pitchFamily="18" charset="0"/>
              </a:rPr>
              <a:t>đời</a:t>
            </a:r>
            <a:r>
              <a:rPr lang="en-US" altLang="en-US" b="1">
                <a:solidFill>
                  <a:schemeClr val="tx1"/>
                </a:solidFill>
                <a:latin typeface="Times New Roman" panose="02020603050405020304" pitchFamily="18" charset="0"/>
              </a:rPr>
              <a:t> tôi </a:t>
            </a:r>
          </a:p>
          <a:p>
            <a:pPr eaLnBrk="1" hangingPunct="1"/>
            <a:r>
              <a:rPr lang="vi-VN" altLang="en-US" b="1">
                <a:solidFill>
                  <a:schemeClr val="tx1"/>
                </a:solidFill>
                <a:latin typeface="Times New Roman" panose="02020603050405020304" pitchFamily="18" charset="0"/>
              </a:rPr>
              <a:t>        </a:t>
            </a:r>
            <a:r>
              <a:rPr lang="en-US" altLang="en-US" b="1">
                <a:solidFill>
                  <a:schemeClr val="tx1"/>
                </a:solidFill>
                <a:latin typeface="Times New Roman" panose="02020603050405020304" pitchFamily="18" charset="0"/>
              </a:rPr>
              <a:t>Như </a:t>
            </a:r>
            <a:r>
              <a:rPr lang="en-US" altLang="en-US" b="1">
                <a:solidFill>
                  <a:srgbClr val="C00000"/>
                </a:solidFill>
                <a:highlight>
                  <a:srgbClr val="FFFFC5"/>
                </a:highlight>
                <a:latin typeface="Times New Roman" panose="02020603050405020304" pitchFamily="18" charset="0"/>
              </a:rPr>
              <a:t>con</a:t>
            </a: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rgbClr val="C00000"/>
                </a:solidFill>
                <a:highlight>
                  <a:srgbClr val="FFFFC5"/>
                </a:highlight>
                <a:latin typeface="Times New Roman" panose="02020603050405020304" pitchFamily="18" charset="0"/>
              </a:rPr>
              <a:t>sông</a:t>
            </a: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chemeClr val="tx1"/>
                </a:solidFill>
                <a:latin typeface="Times New Roman" panose="02020603050405020304" pitchFamily="18" charset="0"/>
              </a:rPr>
              <a:t>với </a:t>
            </a:r>
            <a:r>
              <a:rPr lang="en-US" altLang="en-US" b="1">
                <a:solidFill>
                  <a:srgbClr val="C00000"/>
                </a:solidFill>
                <a:highlight>
                  <a:srgbClr val="FFFFC5"/>
                </a:highlight>
                <a:latin typeface="Times New Roman" panose="02020603050405020304" pitchFamily="18" charset="0"/>
              </a:rPr>
              <a:t>chân trời </a:t>
            </a:r>
            <a:r>
              <a:rPr lang="en-US" altLang="en-US" b="1">
                <a:solidFill>
                  <a:schemeClr val="tx1"/>
                </a:solidFill>
                <a:latin typeface="Times New Roman" panose="02020603050405020304" pitchFamily="18" charset="0"/>
              </a:rPr>
              <a:t>đã xa</a:t>
            </a:r>
          </a:p>
          <a:p>
            <a:pPr eaLnBrk="1" hangingPunct="1"/>
            <a:r>
              <a:rPr lang="en-US" altLang="en-US" b="1">
                <a:solidFill>
                  <a:schemeClr val="tx1"/>
                </a:solidFill>
                <a:latin typeface="Times New Roman" panose="02020603050405020304" pitchFamily="18" charset="0"/>
              </a:rPr>
              <a:t>    </a:t>
            </a:r>
            <a:r>
              <a:rPr lang="vi-VN" altLang="en-US" b="1">
                <a:solidFill>
                  <a:schemeClr val="tx1"/>
                </a:solidFill>
                <a:latin typeface="Times New Roman" panose="02020603050405020304" pitchFamily="18" charset="0"/>
              </a:rPr>
              <a:t>           </a:t>
            </a:r>
            <a:r>
              <a:rPr lang="en-US" altLang="en-US" b="1">
                <a:solidFill>
                  <a:schemeClr val="tx1"/>
                </a:solidFill>
                <a:latin typeface="Times New Roman" panose="02020603050405020304" pitchFamily="18" charset="0"/>
              </a:rPr>
              <a:t>Chỉ còn </a:t>
            </a:r>
            <a:r>
              <a:rPr lang="en-US" altLang="en-US" b="1">
                <a:solidFill>
                  <a:srgbClr val="C00000"/>
                </a:solidFill>
                <a:highlight>
                  <a:srgbClr val="FFFFC5"/>
                </a:highlight>
                <a:latin typeface="Times New Roman" panose="02020603050405020304" pitchFamily="18" charset="0"/>
              </a:rPr>
              <a:t>truyện cổ </a:t>
            </a:r>
            <a:r>
              <a:rPr lang="en-US" altLang="en-US" b="1">
                <a:solidFill>
                  <a:schemeClr val="tx1"/>
                </a:solidFill>
                <a:latin typeface="Times New Roman" panose="02020603050405020304" pitchFamily="18" charset="0"/>
              </a:rPr>
              <a:t>thiết tha</a:t>
            </a:r>
          </a:p>
          <a:p>
            <a:pPr eaLnBrk="1" hangingPunct="1"/>
            <a:r>
              <a:rPr lang="en-US" altLang="en-US" b="1">
                <a:solidFill>
                  <a:schemeClr val="tx1"/>
                </a:solidFill>
                <a:latin typeface="Times New Roman" panose="02020603050405020304" pitchFamily="18" charset="0"/>
              </a:rPr>
              <a:t>    </a:t>
            </a:r>
            <a:r>
              <a:rPr lang="vi-VN" altLang="en-US" b="1">
                <a:solidFill>
                  <a:schemeClr val="tx1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b="1">
                <a:solidFill>
                  <a:schemeClr val="tx1"/>
                </a:solidFill>
                <a:latin typeface="Times New Roman" panose="02020603050405020304" pitchFamily="18" charset="0"/>
              </a:rPr>
              <a:t>Cho tôi nhận mặt </a:t>
            </a:r>
            <a:r>
              <a:rPr lang="en-US" altLang="en-US" b="1">
                <a:solidFill>
                  <a:srgbClr val="C00000"/>
                </a:solidFill>
                <a:highlight>
                  <a:srgbClr val="FFFFC5"/>
                </a:highlight>
                <a:latin typeface="Times New Roman" panose="02020603050405020304" pitchFamily="18" charset="0"/>
              </a:rPr>
              <a:t>ông cha </a:t>
            </a:r>
            <a:r>
              <a:rPr lang="en-US" altLang="en-US" b="1">
                <a:solidFill>
                  <a:schemeClr val="tx1"/>
                </a:solidFill>
                <a:latin typeface="Times New Roman" panose="02020603050405020304" pitchFamily="18" charset="0"/>
              </a:rPr>
              <a:t>của mình.</a:t>
            </a:r>
          </a:p>
          <a:p>
            <a:pPr eaLnBrk="1" hangingPunct="1"/>
            <a:r>
              <a:rPr lang="en-US" altLang="en-US" b="1">
                <a:solidFill>
                  <a:schemeClr val="tx1"/>
                </a:solidFill>
                <a:latin typeface="Times New Roman" panose="02020603050405020304" pitchFamily="18" charset="0"/>
              </a:rPr>
              <a:t>                                           Lâm Thị Mỹ Dạ</a:t>
            </a:r>
          </a:p>
        </p:txBody>
      </p:sp>
    </p:spTree>
    <p:extLst>
      <p:ext uri="{BB962C8B-B14F-4D97-AF65-F5344CB8AC3E}">
        <p14:creationId xmlns:p14="http://schemas.microsoft.com/office/powerpoint/2010/main" val="39866074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  <p:bldP spid="92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9FE9BFF-6186-4B90-B8AC-FAB167E88ABD}"/>
              </a:ext>
            </a:extLst>
          </p:cNvPr>
          <p:cNvGrpSpPr/>
          <p:nvPr/>
        </p:nvGrpSpPr>
        <p:grpSpPr>
          <a:xfrm>
            <a:off x="4550229" y="40123"/>
            <a:ext cx="3572915" cy="2681303"/>
            <a:chOff x="6096000" y="0"/>
            <a:chExt cx="3200362" cy="3065070"/>
          </a:xfrm>
        </p:grpSpPr>
        <p:pic>
          <p:nvPicPr>
            <p:cNvPr id="2" name="Picture 1" descr="hinh 37">
              <a:extLst>
                <a:ext uri="{FF2B5EF4-FFF2-40B4-BE49-F238E27FC236}">
                  <a16:creationId xmlns:a16="http://schemas.microsoft.com/office/drawing/2014/main" id="{94FEC1BC-6E5B-4858-BE9F-FA06DECC85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0"/>
              <a:ext cx="3200362" cy="306507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AutoShape 17">
              <a:extLst>
                <a:ext uri="{FF2B5EF4-FFF2-40B4-BE49-F238E27FC236}">
                  <a16:creationId xmlns:a16="http://schemas.microsoft.com/office/drawing/2014/main" id="{2E83B324-5BA0-4DF7-9391-72DEA8DF7E2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7325221" y="1193576"/>
              <a:ext cx="992289" cy="250369"/>
            </a:xfrm>
            <a:prstGeom prst="rightArrow">
              <a:avLst>
                <a:gd name="adj1" fmla="val 50000"/>
                <a:gd name="adj2" fmla="val 11015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rgbClr val="006666"/>
                  </a:solidFill>
                  <a:latin typeface="HP001 4 hàng" panose="020B06030503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rgbClr val="006666"/>
                  </a:solidFill>
                  <a:latin typeface="HP001 4 hàng" panose="020B06030503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rgbClr val="006666"/>
                  </a:solidFill>
                  <a:latin typeface="HP001 4 hàng" panose="020B06030503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rgbClr val="006666"/>
                  </a:solidFill>
                  <a:latin typeface="HP001 4 hàng" panose="020B06030503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rgbClr val="006666"/>
                  </a:solidFill>
                  <a:latin typeface="HP001 4 hàng" panose="020B06030503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rgbClr val="006666"/>
                  </a:solidFill>
                  <a:latin typeface="HP001 4 hàng" panose="020B06030503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rgbClr val="006666"/>
                  </a:solidFill>
                  <a:latin typeface="HP001 4 hàng" panose="020B06030503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rgbClr val="006666"/>
                  </a:solidFill>
                  <a:latin typeface="HP001 4 hàng" panose="020B06030503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rgbClr val="006666"/>
                  </a:solidFill>
                  <a:latin typeface="HP001 4 hàng" panose="020B060305030202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/>
            </a:p>
          </p:txBody>
        </p:sp>
      </p:grpSp>
      <p:pic>
        <p:nvPicPr>
          <p:cNvPr id="5" name="Picture 4" descr="A lake surrounded by trees and mountains&#10;&#10;Description automatically generated with medium confidence">
            <a:extLst>
              <a:ext uri="{FF2B5EF4-FFF2-40B4-BE49-F238E27FC236}">
                <a16:creationId xmlns:a16="http://schemas.microsoft.com/office/drawing/2014/main" id="{92E4E608-9F48-47A6-96F7-6F806E7873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810" y="3481720"/>
            <a:ext cx="4556838" cy="26165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5E2A67E7-ACCD-4FA5-AF50-6AC4DE3FAC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042" y="463383"/>
            <a:ext cx="3820926" cy="5246915"/>
          </a:xfrm>
          <a:prstGeom prst="rect">
            <a:avLst/>
          </a:prstGeom>
        </p:spPr>
      </p:pic>
      <p:pic>
        <p:nvPicPr>
          <p:cNvPr id="9" name="Picture 8" descr="A beach with palm trees&#10;&#10;Description automatically generated with low confidence">
            <a:extLst>
              <a:ext uri="{FF2B5EF4-FFF2-40B4-BE49-F238E27FC236}">
                <a16:creationId xmlns:a16="http://schemas.microsoft.com/office/drawing/2014/main" id="{9130134E-DB22-49FB-B966-460CAA13982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65"/>
          <a:stretch/>
        </p:blipFill>
        <p:spPr>
          <a:xfrm>
            <a:off x="271860" y="40124"/>
            <a:ext cx="4075596" cy="26813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C2C068B-3281-4590-AB74-B4E63FFE4305}"/>
              </a:ext>
            </a:extLst>
          </p:cNvPr>
          <p:cNvSpPr txBox="1"/>
          <p:nvPr/>
        </p:nvSpPr>
        <p:spPr>
          <a:xfrm>
            <a:off x="1403177" y="2797399"/>
            <a:ext cx="1633347" cy="578882"/>
          </a:xfrm>
          <a:custGeom>
            <a:avLst/>
            <a:gdLst>
              <a:gd name="connsiteX0" fmla="*/ 0 w 1633347"/>
              <a:gd name="connsiteY0" fmla="*/ 96482 h 578882"/>
              <a:gd name="connsiteX1" fmla="*/ 96482 w 1633347"/>
              <a:gd name="connsiteY1" fmla="*/ 0 h 578882"/>
              <a:gd name="connsiteX2" fmla="*/ 547802 w 1633347"/>
              <a:gd name="connsiteY2" fmla="*/ 0 h 578882"/>
              <a:gd name="connsiteX3" fmla="*/ 1042334 w 1633347"/>
              <a:gd name="connsiteY3" fmla="*/ 0 h 578882"/>
              <a:gd name="connsiteX4" fmla="*/ 1536865 w 1633347"/>
              <a:gd name="connsiteY4" fmla="*/ 0 h 578882"/>
              <a:gd name="connsiteX5" fmla="*/ 1633347 w 1633347"/>
              <a:gd name="connsiteY5" fmla="*/ 96482 h 578882"/>
              <a:gd name="connsiteX6" fmla="*/ 1633347 w 1633347"/>
              <a:gd name="connsiteY6" fmla="*/ 482400 h 578882"/>
              <a:gd name="connsiteX7" fmla="*/ 1536865 w 1633347"/>
              <a:gd name="connsiteY7" fmla="*/ 578882 h 578882"/>
              <a:gd name="connsiteX8" fmla="*/ 1099949 w 1633347"/>
              <a:gd name="connsiteY8" fmla="*/ 578882 h 578882"/>
              <a:gd name="connsiteX9" fmla="*/ 591013 w 1633347"/>
              <a:gd name="connsiteY9" fmla="*/ 578882 h 578882"/>
              <a:gd name="connsiteX10" fmla="*/ 96482 w 1633347"/>
              <a:gd name="connsiteY10" fmla="*/ 578882 h 578882"/>
              <a:gd name="connsiteX11" fmla="*/ 0 w 1633347"/>
              <a:gd name="connsiteY11" fmla="*/ 482400 h 578882"/>
              <a:gd name="connsiteX12" fmla="*/ 0 w 1633347"/>
              <a:gd name="connsiteY12" fmla="*/ 96482 h 578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33347" h="578882" fill="none" extrusionOk="0">
                <a:moveTo>
                  <a:pt x="0" y="96482"/>
                </a:moveTo>
                <a:cubicBezTo>
                  <a:pt x="-6975" y="43933"/>
                  <a:pt x="42763" y="-11714"/>
                  <a:pt x="96482" y="0"/>
                </a:cubicBezTo>
                <a:cubicBezTo>
                  <a:pt x="221982" y="-47310"/>
                  <a:pt x="440119" y="25007"/>
                  <a:pt x="547802" y="0"/>
                </a:cubicBezTo>
                <a:cubicBezTo>
                  <a:pt x="655485" y="-25007"/>
                  <a:pt x="825531" y="50777"/>
                  <a:pt x="1042334" y="0"/>
                </a:cubicBezTo>
                <a:cubicBezTo>
                  <a:pt x="1259137" y="-50777"/>
                  <a:pt x="1391465" y="20794"/>
                  <a:pt x="1536865" y="0"/>
                </a:cubicBezTo>
                <a:cubicBezTo>
                  <a:pt x="1600822" y="8287"/>
                  <a:pt x="1639461" y="44494"/>
                  <a:pt x="1633347" y="96482"/>
                </a:cubicBezTo>
                <a:cubicBezTo>
                  <a:pt x="1665021" y="284488"/>
                  <a:pt x="1596975" y="315709"/>
                  <a:pt x="1633347" y="482400"/>
                </a:cubicBezTo>
                <a:cubicBezTo>
                  <a:pt x="1624924" y="546395"/>
                  <a:pt x="1589131" y="571819"/>
                  <a:pt x="1536865" y="578882"/>
                </a:cubicBezTo>
                <a:cubicBezTo>
                  <a:pt x="1420871" y="586582"/>
                  <a:pt x="1228574" y="567735"/>
                  <a:pt x="1099949" y="578882"/>
                </a:cubicBezTo>
                <a:cubicBezTo>
                  <a:pt x="971324" y="590029"/>
                  <a:pt x="836362" y="574483"/>
                  <a:pt x="591013" y="578882"/>
                </a:cubicBezTo>
                <a:cubicBezTo>
                  <a:pt x="345664" y="583281"/>
                  <a:pt x="319393" y="565827"/>
                  <a:pt x="96482" y="578882"/>
                </a:cubicBezTo>
                <a:cubicBezTo>
                  <a:pt x="45050" y="584224"/>
                  <a:pt x="-12539" y="535366"/>
                  <a:pt x="0" y="482400"/>
                </a:cubicBezTo>
                <a:cubicBezTo>
                  <a:pt x="-43698" y="303553"/>
                  <a:pt x="8817" y="234712"/>
                  <a:pt x="0" y="96482"/>
                </a:cubicBezTo>
                <a:close/>
              </a:path>
              <a:path w="1633347" h="578882" stroke="0" extrusionOk="0">
                <a:moveTo>
                  <a:pt x="0" y="96482"/>
                </a:moveTo>
                <a:cubicBezTo>
                  <a:pt x="12622" y="33915"/>
                  <a:pt x="40945" y="-10954"/>
                  <a:pt x="96482" y="0"/>
                </a:cubicBezTo>
                <a:cubicBezTo>
                  <a:pt x="318943" y="-52361"/>
                  <a:pt x="335884" y="52997"/>
                  <a:pt x="562206" y="0"/>
                </a:cubicBezTo>
                <a:cubicBezTo>
                  <a:pt x="788528" y="-52997"/>
                  <a:pt x="904159" y="11483"/>
                  <a:pt x="1071141" y="0"/>
                </a:cubicBezTo>
                <a:cubicBezTo>
                  <a:pt x="1238124" y="-11483"/>
                  <a:pt x="1430385" y="6559"/>
                  <a:pt x="1536865" y="0"/>
                </a:cubicBezTo>
                <a:cubicBezTo>
                  <a:pt x="1593213" y="10764"/>
                  <a:pt x="1624440" y="45752"/>
                  <a:pt x="1633347" y="96482"/>
                </a:cubicBezTo>
                <a:cubicBezTo>
                  <a:pt x="1643403" y="269230"/>
                  <a:pt x="1587530" y="307828"/>
                  <a:pt x="1633347" y="482400"/>
                </a:cubicBezTo>
                <a:cubicBezTo>
                  <a:pt x="1633516" y="536875"/>
                  <a:pt x="1580560" y="574034"/>
                  <a:pt x="1536865" y="578882"/>
                </a:cubicBezTo>
                <a:cubicBezTo>
                  <a:pt x="1354825" y="592586"/>
                  <a:pt x="1239673" y="573027"/>
                  <a:pt x="1056737" y="578882"/>
                </a:cubicBezTo>
                <a:cubicBezTo>
                  <a:pt x="873801" y="584737"/>
                  <a:pt x="676789" y="546584"/>
                  <a:pt x="562206" y="578882"/>
                </a:cubicBezTo>
                <a:cubicBezTo>
                  <a:pt x="447623" y="611180"/>
                  <a:pt x="203314" y="571413"/>
                  <a:pt x="96482" y="578882"/>
                </a:cubicBezTo>
                <a:cubicBezTo>
                  <a:pt x="50912" y="586766"/>
                  <a:pt x="12534" y="532707"/>
                  <a:pt x="0" y="482400"/>
                </a:cubicBezTo>
                <a:cubicBezTo>
                  <a:pt x="-28376" y="297833"/>
                  <a:pt x="2775" y="286018"/>
                  <a:pt x="0" y="96482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216403608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rặng dừa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F6D50C-C3E8-476E-B2C4-BF91D7A33EBD}"/>
              </a:ext>
            </a:extLst>
          </p:cNvPr>
          <p:cNvSpPr txBox="1"/>
          <p:nvPr/>
        </p:nvSpPr>
        <p:spPr>
          <a:xfrm>
            <a:off x="5518363" y="2797398"/>
            <a:ext cx="1636646" cy="578882"/>
          </a:xfrm>
          <a:custGeom>
            <a:avLst/>
            <a:gdLst>
              <a:gd name="connsiteX0" fmla="*/ 0 w 1636646"/>
              <a:gd name="connsiteY0" fmla="*/ 96482 h 578882"/>
              <a:gd name="connsiteX1" fmla="*/ 96482 w 1636646"/>
              <a:gd name="connsiteY1" fmla="*/ 0 h 578882"/>
              <a:gd name="connsiteX2" fmla="*/ 548836 w 1636646"/>
              <a:gd name="connsiteY2" fmla="*/ 0 h 578882"/>
              <a:gd name="connsiteX3" fmla="*/ 1044500 w 1636646"/>
              <a:gd name="connsiteY3" fmla="*/ 0 h 578882"/>
              <a:gd name="connsiteX4" fmla="*/ 1540164 w 1636646"/>
              <a:gd name="connsiteY4" fmla="*/ 0 h 578882"/>
              <a:gd name="connsiteX5" fmla="*/ 1636646 w 1636646"/>
              <a:gd name="connsiteY5" fmla="*/ 96482 h 578882"/>
              <a:gd name="connsiteX6" fmla="*/ 1636646 w 1636646"/>
              <a:gd name="connsiteY6" fmla="*/ 482400 h 578882"/>
              <a:gd name="connsiteX7" fmla="*/ 1540164 w 1636646"/>
              <a:gd name="connsiteY7" fmla="*/ 578882 h 578882"/>
              <a:gd name="connsiteX8" fmla="*/ 1102247 w 1636646"/>
              <a:gd name="connsiteY8" fmla="*/ 578882 h 578882"/>
              <a:gd name="connsiteX9" fmla="*/ 592146 w 1636646"/>
              <a:gd name="connsiteY9" fmla="*/ 578882 h 578882"/>
              <a:gd name="connsiteX10" fmla="*/ 96482 w 1636646"/>
              <a:gd name="connsiteY10" fmla="*/ 578882 h 578882"/>
              <a:gd name="connsiteX11" fmla="*/ 0 w 1636646"/>
              <a:gd name="connsiteY11" fmla="*/ 482400 h 578882"/>
              <a:gd name="connsiteX12" fmla="*/ 0 w 1636646"/>
              <a:gd name="connsiteY12" fmla="*/ 96482 h 578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36646" h="578882" fill="none" extrusionOk="0">
                <a:moveTo>
                  <a:pt x="0" y="96482"/>
                </a:moveTo>
                <a:cubicBezTo>
                  <a:pt x="-6975" y="43933"/>
                  <a:pt x="42763" y="-11714"/>
                  <a:pt x="96482" y="0"/>
                </a:cubicBezTo>
                <a:cubicBezTo>
                  <a:pt x="219772" y="-25337"/>
                  <a:pt x="394353" y="52712"/>
                  <a:pt x="548836" y="0"/>
                </a:cubicBezTo>
                <a:cubicBezTo>
                  <a:pt x="703319" y="-52712"/>
                  <a:pt x="887593" y="58204"/>
                  <a:pt x="1044500" y="0"/>
                </a:cubicBezTo>
                <a:cubicBezTo>
                  <a:pt x="1201407" y="-58204"/>
                  <a:pt x="1303082" y="10281"/>
                  <a:pt x="1540164" y="0"/>
                </a:cubicBezTo>
                <a:cubicBezTo>
                  <a:pt x="1604121" y="8287"/>
                  <a:pt x="1642760" y="44494"/>
                  <a:pt x="1636646" y="96482"/>
                </a:cubicBezTo>
                <a:cubicBezTo>
                  <a:pt x="1668320" y="284488"/>
                  <a:pt x="1600274" y="315709"/>
                  <a:pt x="1636646" y="482400"/>
                </a:cubicBezTo>
                <a:cubicBezTo>
                  <a:pt x="1628223" y="546395"/>
                  <a:pt x="1592430" y="571819"/>
                  <a:pt x="1540164" y="578882"/>
                </a:cubicBezTo>
                <a:cubicBezTo>
                  <a:pt x="1348624" y="617179"/>
                  <a:pt x="1200265" y="530025"/>
                  <a:pt x="1102247" y="578882"/>
                </a:cubicBezTo>
                <a:cubicBezTo>
                  <a:pt x="1004229" y="627739"/>
                  <a:pt x="712443" y="520717"/>
                  <a:pt x="592146" y="578882"/>
                </a:cubicBezTo>
                <a:cubicBezTo>
                  <a:pt x="471849" y="637047"/>
                  <a:pt x="248089" y="554847"/>
                  <a:pt x="96482" y="578882"/>
                </a:cubicBezTo>
                <a:cubicBezTo>
                  <a:pt x="45050" y="584224"/>
                  <a:pt x="-12539" y="535366"/>
                  <a:pt x="0" y="482400"/>
                </a:cubicBezTo>
                <a:cubicBezTo>
                  <a:pt x="-43698" y="303553"/>
                  <a:pt x="8817" y="234712"/>
                  <a:pt x="0" y="96482"/>
                </a:cubicBezTo>
                <a:close/>
              </a:path>
              <a:path w="1636646" h="578882" stroke="0" extrusionOk="0">
                <a:moveTo>
                  <a:pt x="0" y="96482"/>
                </a:moveTo>
                <a:cubicBezTo>
                  <a:pt x="12622" y="33915"/>
                  <a:pt x="40945" y="-10954"/>
                  <a:pt x="96482" y="0"/>
                </a:cubicBezTo>
                <a:cubicBezTo>
                  <a:pt x="269950" y="-9101"/>
                  <a:pt x="363232" y="51112"/>
                  <a:pt x="563273" y="0"/>
                </a:cubicBezTo>
                <a:cubicBezTo>
                  <a:pt x="763314" y="-51112"/>
                  <a:pt x="830714" y="42971"/>
                  <a:pt x="1073373" y="0"/>
                </a:cubicBezTo>
                <a:cubicBezTo>
                  <a:pt x="1316032" y="-42971"/>
                  <a:pt x="1309021" y="40831"/>
                  <a:pt x="1540164" y="0"/>
                </a:cubicBezTo>
                <a:cubicBezTo>
                  <a:pt x="1596512" y="10764"/>
                  <a:pt x="1627739" y="45752"/>
                  <a:pt x="1636646" y="96482"/>
                </a:cubicBezTo>
                <a:cubicBezTo>
                  <a:pt x="1646702" y="269230"/>
                  <a:pt x="1590829" y="307828"/>
                  <a:pt x="1636646" y="482400"/>
                </a:cubicBezTo>
                <a:cubicBezTo>
                  <a:pt x="1636815" y="536875"/>
                  <a:pt x="1583859" y="574034"/>
                  <a:pt x="1540164" y="578882"/>
                </a:cubicBezTo>
                <a:cubicBezTo>
                  <a:pt x="1386480" y="599180"/>
                  <a:pt x="1297837" y="525460"/>
                  <a:pt x="1058937" y="578882"/>
                </a:cubicBezTo>
                <a:cubicBezTo>
                  <a:pt x="820037" y="632304"/>
                  <a:pt x="736751" y="569918"/>
                  <a:pt x="563273" y="578882"/>
                </a:cubicBezTo>
                <a:cubicBezTo>
                  <a:pt x="389795" y="587846"/>
                  <a:pt x="247556" y="534718"/>
                  <a:pt x="96482" y="578882"/>
                </a:cubicBezTo>
                <a:cubicBezTo>
                  <a:pt x="50912" y="586766"/>
                  <a:pt x="12534" y="532707"/>
                  <a:pt x="0" y="482400"/>
                </a:cubicBezTo>
                <a:cubicBezTo>
                  <a:pt x="-28376" y="297833"/>
                  <a:pt x="2775" y="286018"/>
                  <a:pt x="0" y="96482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216403608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 trời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3EB18E-D484-4508-A271-654564548AE7}"/>
              </a:ext>
            </a:extLst>
          </p:cNvPr>
          <p:cNvSpPr txBox="1"/>
          <p:nvPr/>
        </p:nvSpPr>
        <p:spPr>
          <a:xfrm>
            <a:off x="3720359" y="6202537"/>
            <a:ext cx="1555819" cy="578882"/>
          </a:xfrm>
          <a:custGeom>
            <a:avLst/>
            <a:gdLst>
              <a:gd name="connsiteX0" fmla="*/ 0 w 1555819"/>
              <a:gd name="connsiteY0" fmla="*/ 96482 h 578882"/>
              <a:gd name="connsiteX1" fmla="*/ 96482 w 1555819"/>
              <a:gd name="connsiteY1" fmla="*/ 0 h 578882"/>
              <a:gd name="connsiteX2" fmla="*/ 523510 w 1555819"/>
              <a:gd name="connsiteY2" fmla="*/ 0 h 578882"/>
              <a:gd name="connsiteX3" fmla="*/ 991423 w 1555819"/>
              <a:gd name="connsiteY3" fmla="*/ 0 h 578882"/>
              <a:gd name="connsiteX4" fmla="*/ 1459337 w 1555819"/>
              <a:gd name="connsiteY4" fmla="*/ 0 h 578882"/>
              <a:gd name="connsiteX5" fmla="*/ 1555819 w 1555819"/>
              <a:gd name="connsiteY5" fmla="*/ 96482 h 578882"/>
              <a:gd name="connsiteX6" fmla="*/ 1555819 w 1555819"/>
              <a:gd name="connsiteY6" fmla="*/ 482400 h 578882"/>
              <a:gd name="connsiteX7" fmla="*/ 1459337 w 1555819"/>
              <a:gd name="connsiteY7" fmla="*/ 578882 h 578882"/>
              <a:gd name="connsiteX8" fmla="*/ 1045938 w 1555819"/>
              <a:gd name="connsiteY8" fmla="*/ 578882 h 578882"/>
              <a:gd name="connsiteX9" fmla="*/ 564396 w 1555819"/>
              <a:gd name="connsiteY9" fmla="*/ 578882 h 578882"/>
              <a:gd name="connsiteX10" fmla="*/ 96482 w 1555819"/>
              <a:gd name="connsiteY10" fmla="*/ 578882 h 578882"/>
              <a:gd name="connsiteX11" fmla="*/ 0 w 1555819"/>
              <a:gd name="connsiteY11" fmla="*/ 482400 h 578882"/>
              <a:gd name="connsiteX12" fmla="*/ 0 w 1555819"/>
              <a:gd name="connsiteY12" fmla="*/ 96482 h 578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55819" h="578882" fill="none" extrusionOk="0">
                <a:moveTo>
                  <a:pt x="0" y="96482"/>
                </a:moveTo>
                <a:cubicBezTo>
                  <a:pt x="-6975" y="43933"/>
                  <a:pt x="42763" y="-11714"/>
                  <a:pt x="96482" y="0"/>
                </a:cubicBezTo>
                <a:cubicBezTo>
                  <a:pt x="283029" y="-33868"/>
                  <a:pt x="316030" y="29986"/>
                  <a:pt x="523510" y="0"/>
                </a:cubicBezTo>
                <a:cubicBezTo>
                  <a:pt x="730990" y="-29986"/>
                  <a:pt x="799495" y="10783"/>
                  <a:pt x="991423" y="0"/>
                </a:cubicBezTo>
                <a:cubicBezTo>
                  <a:pt x="1183351" y="-10783"/>
                  <a:pt x="1241966" y="27328"/>
                  <a:pt x="1459337" y="0"/>
                </a:cubicBezTo>
                <a:cubicBezTo>
                  <a:pt x="1523294" y="8287"/>
                  <a:pt x="1561933" y="44494"/>
                  <a:pt x="1555819" y="96482"/>
                </a:cubicBezTo>
                <a:cubicBezTo>
                  <a:pt x="1587493" y="284488"/>
                  <a:pt x="1519447" y="315709"/>
                  <a:pt x="1555819" y="482400"/>
                </a:cubicBezTo>
                <a:cubicBezTo>
                  <a:pt x="1547396" y="546395"/>
                  <a:pt x="1511603" y="571819"/>
                  <a:pt x="1459337" y="578882"/>
                </a:cubicBezTo>
                <a:cubicBezTo>
                  <a:pt x="1252904" y="623982"/>
                  <a:pt x="1238239" y="567771"/>
                  <a:pt x="1045938" y="578882"/>
                </a:cubicBezTo>
                <a:cubicBezTo>
                  <a:pt x="853637" y="589993"/>
                  <a:pt x="785396" y="564746"/>
                  <a:pt x="564396" y="578882"/>
                </a:cubicBezTo>
                <a:cubicBezTo>
                  <a:pt x="343396" y="593018"/>
                  <a:pt x="217752" y="562134"/>
                  <a:pt x="96482" y="578882"/>
                </a:cubicBezTo>
                <a:cubicBezTo>
                  <a:pt x="45050" y="584224"/>
                  <a:pt x="-12539" y="535366"/>
                  <a:pt x="0" y="482400"/>
                </a:cubicBezTo>
                <a:cubicBezTo>
                  <a:pt x="-43698" y="303553"/>
                  <a:pt x="8817" y="234712"/>
                  <a:pt x="0" y="96482"/>
                </a:cubicBezTo>
                <a:close/>
              </a:path>
              <a:path w="1555819" h="578882" stroke="0" extrusionOk="0">
                <a:moveTo>
                  <a:pt x="0" y="96482"/>
                </a:moveTo>
                <a:cubicBezTo>
                  <a:pt x="12622" y="33915"/>
                  <a:pt x="40945" y="-10954"/>
                  <a:pt x="96482" y="0"/>
                </a:cubicBezTo>
                <a:cubicBezTo>
                  <a:pt x="218718" y="-17887"/>
                  <a:pt x="374745" y="31738"/>
                  <a:pt x="537138" y="0"/>
                </a:cubicBezTo>
                <a:cubicBezTo>
                  <a:pt x="699531" y="-31738"/>
                  <a:pt x="917113" y="49027"/>
                  <a:pt x="1018681" y="0"/>
                </a:cubicBezTo>
                <a:cubicBezTo>
                  <a:pt x="1120249" y="-49027"/>
                  <a:pt x="1349003" y="24306"/>
                  <a:pt x="1459337" y="0"/>
                </a:cubicBezTo>
                <a:cubicBezTo>
                  <a:pt x="1515685" y="10764"/>
                  <a:pt x="1546912" y="45752"/>
                  <a:pt x="1555819" y="96482"/>
                </a:cubicBezTo>
                <a:cubicBezTo>
                  <a:pt x="1565875" y="269230"/>
                  <a:pt x="1510002" y="307828"/>
                  <a:pt x="1555819" y="482400"/>
                </a:cubicBezTo>
                <a:cubicBezTo>
                  <a:pt x="1555988" y="536875"/>
                  <a:pt x="1503032" y="574034"/>
                  <a:pt x="1459337" y="578882"/>
                </a:cubicBezTo>
                <a:cubicBezTo>
                  <a:pt x="1363601" y="609382"/>
                  <a:pt x="1108649" y="524586"/>
                  <a:pt x="1005052" y="578882"/>
                </a:cubicBezTo>
                <a:cubicBezTo>
                  <a:pt x="901456" y="633178"/>
                  <a:pt x="655769" y="555008"/>
                  <a:pt x="537138" y="578882"/>
                </a:cubicBezTo>
                <a:cubicBezTo>
                  <a:pt x="418507" y="602756"/>
                  <a:pt x="301635" y="548020"/>
                  <a:pt x="96482" y="578882"/>
                </a:cubicBezTo>
                <a:cubicBezTo>
                  <a:pt x="50912" y="586766"/>
                  <a:pt x="12534" y="532707"/>
                  <a:pt x="0" y="482400"/>
                </a:cubicBezTo>
                <a:cubicBezTo>
                  <a:pt x="-28376" y="297833"/>
                  <a:pt x="2775" y="286018"/>
                  <a:pt x="0" y="96482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216403608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sông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0A0D72-6281-4BA1-86C4-97DDE73F03DA}"/>
              </a:ext>
            </a:extLst>
          </p:cNvPr>
          <p:cNvSpPr txBox="1"/>
          <p:nvPr/>
        </p:nvSpPr>
        <p:spPr>
          <a:xfrm>
            <a:off x="9302144" y="5655073"/>
            <a:ext cx="1890671" cy="646986"/>
          </a:xfrm>
          <a:custGeom>
            <a:avLst/>
            <a:gdLst>
              <a:gd name="connsiteX0" fmla="*/ 0 w 1890671"/>
              <a:gd name="connsiteY0" fmla="*/ 107833 h 646986"/>
              <a:gd name="connsiteX1" fmla="*/ 107833 w 1890671"/>
              <a:gd name="connsiteY1" fmla="*/ 0 h 646986"/>
              <a:gd name="connsiteX2" fmla="*/ 632668 w 1890671"/>
              <a:gd name="connsiteY2" fmla="*/ 0 h 646986"/>
              <a:gd name="connsiteX3" fmla="*/ 1207753 w 1890671"/>
              <a:gd name="connsiteY3" fmla="*/ 0 h 646986"/>
              <a:gd name="connsiteX4" fmla="*/ 1782838 w 1890671"/>
              <a:gd name="connsiteY4" fmla="*/ 0 h 646986"/>
              <a:gd name="connsiteX5" fmla="*/ 1890671 w 1890671"/>
              <a:gd name="connsiteY5" fmla="*/ 107833 h 646986"/>
              <a:gd name="connsiteX6" fmla="*/ 1890671 w 1890671"/>
              <a:gd name="connsiteY6" fmla="*/ 539153 h 646986"/>
              <a:gd name="connsiteX7" fmla="*/ 1782838 w 1890671"/>
              <a:gd name="connsiteY7" fmla="*/ 646986 h 646986"/>
              <a:gd name="connsiteX8" fmla="*/ 1274753 w 1890671"/>
              <a:gd name="connsiteY8" fmla="*/ 646986 h 646986"/>
              <a:gd name="connsiteX9" fmla="*/ 682918 w 1890671"/>
              <a:gd name="connsiteY9" fmla="*/ 646986 h 646986"/>
              <a:gd name="connsiteX10" fmla="*/ 107833 w 1890671"/>
              <a:gd name="connsiteY10" fmla="*/ 646986 h 646986"/>
              <a:gd name="connsiteX11" fmla="*/ 0 w 1890671"/>
              <a:gd name="connsiteY11" fmla="*/ 539153 h 646986"/>
              <a:gd name="connsiteX12" fmla="*/ 0 w 1890671"/>
              <a:gd name="connsiteY12" fmla="*/ 107833 h 646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0671" h="646986" fill="none" extrusionOk="0">
                <a:moveTo>
                  <a:pt x="0" y="107833"/>
                </a:moveTo>
                <a:cubicBezTo>
                  <a:pt x="-15425" y="49908"/>
                  <a:pt x="47676" y="-16277"/>
                  <a:pt x="107833" y="0"/>
                </a:cubicBezTo>
                <a:cubicBezTo>
                  <a:pt x="274198" y="-10306"/>
                  <a:pt x="449316" y="18745"/>
                  <a:pt x="632668" y="0"/>
                </a:cubicBezTo>
                <a:cubicBezTo>
                  <a:pt x="816020" y="-18745"/>
                  <a:pt x="1004651" y="53794"/>
                  <a:pt x="1207753" y="0"/>
                </a:cubicBezTo>
                <a:cubicBezTo>
                  <a:pt x="1410855" y="-53794"/>
                  <a:pt x="1545457" y="55997"/>
                  <a:pt x="1782838" y="0"/>
                </a:cubicBezTo>
                <a:cubicBezTo>
                  <a:pt x="1854558" y="9448"/>
                  <a:pt x="1892718" y="48713"/>
                  <a:pt x="1890671" y="107833"/>
                </a:cubicBezTo>
                <a:cubicBezTo>
                  <a:pt x="1918604" y="233341"/>
                  <a:pt x="1884154" y="350793"/>
                  <a:pt x="1890671" y="539153"/>
                </a:cubicBezTo>
                <a:cubicBezTo>
                  <a:pt x="1887328" y="602959"/>
                  <a:pt x="1840382" y="633058"/>
                  <a:pt x="1782838" y="646986"/>
                </a:cubicBezTo>
                <a:cubicBezTo>
                  <a:pt x="1595588" y="700413"/>
                  <a:pt x="1467856" y="630360"/>
                  <a:pt x="1274753" y="646986"/>
                </a:cubicBezTo>
                <a:cubicBezTo>
                  <a:pt x="1081651" y="663612"/>
                  <a:pt x="881438" y="630530"/>
                  <a:pt x="682918" y="646986"/>
                </a:cubicBezTo>
                <a:cubicBezTo>
                  <a:pt x="484399" y="663442"/>
                  <a:pt x="236400" y="622402"/>
                  <a:pt x="107833" y="646986"/>
                </a:cubicBezTo>
                <a:cubicBezTo>
                  <a:pt x="51381" y="655927"/>
                  <a:pt x="-2330" y="598648"/>
                  <a:pt x="0" y="539153"/>
                </a:cubicBezTo>
                <a:cubicBezTo>
                  <a:pt x="-21563" y="346176"/>
                  <a:pt x="1348" y="205827"/>
                  <a:pt x="0" y="107833"/>
                </a:cubicBezTo>
                <a:close/>
              </a:path>
              <a:path w="1890671" h="646986" stroke="0" extrusionOk="0">
                <a:moveTo>
                  <a:pt x="0" y="107833"/>
                </a:moveTo>
                <a:cubicBezTo>
                  <a:pt x="7215" y="42973"/>
                  <a:pt x="46994" y="-6249"/>
                  <a:pt x="107833" y="0"/>
                </a:cubicBezTo>
                <a:cubicBezTo>
                  <a:pt x="320013" y="-3873"/>
                  <a:pt x="506060" y="44647"/>
                  <a:pt x="649418" y="0"/>
                </a:cubicBezTo>
                <a:cubicBezTo>
                  <a:pt x="792777" y="-44647"/>
                  <a:pt x="1081416" y="270"/>
                  <a:pt x="1241253" y="0"/>
                </a:cubicBezTo>
                <a:cubicBezTo>
                  <a:pt x="1401090" y="-270"/>
                  <a:pt x="1615162" y="12718"/>
                  <a:pt x="1782838" y="0"/>
                </a:cubicBezTo>
                <a:cubicBezTo>
                  <a:pt x="1845985" y="12630"/>
                  <a:pt x="1879939" y="51358"/>
                  <a:pt x="1890671" y="107833"/>
                </a:cubicBezTo>
                <a:cubicBezTo>
                  <a:pt x="1916197" y="312558"/>
                  <a:pt x="1871937" y="393048"/>
                  <a:pt x="1890671" y="539153"/>
                </a:cubicBezTo>
                <a:cubicBezTo>
                  <a:pt x="1892375" y="610701"/>
                  <a:pt x="1828395" y="639911"/>
                  <a:pt x="1782838" y="646986"/>
                </a:cubicBezTo>
                <a:cubicBezTo>
                  <a:pt x="1615035" y="664453"/>
                  <a:pt x="1431257" y="611368"/>
                  <a:pt x="1224503" y="646986"/>
                </a:cubicBezTo>
                <a:cubicBezTo>
                  <a:pt x="1017749" y="682604"/>
                  <a:pt x="895588" y="601619"/>
                  <a:pt x="649418" y="646986"/>
                </a:cubicBezTo>
                <a:cubicBezTo>
                  <a:pt x="403248" y="692353"/>
                  <a:pt x="260455" y="602537"/>
                  <a:pt x="107833" y="646986"/>
                </a:cubicBezTo>
                <a:cubicBezTo>
                  <a:pt x="49721" y="648460"/>
                  <a:pt x="13513" y="595497"/>
                  <a:pt x="0" y="539153"/>
                </a:cubicBezTo>
                <a:cubicBezTo>
                  <a:pt x="-44512" y="358684"/>
                  <a:pt x="11343" y="271396"/>
                  <a:pt x="0" y="107833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216403608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 cổ</a:t>
            </a:r>
          </a:p>
        </p:txBody>
      </p:sp>
    </p:spTree>
    <p:extLst>
      <p:ext uri="{BB962C8B-B14F-4D97-AF65-F5344CB8AC3E}">
        <p14:creationId xmlns:p14="http://schemas.microsoft.com/office/powerpoint/2010/main" val="353865374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</TotalTime>
  <Words>500</Words>
  <Application>Microsoft Office PowerPoint</Application>
  <PresentationFormat>Widescreen</PresentationFormat>
  <Paragraphs>79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Times New Roman</vt:lpstr>
      <vt:lpstr>Wingdings</vt:lpstr>
      <vt:lpstr>HP001 4 hàng</vt:lpstr>
      <vt:lpstr>Calibri</vt:lpstr>
      <vt:lpstr>UTM Flavour</vt:lpstr>
      <vt:lpstr>等线</vt:lpstr>
      <vt:lpstr>字魂17号-萌趣果冻体</vt:lpstr>
      <vt:lpstr>Arial</vt:lpstr>
      <vt:lpstr>包图小白体</vt:lpstr>
      <vt:lpstr>UTM Showcard</vt:lpstr>
      <vt:lpstr>字魂105号-简雅黑</vt:lpstr>
      <vt:lpstr>.VnTime</vt:lpstr>
      <vt:lpstr>UTM Wedding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ASUS</dc:creator>
  <cp:lastModifiedBy>Admin</cp:lastModifiedBy>
  <cp:revision>135</cp:revision>
  <dcterms:created xsi:type="dcterms:W3CDTF">2019-03-29T12:25:33Z</dcterms:created>
  <dcterms:modified xsi:type="dcterms:W3CDTF">2022-09-28T06:18:55Z</dcterms:modified>
</cp:coreProperties>
</file>