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318" r:id="rId4"/>
    <p:sldId id="319" r:id="rId5"/>
    <p:sldId id="303" r:id="rId6"/>
    <p:sldId id="257" r:id="rId7"/>
    <p:sldId id="258" r:id="rId8"/>
    <p:sldId id="266" r:id="rId9"/>
    <p:sldId id="272" r:id="rId10"/>
    <p:sldId id="273" r:id="rId11"/>
    <p:sldId id="277" r:id="rId12"/>
    <p:sldId id="278" r:id="rId13"/>
    <p:sldId id="274" r:id="rId14"/>
    <p:sldId id="275" r:id="rId15"/>
    <p:sldId id="276" r:id="rId16"/>
    <p:sldId id="261" r:id="rId17"/>
    <p:sldId id="279" r:id="rId18"/>
    <p:sldId id="282" r:id="rId19"/>
    <p:sldId id="283" r:id="rId20"/>
    <p:sldId id="285" r:id="rId21"/>
    <p:sldId id="284" r:id="rId22"/>
    <p:sldId id="281" r:id="rId23"/>
    <p:sldId id="300" r:id="rId24"/>
    <p:sldId id="301" r:id="rId25"/>
    <p:sldId id="298" r:id="rId26"/>
    <p:sldId id="296" r:id="rId27"/>
    <p:sldId id="286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DB9B-351C-4C34-8156-0572322A6EF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87856-9FAE-4FF3-AABA-095F7D838E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0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5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2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665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5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38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42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0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4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717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03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5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46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6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6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4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69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67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16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91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6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9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2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1.em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3.wav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1.em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1.em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g"/><Relationship Id="rId7" Type="http://schemas.openxmlformats.org/officeDocument/2006/relationships/hyperlink" Target="http://i849.photobucket.com/albums/ab53/mr_perfect_9x/penciljpg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402789" y="2256208"/>
              <a:ext cx="13404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nhé</a:t>
              </a:r>
              <a:endParaRPr lang="zh-CN" altLang="en-US" sz="4800" b="1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35828" y="1678431"/>
            <a:ext cx="1494320" cy="1168595"/>
            <a:chOff x="2935828" y="1678431"/>
            <a:chExt cx="1494320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35828" y="1946316"/>
              <a:ext cx="14943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Chào</a:t>
              </a:r>
              <a:endParaRPr lang="zh-CN" altLang="en-US" sz="4000" b="1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21043" y="2157333"/>
              <a:ext cx="81221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C000"/>
                  </a:solidFill>
                  <a:ea typeface="方正少儿简体" panose="03000509000000000000" pitchFamily="65" charset="-122"/>
                </a:rPr>
                <a:t>cả</a:t>
              </a:r>
              <a:endParaRPr lang="zh-CN" altLang="en-US" sz="54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581427" y="2129754"/>
              <a:ext cx="12891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lớp</a:t>
              </a:r>
              <a:endParaRPr lang="zh-CN" altLang="en-US" sz="5400" b="1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41" y="0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0034738-6634-4033-ADDA-0F5436973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15" y="101695"/>
            <a:ext cx="2230809" cy="2093040"/>
          </a:xfrm>
          <a:prstGeom prst="rect">
            <a:avLst/>
          </a:prstGeom>
        </p:spPr>
      </p:pic>
      <p:sp>
        <p:nvSpPr>
          <p:cNvPr id="9" name="Line 8">
            <a:extLst>
              <a:ext uri="{FF2B5EF4-FFF2-40B4-BE49-F238E27FC236}">
                <a16:creationId xmlns:a16="http://schemas.microsoft.com/office/drawing/2014/main" id="{24C57E8F-43BA-4BF4-A519-47AF03119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4736" y="2409682"/>
            <a:ext cx="4953000" cy="8382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4432E573-10E6-4661-A436-F6602F67E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5636" y="3814619"/>
            <a:ext cx="5410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F551FD8-A451-412F-8C14-FC2EF176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636" y="1990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5CEF9B8-2BFB-4C2A-BA9B-6540BAAF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636" y="2371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850CD983-072D-4E56-8162-C57C03005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436" y="38193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3E353AF3-27BB-4AFE-B9B4-E7423DE60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636" y="3925744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C8AB04D0-C1D1-456B-9475-399BD8713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343" y="4385630"/>
            <a:ext cx="9667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Amasis MT Pro" panose="02040504050005020304" pitchFamily="18" charset="0"/>
              </a:rPr>
              <a:t>        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song song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 vì  kéo dài hai đường thẳng</a:t>
            </a:r>
            <a:r>
              <a:rPr lang="en-US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này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A5E337EA-FB47-4C81-8EE6-070AFA40A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4886" y="2600182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7" name="Line 22">
            <a:extLst>
              <a:ext uri="{FF2B5EF4-FFF2-40B4-BE49-F238E27FC236}">
                <a16:creationId xmlns:a16="http://schemas.microsoft.com/office/drawing/2014/main" id="{FB5663CE-09F5-46A0-A63B-B5E6562AD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6786" y="3243119"/>
            <a:ext cx="3600450" cy="61912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" name="Line 24">
            <a:extLst>
              <a:ext uri="{FF2B5EF4-FFF2-40B4-BE49-F238E27FC236}">
                <a16:creationId xmlns:a16="http://schemas.microsoft.com/office/drawing/2014/main" id="{0C97A9B0-E72A-41B9-8944-A9D65B897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636" y="3814619"/>
            <a:ext cx="3657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" name="Line 25">
            <a:extLst>
              <a:ext uri="{FF2B5EF4-FFF2-40B4-BE49-F238E27FC236}">
                <a16:creationId xmlns:a16="http://schemas.microsoft.com/office/drawing/2014/main" id="{A4303D3E-2380-45B0-82F1-DD5D17D4A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2824" y="2597007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F1C45406-8520-493A-80A8-50A96F7A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236" y="7700819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2" name="Line 28">
            <a:extLst>
              <a:ext uri="{FF2B5EF4-FFF2-40B4-BE49-F238E27FC236}">
                <a16:creationId xmlns:a16="http://schemas.microsoft.com/office/drawing/2014/main" id="{8C91E567-AC2B-4D98-A627-AEBF344AF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2436" y="3666982"/>
            <a:ext cx="0" cy="304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80D4600A-178B-4F16-8275-C2E24E835855}"/>
              </a:ext>
            </a:extLst>
          </p:cNvPr>
          <p:cNvSpPr/>
          <p:nvPr/>
        </p:nvSpPr>
        <p:spPr>
          <a:xfrm>
            <a:off x="1766599" y="955933"/>
            <a:ext cx="8515252" cy="5826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6B12CB61-5CBA-4C9A-B4C8-9768837CCFA7}"/>
              </a:ext>
            </a:extLst>
          </p:cNvPr>
          <p:cNvCxnSpPr/>
          <p:nvPr/>
        </p:nvCxnSpPr>
        <p:spPr>
          <a:xfrm>
            <a:off x="5673436" y="40149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778 0.085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3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AD22AD2-1655-4436-B807-EE0A26AE7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76" y="0"/>
            <a:ext cx="2230809" cy="2093040"/>
          </a:xfrm>
          <a:prstGeom prst="rect">
            <a:avLst/>
          </a:prstGeom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id="{31C10660-6D3A-474B-8F95-88ED1A7A2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3177454"/>
            <a:ext cx="45370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FF9B4CE1-35EB-43EC-B6B9-F7FA98117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4391891"/>
            <a:ext cx="45370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91B4DCF4-7595-486D-A563-657888EAD7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3172691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36DAE3DF-0277-4746-9601-BA2B0A499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910" y="2412279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616EF7F-1F0C-4B15-B1B8-C6A771CB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2401166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A58F333-6483-493F-9E5B-30D5386F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C5A85B5D-ADFB-4BD4-BFD8-E91BB8DC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829BA864-393C-405C-A642-4037931C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2" y="4976091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song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kéo dài hai đường thẳng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này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en-US" altLang="en-US" sz="2800" b="1" dirty="0" err="1">
                <a:latin typeface="Amasis MT Pro" panose="020405040500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 dirty="0"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F5C9FBF8-0A18-4490-A4AE-F1DA74F80F48}"/>
              </a:ext>
            </a:extLst>
          </p:cNvPr>
          <p:cNvSpPr/>
          <p:nvPr/>
        </p:nvSpPr>
        <p:spPr>
          <a:xfrm>
            <a:off x="1274618" y="1040678"/>
            <a:ext cx="8754629" cy="582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D7EF2D93-FA3B-4824-8A77-67D5EC15D3AC}"/>
              </a:ext>
            </a:extLst>
          </p:cNvPr>
          <p:cNvCxnSpPr/>
          <p:nvPr/>
        </p:nvCxnSpPr>
        <p:spPr>
          <a:xfrm>
            <a:off x="5581072" y="724766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6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73645 -0.005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31491" y="200468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0" dirty="0">
                <a:solidFill>
                  <a:schemeClr val="tx1"/>
                </a:solidFill>
                <a:latin typeface="Amasis MT Pro" panose="02040504050005020304" pitchFamily="18" charset="0"/>
              </a:rPr>
              <a:t>LUYỆN TẬP</a:t>
            </a:r>
            <a:endParaRPr lang="zh-CN" altLang="en-US" sz="7000" dirty="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" y="5800032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AC23F7BB-E8B8-4056-AB7C-E6F906F8B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755" y="5003588"/>
            <a:ext cx="2230809" cy="2093040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F0974FF1-928B-434D-8356-2758E50C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82" y="857354"/>
            <a:ext cx="9855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1. a)</a:t>
            </a:r>
            <a:r>
              <a:rPr lang="vi-VN" altLang="en-US" sz="3000">
                <a:solidFill>
                  <a:schemeClr val="bg1"/>
                </a:solidFill>
              </a:rPr>
              <a:t> </a:t>
            </a:r>
            <a:r>
              <a:rPr lang="vi-VN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chữ nhật ABCD, AB và CD là một cặp cạnh song song với nhau. </a:t>
            </a:r>
            <a:r>
              <a:rPr lang="vi-VN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từng cặp cạnh song song với nhau trong hình chữ nhật đó.</a:t>
            </a:r>
            <a:endParaRPr lang="en-US" altLang="en-US" sz="3000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15D14E6-B27A-4399-B448-868D91A9A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883" y="2650659"/>
            <a:ext cx="3227387" cy="1719262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>
              <a:latin typeface="Amasis MT Pro" panose="02040504050005020304" pitchFamily="18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3511434D-520A-4C1A-9585-341933BA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195" y="22823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D530BDE7-881D-4C7F-B7D4-C14C8D51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120" y="2250609"/>
            <a:ext cx="4333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A1B8E60E-11DF-4105-B2D7-71E73DE26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645" y="41365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707C5ED8-E934-4460-A71E-FAACC197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070" y="4046071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id="{FD02E528-E66E-417E-ACA4-B50EEC20D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620" y="4679484"/>
            <a:ext cx="92452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vi-VN" altLang="en-US" sz="2800" b="1" i="1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AB song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CD.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AD song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BC.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9FE10D70-6230-4ED6-ADA3-CEF1B08E92D0}"/>
              </a:ext>
            </a:extLst>
          </p:cNvPr>
          <p:cNvSpPr txBox="1">
            <a:spLocks/>
          </p:cNvSpPr>
          <p:nvPr/>
        </p:nvSpPr>
        <p:spPr bwMode="auto">
          <a:xfrm>
            <a:off x="7994508" y="7552859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7125C9C-1491-4AED-93C7-FDE61F2CC27D}" type="slidenum">
              <a:rPr lang="en-US" altLang="en-US" sz="2000">
                <a:solidFill>
                  <a:srgbClr val="898989"/>
                </a:solidFill>
                <a:latin typeface="Amasis MT Pro" panose="02040504050005020304" pitchFamily="18" charset="0"/>
              </a:rPr>
              <a:pPr algn="r" eaLnBrk="1" hangingPunct="1"/>
              <a:t>13</a:t>
            </a:fld>
            <a:endParaRPr lang="en-US" altLang="en-US" sz="2000">
              <a:solidFill>
                <a:srgbClr val="898989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C2FA5193-11D3-46B1-A387-AF770AF921D3}"/>
              </a:ext>
            </a:extLst>
          </p:cNvPr>
          <p:cNvCxnSpPr/>
          <p:nvPr/>
        </p:nvCxnSpPr>
        <p:spPr>
          <a:xfrm>
            <a:off x="5348145" y="-144929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46993EF7-E24B-4E10-95F3-C726F7EC2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id="{E2C770D7-BBC2-44D8-808D-365B35825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86" y="984741"/>
            <a:ext cx="102431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Nêu tên từng cặp cạnh song song với nhau có trong hình vuông MNPQ.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212AFACC-6284-43F7-BA97-9A96272E9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101" y="2378798"/>
            <a:ext cx="2173287" cy="2063750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/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1AF40473-8B4A-412F-BE95-90D827FF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676" y="1905723"/>
            <a:ext cx="3651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FDFA024A-B418-4384-B34B-488C8DD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388" y="1978748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90823D0A-C5D1-4E1E-940E-5B390940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988" y="4242523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5047E04C-9B57-4994-86CA-1C27B5A8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788" y="4213948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24D256C6-DC37-444C-AB7D-C5A9E4072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682" y="4541530"/>
            <a:ext cx="9072563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MNPQ có:</a:t>
            </a:r>
          </a:p>
          <a:p>
            <a:pPr algn="just" eaLnBrk="1" hangingPunct="1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MN song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QP.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MQ song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NP.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59B317DE-C568-4BCE-955D-FC949089DD11}"/>
              </a:ext>
            </a:extLst>
          </p:cNvPr>
          <p:cNvSpPr txBox="1">
            <a:spLocks/>
          </p:cNvSpPr>
          <p:nvPr/>
        </p:nvSpPr>
        <p:spPr bwMode="auto">
          <a:xfrm>
            <a:off x="7577426" y="708414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5B8A2CC-37EF-45D8-8C12-157AEE82DCEC}" type="slidenum">
              <a:rPr lang="en-US" altLang="en-US" sz="2000">
                <a:solidFill>
                  <a:srgbClr val="898989"/>
                </a:solidFill>
              </a:rPr>
              <a:pPr algn="r" eaLnBrk="1" hangingPunct="1"/>
              <a:t>14</a:t>
            </a:fld>
            <a:endParaRPr lang="en-US" altLang="en-US" sz="2000">
              <a:solidFill>
                <a:srgbClr val="898989"/>
              </a:solidFill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EB2F1344-162E-4AE3-9F48-343BEB31176F}"/>
              </a:ext>
            </a:extLst>
          </p:cNvPr>
          <p:cNvCxnSpPr/>
          <p:nvPr/>
        </p:nvCxnSpPr>
        <p:spPr>
          <a:xfrm>
            <a:off x="4931063" y="-61364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7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Line 26">
            <a:extLst>
              <a:ext uri="{FF2B5EF4-FFF2-40B4-BE49-F238E27FC236}">
                <a16:creationId xmlns:a16="http://schemas.microsoft.com/office/drawing/2014/main" id="{36A0AA0E-FC57-4AAD-BC22-AF1A5F9F7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6021" y="2189451"/>
            <a:ext cx="39243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9" name="Line 27">
            <a:extLst>
              <a:ext uri="{FF2B5EF4-FFF2-40B4-BE49-F238E27FC236}">
                <a16:creationId xmlns:a16="http://schemas.microsoft.com/office/drawing/2014/main" id="{C47479AC-427B-4557-B4A7-59161B260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4135726"/>
            <a:ext cx="3910012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4EA494E2-8200-4975-BFC3-CE46D7F9B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1" name="Line 29">
            <a:extLst>
              <a:ext uri="{FF2B5EF4-FFF2-40B4-BE49-F238E27FC236}">
                <a16:creationId xmlns:a16="http://schemas.microsoft.com/office/drawing/2014/main" id="{69197FAF-6DAA-4379-867D-15A425FDF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0321" y="2159288"/>
            <a:ext cx="0" cy="197643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989BD5E1-96B9-4954-B875-8954E13A2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3521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2081C09A-842D-4FD0-816A-31984CB8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009" y="1518223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32214DC9-08F4-457C-BEF9-4DD43F29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021" y="1640176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35B61FB2-EE57-4F61-8BC1-F737729E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2046" y="1629063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431F6937-4527-4A72-9BFE-A9D0D726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3946" y="418811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7" name="Text Box 35">
            <a:extLst>
              <a:ext uri="{FF2B5EF4-FFF2-40B4-BE49-F238E27FC236}">
                <a16:creationId xmlns:a16="http://schemas.microsoft.com/office/drawing/2014/main" id="{A321B15B-A893-4949-AB96-C947ACD1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821" y="4203988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Text Box 36">
            <a:extLst>
              <a:ext uri="{FF2B5EF4-FFF2-40B4-BE49-F238E27FC236}">
                <a16:creationId xmlns:a16="http://schemas.microsoft.com/office/drawing/2014/main" id="{5D9B6ABD-05BA-4DA6-97F2-D4399AA0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409" y="429606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77B5AECE-1358-4DDC-8944-4DD5A403B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2571" y="2175163"/>
            <a:ext cx="0" cy="194468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1" name="Line 38">
            <a:extLst>
              <a:ext uri="{FF2B5EF4-FFF2-40B4-BE49-F238E27FC236}">
                <a16:creationId xmlns:a16="http://schemas.microsoft.com/office/drawing/2014/main" id="{0F3A9D91-D872-4399-9E87-3CA5FBF9F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184" y="2214851"/>
            <a:ext cx="0" cy="19462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2" name="Line 39">
            <a:extLst>
              <a:ext uri="{FF2B5EF4-FFF2-40B4-BE49-F238E27FC236}">
                <a16:creationId xmlns:a16="http://schemas.microsoft.com/office/drawing/2014/main" id="{86FDFD32-364B-46DD-99EE-DBA3C93300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31271" y="2159288"/>
            <a:ext cx="19050" cy="200183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3" name="Text Box 40">
            <a:extLst>
              <a:ext uri="{FF2B5EF4-FFF2-40B4-BE49-F238E27FC236}">
                <a16:creationId xmlns:a16="http://schemas.microsoft.com/office/drawing/2014/main" id="{B2440D95-9E12-493A-A402-C00B6A6C0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742" y="5026313"/>
            <a:ext cx="2180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AG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71468537-5EA3-4D74-9DEF-7C2CA3AD1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584" y="5026313"/>
            <a:ext cx="4285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en-US" sz="32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 </a:t>
            </a:r>
            <a:r>
              <a:rPr lang="en-US" altLang="en-US" sz="32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32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</a:t>
            </a:r>
            <a:endParaRPr lang="en-US" altLang="en-US" sz="3200" dirty="0">
              <a:solidFill>
                <a:schemeClr val="bg1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EA529A95-AC1B-4C6B-867B-D28455BB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45" y="760701"/>
            <a:ext cx="4665089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2800" dirty="0"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ABEG, ACDG, BCDE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BE song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1A00ACC0-DADE-4A87-941F-D00DB181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322" y="5026678"/>
            <a:ext cx="13526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và CD</a:t>
            </a: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id="{E4A70F40-6218-4BCA-8790-0AB4B50E4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407A3032-5716-4F87-A4A5-FB92A20B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08" y="1117458"/>
            <a:ext cx="6038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3.  Trong mỗi hình dưới đây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</a:rPr>
              <a:t>a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Nêu tên cặp cạnh song song 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id="{034A54ED-83D2-46C3-A876-93E5AED9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40173"/>
              </p:ext>
            </p:extLst>
          </p:nvPr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1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id="{CF936BC0-5384-41F5-9372-5483915B2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66688"/>
              </p:ext>
            </p:extLst>
          </p:nvPr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PQ</a:t>
            </a: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2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8A358E3A-B6BE-42BE-817E-C53FBE31E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96627"/>
              </p:ext>
            </p:extLst>
          </p:nvPr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746" y="4193076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424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407A3032-5716-4F87-A4A5-FB92A20B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08" y="1117458"/>
            <a:ext cx="6038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3.  Trong mỗi hình dưới đây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Nêu tên cặp cạnh </a:t>
            </a: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id="{034A54ED-83D2-46C3-A876-93E5AED92ECF}"/>
              </a:ext>
            </a:extLst>
          </p:cNvPr>
          <p:cNvGraphicFramePr>
            <a:graphicFrameLocks noGrp="1"/>
          </p:cNvGraphicFramePr>
          <p:nvPr/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E776D2-B5B3-4715-8C8E-A62D553205AB}"/>
              </a:ext>
            </a:extLst>
          </p:cNvPr>
          <p:cNvSpPr txBox="1"/>
          <p:nvPr/>
        </p:nvSpPr>
        <p:spPr>
          <a:xfrm>
            <a:off x="2540091" y="1788102"/>
            <a:ext cx="7901127" cy="121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solidFill>
                  <a:schemeClr val="bg1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NZ" sz="7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id="{CF936BC0-5384-41F5-9372-5483915B2170}"/>
              </a:ext>
            </a:extLst>
          </p:cNvPr>
          <p:cNvGraphicFramePr>
            <a:graphicFrameLocks noGrp="1"/>
          </p:cNvGraphicFramePr>
          <p:nvPr/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7489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MQ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MQ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QP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0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8A358E3A-B6BE-42BE-817E-C53FBE31E487}"/>
              </a:ext>
            </a:extLst>
          </p:cNvPr>
          <p:cNvGraphicFramePr>
            <a:graphicFrameLocks noGrp="1"/>
          </p:cNvGraphicFramePr>
          <p:nvPr/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864" y="4193076"/>
            <a:ext cx="78296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DE vuông góc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  <a:endParaRPr lang="vi-VN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IH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43431" y="3989903"/>
              <a:ext cx="67807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AD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59329" y="3989903"/>
              <a:ext cx="66204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BC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46636" y="5635627"/>
              <a:ext cx="67165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AB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56120" y="5635627"/>
              <a:ext cx="6684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DC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999C83-2BD6-4DFE-98FD-4C238314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24" y="823705"/>
            <a:ext cx="2581275" cy="229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635689B-B564-498B-ABE7-D7F7AE003835}"/>
              </a:ext>
            </a:extLst>
          </p:cNvPr>
          <p:cNvSpPr txBox="1"/>
          <p:nvPr/>
        </p:nvSpPr>
        <p:spPr>
          <a:xfrm>
            <a:off x="3048000" y="1303896"/>
            <a:ext cx="4267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4000" b="0" i="0">
                <a:effectLst/>
                <a:latin typeface="Amasis MT Pro" panose="02040504050005020304" pitchFamily="18" charset="0"/>
              </a:rPr>
              <a:t>Cạnh AB song song với cạnh nào?</a:t>
            </a:r>
            <a:endParaRPr lang="en-NZ" sz="400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1" y="894500"/>
              <a:ext cx="5542849" cy="1178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NZ" sz="3600" b="0" i="0">
                  <a:solidFill>
                    <a:srgbClr val="616161"/>
                  </a:solidFill>
                  <a:effectLst/>
                  <a:latin typeface="Amasis MT Pro" panose="02040504050005020304" pitchFamily="18" charset="0"/>
                </a:rPr>
                <a:t>Cho hình chữ nhật MBVH</a:t>
              </a:r>
              <a:r>
                <a:rPr lang="vi-VN" sz="3600" b="0" i="0">
                  <a:solidFill>
                    <a:srgbClr val="616161"/>
                  </a:solidFill>
                  <a:effectLst/>
                  <a:latin typeface="Tahoma" panose="020B0604030504040204" pitchFamily="34" charset="0"/>
                </a:rPr>
                <a:t> </a:t>
              </a:r>
              <a:r>
                <a:rPr lang="vi-VN" sz="3000" b="0" i="0">
                  <a:solidFill>
                    <a:srgbClr val="FF0000"/>
                  </a:solidFill>
                  <a:effectLst/>
                  <a:latin typeface="Tahoma" panose="020B0604030504040204" pitchFamily="34" charset="0"/>
                </a:rPr>
                <a:t>Phát biểu nào dưới đây là đúng?</a:t>
              </a:r>
              <a:endParaRPr lang="en-US" sz="3000">
                <a:solidFill>
                  <a:srgbClr val="FF0000"/>
                </a:solidFill>
                <a:latin typeface="Amasis MT Pro" panose="020405040500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11004" y="3980829"/>
              <a:ext cx="344817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NZ" sz="2500" b="0" i="0">
                  <a:effectLst/>
                  <a:latin typeface="Tahoma" panose="020B0604030504040204" pitchFamily="34" charset="0"/>
                </a:rPr>
                <a:t>Đoạn thẳng MB song song với đoạn </a:t>
              </a:r>
              <a:r>
                <a:rPr lang="vi-VN" sz="2500" b="0" i="0">
                  <a:effectLst/>
                  <a:latin typeface="Tahoma" panose="020B0604030504040204" pitchFamily="34" charset="0"/>
                </a:rPr>
                <a:t>thẳng </a:t>
              </a:r>
              <a:r>
                <a:rPr lang="en-NZ" sz="2500" b="0" i="0">
                  <a:effectLst/>
                  <a:latin typeface="Tahoma" panose="020B0604030504040204" pitchFamily="34" charset="0"/>
                </a:rPr>
                <a:t>HV</a:t>
              </a:r>
              <a:endParaRPr lang="en-US" sz="250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2125899" y="3353692"/>
            <a:ext cx="9849788" cy="4225824"/>
            <a:chOff x="2125899" y="3353692"/>
            <a:chExt cx="9849788" cy="422582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632287" y="3702307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500">
                  <a:solidFill>
                    <a:srgbClr val="616161"/>
                  </a:solidFill>
                  <a:latin typeface="Tahoma" panose="020B0604030504040204" pitchFamily="34" charset="0"/>
                </a:rPr>
                <a:t>    </a:t>
              </a:r>
              <a:r>
                <a:rPr lang="en-NZ" sz="2500">
                  <a:solidFill>
                    <a:schemeClr val="tx1"/>
                  </a:solidFill>
                  <a:latin typeface="Tahoma" panose="020B0604030504040204" pitchFamily="34" charset="0"/>
                </a:rPr>
                <a:t>Đoạn thằng MB song song với đoạn thẳng BV</a:t>
              </a:r>
              <a:endParaRPr lang="en-US" sz="250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2125899" y="7194795"/>
              <a:ext cx="6781056" cy="384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25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C50188-1695-4F5E-A038-859A701D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01" y="610670"/>
            <a:ext cx="3567806" cy="19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28894" y="956481"/>
              <a:ext cx="9029103" cy="12920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bg1">
                      <a:lumMod val="50000"/>
                    </a:schemeClr>
                  </a:solidFill>
                  <a:latin typeface="Amasis MT Pro" panose="02040504050005020304" pitchFamily="18" charset="0"/>
                  <a:cs typeface="Times New Roman" pitchFamily="18" charset="0"/>
                </a:rPr>
                <a:t>Theo em hai đường thẳng song song là hai đường thẳng như thế </a:t>
              </a:r>
              <a:r>
                <a:rPr lang="vi-VN" sz="36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nào?</a:t>
              </a:r>
              <a:endParaRPr lang="en-US" sz="360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63947" y="3989903"/>
              <a:ext cx="18370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92D050"/>
                  </a:solidFill>
                  <a:latin typeface="+mj-lt"/>
                </a:rPr>
                <a:t>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35597" y="3800874"/>
              <a:ext cx="339977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92D050"/>
                  </a:solidFill>
                  <a:latin typeface="Amasis MT Pro" panose="02040504050005020304" pitchFamily="18" charset="0"/>
                  <a:cs typeface="Times New Roman" pitchFamily="18" charset="0"/>
                </a:rPr>
                <a:t>Không bao giờ 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Thank </a:t>
            </a:r>
          </a:p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you</a:t>
            </a:r>
            <a:endParaRPr lang="zh-CN" altLang="en-US" sz="700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6C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8686800" y="1849438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>
            <a:off x="7162800" y="29718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0" name="Rectangle 14"/>
          <p:cNvSpPr>
            <a:spLocks noChangeArrowheads="1"/>
          </p:cNvSpPr>
          <p:nvPr/>
        </p:nvSpPr>
        <p:spPr bwMode="auto">
          <a:xfrm>
            <a:off x="8686800" y="2743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8458200" y="2743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2" name="Rectangle 16"/>
          <p:cNvSpPr>
            <a:spLocks noChangeArrowheads="1"/>
          </p:cNvSpPr>
          <p:nvPr/>
        </p:nvSpPr>
        <p:spPr bwMode="auto">
          <a:xfrm>
            <a:off x="8458200" y="2971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3" name="Rectangle 17"/>
          <p:cNvSpPr>
            <a:spLocks noChangeArrowheads="1"/>
          </p:cNvSpPr>
          <p:nvPr/>
        </p:nvSpPr>
        <p:spPr bwMode="auto">
          <a:xfrm>
            <a:off x="8686800" y="2971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8991600" y="22860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1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8077200" y="22860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2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8001000" y="32004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3</a:t>
            </a:r>
          </a:p>
        </p:txBody>
      </p:sp>
      <p:sp>
        <p:nvSpPr>
          <p:cNvPr id="86037" name="Text Box 21"/>
          <p:cNvSpPr txBox="1">
            <a:spLocks noChangeArrowheads="1"/>
          </p:cNvSpPr>
          <p:nvPr/>
        </p:nvSpPr>
        <p:spPr bwMode="auto">
          <a:xfrm>
            <a:off x="8991600" y="32004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4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2057400" y="1600200"/>
            <a:ext cx="487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hlink"/>
                </a:solidFill>
                <a:latin typeface="Times New Roman" panose="02020603050405020304" pitchFamily="18" charset="0"/>
              </a:rPr>
              <a:t>1. Thế nào là hai đường thẳng vuông góc với nhau ?</a:t>
            </a:r>
          </a:p>
        </p:txBody>
      </p:sp>
      <p:pic>
        <p:nvPicPr>
          <p:cNvPr id="4109" name="Picture 8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3048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524000" y="4419600"/>
            <a:ext cx="9067800" cy="1754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3600" dirty="0">
                <a:latin typeface="Times New Roman" pitchFamily="18" charset="0"/>
              </a:rPr>
              <a:t>Hai </a:t>
            </a:r>
            <a:r>
              <a:rPr lang="en-US" sz="3600" dirty="0" err="1">
                <a:latin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vuông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cắt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tại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4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góc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8" grpId="0" animBg="1"/>
      <p:bldP spid="86029" grpId="0" animBg="1"/>
      <p:bldP spid="86030" grpId="0" animBg="1"/>
      <p:bldP spid="86031" grpId="0" animBg="1"/>
      <p:bldP spid="86032" grpId="0" animBg="1"/>
      <p:bldP spid="86033" grpId="0" animBg="1"/>
      <p:bldP spid="86034" grpId="0"/>
      <p:bldP spid="86035" grpId="0"/>
      <p:bldP spid="86036" grpId="0"/>
      <p:bldP spid="86037" grpId="0"/>
      <p:bldP spid="8604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C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619548-36E9-4B66-92CF-0A7D78B4638B}"/>
              </a:ext>
            </a:extLst>
          </p:cNvPr>
          <p:cNvSpPr/>
          <p:nvPr/>
        </p:nvSpPr>
        <p:spPr>
          <a:xfrm>
            <a:off x="1752600" y="838200"/>
            <a:ext cx="4724400" cy="229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687EF748-5C20-49BD-B0CF-210B11C69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249238"/>
            <a:ext cx="5048250" cy="3138487"/>
          </a:xfrm>
          <a:custGeom>
            <a:avLst/>
            <a:gdLst>
              <a:gd name="T0" fmla="*/ 0 w 8578076"/>
              <a:gd name="T1" fmla="*/ 0 h 2585323"/>
              <a:gd name="T2" fmla="*/ 5 w 8578076"/>
              <a:gd name="T3" fmla="*/ 8840460 h 2585323"/>
              <a:gd name="T4" fmla="*/ 9 w 8578076"/>
              <a:gd name="T5" fmla="*/ 398361374 h 2585323"/>
              <a:gd name="T6" fmla="*/ 4 w 8578076"/>
              <a:gd name="T7" fmla="*/ 388510923 h 2585323"/>
              <a:gd name="T8" fmla="*/ 0 w 8578076"/>
              <a:gd name="T9" fmla="*/ 399921020 h 2585323"/>
              <a:gd name="T10" fmla="*/ 0 w 8578076"/>
              <a:gd name="T11" fmla="*/ 0 h 25853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578076"/>
              <a:gd name="T19" fmla="*/ 0 h 2585323"/>
              <a:gd name="T20" fmla="*/ 8578076 w 8578076"/>
              <a:gd name="T21" fmla="*/ 2585323 h 25853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578076" h="2585323">
                <a:moveTo>
                  <a:pt x="0" y="0"/>
                </a:moveTo>
                <a:lnTo>
                  <a:pt x="4743450" y="57150"/>
                </a:lnTo>
                <a:cubicBezTo>
                  <a:pt x="6261100" y="937974"/>
                  <a:pt x="7860526" y="1751564"/>
                  <a:pt x="8578076" y="2575238"/>
                </a:cubicBezTo>
                <a:lnTo>
                  <a:pt x="3562350" y="2511564"/>
                </a:lnTo>
                <a:lnTo>
                  <a:pt x="0" y="25853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2.a) Hãy nêu tên từng cặp cạnh vuông góc với nhau.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b) Hãy nêu tên từng cặp cạnh cắt nhau mà không vuông góc với nhau.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47A3F0D3-392B-4050-9469-C75F85A3C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286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820562F5-4490-41FB-8D1E-DA7553062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550" y="115888"/>
            <a:ext cx="47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D64D7AB7-6CFB-4646-A763-1AB365F2A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4828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3DD55D7C-AD58-44F3-9D66-81D9323B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5146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7DCA7BFA-3EA0-4FD7-A8D9-7EFF33EE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91200"/>
            <a:ext cx="868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.VnTime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E4749F61-AAB5-4B66-802F-63617DC8A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3322638"/>
            <a:ext cx="9067800" cy="14779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742950" indent="-742950" algn="ctr"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cặp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cạnh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vuông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BA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AD, AD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 DC.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73B4124B-0F3A-49AB-9D96-88500D47F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4676775"/>
            <a:ext cx="9048750" cy="12001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dirty="0">
                <a:latin typeface="Times New Roman" pitchFamily="18" charset="0"/>
              </a:rPr>
              <a:t>b) </a:t>
            </a: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cặp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cạnh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cắt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vuông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</a:rPr>
              <a:t>: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AB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 BC;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BC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CD.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8" name="Line 142">
            <a:extLst>
              <a:ext uri="{FF2B5EF4-FFF2-40B4-BE49-F238E27FC236}">
                <a16:creationId xmlns:a16="http://schemas.microsoft.com/office/drawing/2014/main" id="{FC55947C-E24A-4A8E-B4E0-4A92C1532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74675"/>
            <a:ext cx="0" cy="23209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41">
            <a:extLst>
              <a:ext uri="{FF2B5EF4-FFF2-40B4-BE49-F238E27FC236}">
                <a16:creationId xmlns:a16="http://schemas.microsoft.com/office/drawing/2014/main" id="{CC847ADE-0879-4D2D-9173-60A77C3D99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0250" y="587375"/>
            <a:ext cx="16002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41">
            <a:extLst>
              <a:ext uri="{FF2B5EF4-FFF2-40B4-BE49-F238E27FC236}">
                <a16:creationId xmlns:a16="http://schemas.microsoft.com/office/drawing/2014/main" id="{1B5C2707-669F-424E-9404-885E5617F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0450" y="606425"/>
            <a:ext cx="1022350" cy="228917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42">
            <a:extLst>
              <a:ext uri="{FF2B5EF4-FFF2-40B4-BE49-F238E27FC236}">
                <a16:creationId xmlns:a16="http://schemas.microsoft.com/office/drawing/2014/main" id="{D61EF476-0184-4A49-8B47-5C2EE6968F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0250" y="2876550"/>
            <a:ext cx="2622550" cy="190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3906A3-0866-4BCB-A99F-EE90449CE8B3}"/>
              </a:ext>
            </a:extLst>
          </p:cNvPr>
          <p:cNvSpPr/>
          <p:nvPr/>
        </p:nvSpPr>
        <p:spPr>
          <a:xfrm>
            <a:off x="5805488" y="2636838"/>
            <a:ext cx="2159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4D0936-6DAF-4421-9C4D-C55CDA9E6B1C}"/>
              </a:ext>
            </a:extLst>
          </p:cNvPr>
          <p:cNvSpPr/>
          <p:nvPr/>
        </p:nvSpPr>
        <p:spPr>
          <a:xfrm>
            <a:off x="5795963" y="571500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E776D2-B5B3-4715-8C8E-A62D553205AB}"/>
              </a:ext>
            </a:extLst>
          </p:cNvPr>
          <p:cNvSpPr txBox="1"/>
          <p:nvPr/>
        </p:nvSpPr>
        <p:spPr>
          <a:xfrm>
            <a:off x="2540091" y="1788102"/>
            <a:ext cx="7901127" cy="180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chemeClr val="bg1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endParaRPr lang="en-NZ" sz="5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 đ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ườ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th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ẳ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song song</a:t>
            </a:r>
            <a:endParaRPr lang="en-NZ" sz="50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86564" y="1373928"/>
            <a:ext cx="173477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altLang="zh-CN" sz="2800" b="1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Mục tiêu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989814" y="1230293"/>
            <a:ext cx="947935" cy="928481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6" y="1742071"/>
              <a:ext cx="550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89814" y="2453399"/>
            <a:ext cx="947935" cy="946847"/>
            <a:chOff x="3620985" y="1717006"/>
            <a:chExt cx="1010329" cy="100917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1742071"/>
              <a:ext cx="57782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045469" y="3795965"/>
            <a:ext cx="947935" cy="933539"/>
            <a:chOff x="3620985" y="1711615"/>
            <a:chExt cx="1010329" cy="99498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6" y="1711615"/>
              <a:ext cx="545358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998320" y="1497978"/>
            <a:ext cx="612231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Amasis MT Pro" panose="02040504050005020304" pitchFamily="18" charset="0"/>
              </a:rPr>
              <a:t>Nhận</a:t>
            </a:r>
            <a:r>
              <a:rPr lang="en-US" sz="25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masis MT Pro" panose="02040504050005020304" pitchFamily="18" charset="0"/>
              </a:rPr>
              <a:t>biết</a:t>
            </a:r>
            <a:r>
              <a:rPr lang="en-US" sz="25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được</a:t>
            </a:r>
            <a:r>
              <a:rPr lang="en-US" sz="25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masis MT Pro" panose="02040504050005020304" pitchFamily="18" charset="0"/>
              </a:rPr>
              <a:t>hai</a:t>
            </a:r>
            <a:r>
              <a:rPr lang="en-US" sz="25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5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Amasis MT Pro" panose="02040504050005020304" pitchFamily="18" charset="0"/>
              </a:rPr>
              <a:t>thẳng</a:t>
            </a:r>
            <a:r>
              <a:rPr lang="en-US" sz="2500" dirty="0">
                <a:solidFill>
                  <a:schemeClr val="bg1"/>
                </a:solidFill>
                <a:latin typeface="Amasis MT Pro" panose="02040504050005020304" pitchFamily="18" charset="0"/>
              </a:rPr>
              <a:t> song </a:t>
            </a:r>
            <a:r>
              <a:rPr lang="en-US" sz="2500" dirty="0" err="1">
                <a:solidFill>
                  <a:schemeClr val="bg1"/>
                </a:solidFill>
                <a:latin typeface="Amasis MT Pro" panose="02040504050005020304" pitchFamily="18" charset="0"/>
              </a:rPr>
              <a:t>song</a:t>
            </a:r>
            <a:endParaRPr lang="zh-CN" altLang="en-US" sz="2500" dirty="0">
              <a:solidFill>
                <a:schemeClr val="bg1"/>
              </a:solidFill>
              <a:latin typeface="Amasis MT Pro" panose="020405040500050203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56869" y="2647026"/>
            <a:ext cx="6187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solidFill>
                  <a:schemeClr val="bg1"/>
                </a:solidFill>
                <a:latin typeface="Amasis MT Pro" panose="02040504050005020304" pitchFamily="18" charset="0"/>
              </a:rPr>
              <a:t>Biết được hai đường thẳng song song không bao giờ cắt nhau</a:t>
            </a:r>
            <a:endParaRPr lang="en-NZ" sz="250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993404" y="4010749"/>
            <a:ext cx="61223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solidFill>
                  <a:schemeClr val="bg1"/>
                </a:solidFill>
                <a:latin typeface="Amasis MT Pro" panose="02040504050005020304" pitchFamily="18" charset="0"/>
              </a:rPr>
              <a:t>Biết được hai đường thẳng song song không bao giờ cắt nhau, nêu tên được các cặp cạnh song song với nhau.</a:t>
            </a:r>
            <a:endParaRPr lang="en-NZ" sz="250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57729" y="2618949"/>
            <a:ext cx="184731" cy="120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72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838" y="4500978"/>
            <a:ext cx="1190066" cy="1924059"/>
          </a:xfrm>
          <a:prstGeom prst="rect">
            <a:avLst/>
          </a:prstGeom>
        </p:spPr>
      </p:pic>
      <p:pic>
        <p:nvPicPr>
          <p:cNvPr id="13" name="Picture 2" descr="Xem ảnh với kích cỡ đầy đủ">
            <a:hlinkClick r:id="rId7"/>
            <a:extLst>
              <a:ext uri="{FF2B5EF4-FFF2-40B4-BE49-F238E27FC236}">
                <a16:creationId xmlns:a16="http://schemas.microsoft.com/office/drawing/2014/main" id="{9051A576-D7D6-4F7F-B63D-B2E27274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11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7FFCF75A-DC49-4A44-9327-0C080089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86" y="2199395"/>
            <a:ext cx="3309937" cy="1724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160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9A7A55A2-636E-4BB5-A634-402EBE0795A1}"/>
              </a:ext>
            </a:extLst>
          </p:cNvPr>
          <p:cNvGrpSpPr>
            <a:grpSpLocks/>
          </p:cNvGrpSpPr>
          <p:nvPr/>
        </p:nvGrpSpPr>
        <p:grpSpPr bwMode="auto">
          <a:xfrm>
            <a:off x="9572873" y="2415295"/>
            <a:ext cx="990600" cy="1752600"/>
            <a:chOff x="4224" y="912"/>
            <a:chExt cx="624" cy="1104"/>
          </a:xfrm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6E809E77-7E23-4B04-B12D-A9AD0A6CB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3E3BA4B8-156F-4E22-9EDA-EA87FDD64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18" name="Line 7">
            <a:extLst>
              <a:ext uri="{FF2B5EF4-FFF2-40B4-BE49-F238E27FC236}">
                <a16:creationId xmlns:a16="http://schemas.microsoft.com/office/drawing/2014/main" id="{77868D9B-AC5E-425B-9C07-993679F54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336" y="2194632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pic>
        <p:nvPicPr>
          <p:cNvPr id="19" name="Picture 8" descr="Xem ảnh với kích cỡ đầy đủ">
            <a:hlinkClick r:id="rId7"/>
            <a:extLst>
              <a:ext uri="{FF2B5EF4-FFF2-40B4-BE49-F238E27FC236}">
                <a16:creationId xmlns:a16="http://schemas.microsoft.com/office/drawing/2014/main" id="{CC55B629-C8E4-4E3D-B556-2E349225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73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9">
            <a:extLst>
              <a:ext uri="{FF2B5EF4-FFF2-40B4-BE49-F238E27FC236}">
                <a16:creationId xmlns:a16="http://schemas.microsoft.com/office/drawing/2014/main" id="{665D10F0-9A1F-46DF-9CFA-5505BA0696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6136" y="2194632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5DD1D392-EEEB-4110-BEBD-D2C755D7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8336" y="2173995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51D0E13D-7686-45C9-9DE8-B0ABE91A51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2798" y="3918657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A4273820-C986-407B-A431-23F8ED6F2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4186" y="3925007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E40CE4F2-AC80-4E3E-89F2-88ADC7389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811" y="3925007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58883CED-C986-4E42-BB56-B1435439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986" y="180569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B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7C8B4D26-D524-4A49-AFA2-27B0C434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786" y="190094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A</a:t>
            </a: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2C23E68C-3783-4679-A511-CC5F03061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923" y="3886907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D</a:t>
            </a: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9C4F152E-52FC-4E5E-9D12-1F6F5CE7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186" y="3891670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C</a:t>
            </a:r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A3595971-5AB4-4446-9AF9-04DFAEA1C6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2048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E33489DB-A904-412B-83B2-9B7EE05C9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2048" y="3875795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" name="Line 20">
            <a:extLst>
              <a:ext uri="{FF2B5EF4-FFF2-40B4-BE49-F238E27FC236}">
                <a16:creationId xmlns:a16="http://schemas.microsoft.com/office/drawing/2014/main" id="{ADFE129F-070A-419B-AD07-B94A059F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586" y="934157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9" name="Line 21">
            <a:extLst>
              <a:ext uri="{FF2B5EF4-FFF2-40B4-BE49-F238E27FC236}">
                <a16:creationId xmlns:a16="http://schemas.microsoft.com/office/drawing/2014/main" id="{9CAE40FF-6909-4C7B-B56C-991A2522A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7223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0" name="Line 22">
            <a:extLst>
              <a:ext uri="{FF2B5EF4-FFF2-40B4-BE49-F238E27FC236}">
                <a16:creationId xmlns:a16="http://schemas.microsoft.com/office/drawing/2014/main" id="{7E67B036-632C-4E89-98F8-F240B8CF3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7223" y="390437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1" name="Line 23">
            <a:extLst>
              <a:ext uri="{FF2B5EF4-FFF2-40B4-BE49-F238E27FC236}">
                <a16:creationId xmlns:a16="http://schemas.microsoft.com/office/drawing/2014/main" id="{300DD800-E83F-40D6-A49B-10B8DEC41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761" y="862720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pSp>
        <p:nvGrpSpPr>
          <p:cNvPr id="42" name="Group 24">
            <a:extLst>
              <a:ext uri="{FF2B5EF4-FFF2-40B4-BE49-F238E27FC236}">
                <a16:creationId xmlns:a16="http://schemas.microsoft.com/office/drawing/2014/main" id="{43A7581E-ED09-46E8-9F2A-50316FBEFFFC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2886323" y="1780295"/>
            <a:ext cx="914400" cy="1752600"/>
            <a:chOff x="4224" y="912"/>
            <a:chExt cx="624" cy="1104"/>
          </a:xfrm>
        </p:grpSpPr>
        <p:sp>
          <p:nvSpPr>
            <p:cNvPr id="43" name="AutoShape 25">
              <a:extLst>
                <a:ext uri="{FF2B5EF4-FFF2-40B4-BE49-F238E27FC236}">
                  <a16:creationId xmlns:a16="http://schemas.microsoft.com/office/drawing/2014/main" id="{A8D0877A-5DFF-43EB-8105-F629AF5AA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44" name="AutoShape 26">
              <a:extLst>
                <a:ext uri="{FF2B5EF4-FFF2-40B4-BE49-F238E27FC236}">
                  <a16:creationId xmlns:a16="http://schemas.microsoft.com/office/drawing/2014/main" id="{AA476221-D123-4414-822A-AADA4384B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45" name="Text Box 29">
            <a:extLst>
              <a:ext uri="{FF2B5EF4-FFF2-40B4-BE49-F238E27FC236}">
                <a16:creationId xmlns:a16="http://schemas.microsoft.com/office/drawing/2014/main" id="{C63E2557-77F3-4F90-B1D0-4DD270F87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49" y="5284204"/>
            <a:ext cx="9036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Amasis MT Pro" panose="02040504050005020304" pitchFamily="18" charset="0"/>
              </a:rPr>
              <a:t>Hai đường thẳng AB và CD là hai đường thẳng song song với nhau.</a:t>
            </a:r>
          </a:p>
        </p:txBody>
      </p:sp>
      <p:cxnSp>
        <p:nvCxnSpPr>
          <p:cNvPr id="46" name="Straight Connector 4">
            <a:extLst>
              <a:ext uri="{FF2B5EF4-FFF2-40B4-BE49-F238E27FC236}">
                <a16:creationId xmlns:a16="http://schemas.microsoft.com/office/drawing/2014/main" id="{7E67F15E-5960-44F2-BD8F-C80F1B3ECA61}"/>
              </a:ext>
            </a:extLst>
          </p:cNvPr>
          <p:cNvCxnSpPr/>
          <p:nvPr/>
        </p:nvCxnSpPr>
        <p:spPr>
          <a:xfrm>
            <a:off x="6223248" y="-346955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rgbClr val="0070C0"/>
                </a:solidFill>
                <a:latin typeface="Amasis MT Pro" panose="02040504050005020304" pitchFamily="18" charset="0"/>
              </a:rPr>
              <a:t>Khi kéo dài hai đường thẳng song song thì chúng có cắt nhau không?</a:t>
            </a:r>
          </a:p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6" name="Line 12">
            <a:extLst>
              <a:ext uri="{FF2B5EF4-FFF2-40B4-BE49-F238E27FC236}">
                <a16:creationId xmlns:a16="http://schemas.microsoft.com/office/drawing/2014/main" id="{90B1051A-E3DE-4730-810C-B8C64193B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1767465"/>
            <a:ext cx="4537075" cy="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7" name="Line 13">
            <a:extLst>
              <a:ext uri="{FF2B5EF4-FFF2-40B4-BE49-F238E27FC236}">
                <a16:creationId xmlns:a16="http://schemas.microsoft.com/office/drawing/2014/main" id="{24B99ABB-756C-45B3-93F7-C766C684D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2981902"/>
            <a:ext cx="4537075" cy="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8" name="Rectangle 14">
            <a:extLst>
              <a:ext uri="{FF2B5EF4-FFF2-40B4-BE49-F238E27FC236}">
                <a16:creationId xmlns:a16="http://schemas.microsoft.com/office/drawing/2014/main" id="{154F425B-8EB2-4867-9235-374A2E1C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747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id="{920A9654-89F2-4D8A-A37B-BB4538A5A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3E7B5B7B-2C09-4D8A-A098-9609A7E6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Rectangle 17">
            <a:extLst>
              <a:ext uri="{FF2B5EF4-FFF2-40B4-BE49-F238E27FC236}">
                <a16:creationId xmlns:a16="http://schemas.microsoft.com/office/drawing/2014/main" id="{87EFC768-30CC-4925-BC9E-0F9B39ECA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62" name="Straight Connector 11">
            <a:extLst>
              <a:ext uri="{FF2B5EF4-FFF2-40B4-BE49-F238E27FC236}">
                <a16:creationId xmlns:a16="http://schemas.microsoft.com/office/drawing/2014/main" id="{282C7D84-4134-47FF-895E-5BE62785CCF4}"/>
              </a:ext>
            </a:extLst>
          </p:cNvPr>
          <p:cNvCxnSpPr/>
          <p:nvPr/>
        </p:nvCxnSpPr>
        <p:spPr>
          <a:xfrm rot="5400000">
            <a:off x="3314916" y="2374684"/>
            <a:ext cx="1214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">
            <a:extLst>
              <a:ext uri="{FF2B5EF4-FFF2-40B4-BE49-F238E27FC236}">
                <a16:creationId xmlns:a16="http://schemas.microsoft.com/office/drawing/2014/main" id="{C60E3C2B-2763-44B0-B697-5DCFF51D3D53}"/>
              </a:ext>
            </a:extLst>
          </p:cNvPr>
          <p:cNvCxnSpPr/>
          <p:nvPr/>
        </p:nvCxnSpPr>
        <p:spPr>
          <a:xfrm rot="5400000">
            <a:off x="6673272" y="2373890"/>
            <a:ext cx="1214437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Line 25">
            <a:extLst>
              <a:ext uri="{FF2B5EF4-FFF2-40B4-BE49-F238E27FC236}">
                <a16:creationId xmlns:a16="http://schemas.microsoft.com/office/drawing/2014/main" id="{83344E89-E847-47D4-97C4-4A0B364E1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1762702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66" name="Straight Connector 14">
            <a:extLst>
              <a:ext uri="{FF2B5EF4-FFF2-40B4-BE49-F238E27FC236}">
                <a16:creationId xmlns:a16="http://schemas.microsoft.com/office/drawing/2014/main" id="{EA82CF12-4BB9-4393-9203-FF1646776DCA}"/>
              </a:ext>
            </a:extLst>
          </p:cNvPr>
          <p:cNvCxnSpPr/>
          <p:nvPr/>
        </p:nvCxnSpPr>
        <p:spPr>
          <a:xfrm>
            <a:off x="5558847" y="-281998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9">
            <a:extLst>
              <a:ext uri="{FF2B5EF4-FFF2-40B4-BE49-F238E27FC236}">
                <a16:creationId xmlns:a16="http://schemas.microsoft.com/office/drawing/2014/main" id="{117644A4-16F4-4624-BE53-4125DDA3E674}"/>
              </a:ext>
            </a:extLst>
          </p:cNvPr>
          <p:cNvGrpSpPr/>
          <p:nvPr/>
        </p:nvGrpSpPr>
        <p:grpSpPr>
          <a:xfrm>
            <a:off x="3219450" y="4345373"/>
            <a:ext cx="5753100" cy="1129462"/>
            <a:chOff x="3721087" y="4253009"/>
            <a:chExt cx="5753100" cy="1129462"/>
          </a:xfrm>
        </p:grpSpPr>
        <p:sp>
          <p:nvSpPr>
            <p:cNvPr id="68" name="任意多边形 4">
              <a:extLst>
                <a:ext uri="{FF2B5EF4-FFF2-40B4-BE49-F238E27FC236}">
                  <a16:creationId xmlns:a16="http://schemas.microsoft.com/office/drawing/2014/main" id="{CFB31B44-C795-4A17-A417-E2A62D313D68}"/>
                </a:ext>
              </a:extLst>
            </p:cNvPr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54">
              <a:extLst>
                <a:ext uri="{FF2B5EF4-FFF2-40B4-BE49-F238E27FC236}">
                  <a16:creationId xmlns:a16="http://schemas.microsoft.com/office/drawing/2014/main" id="{2714CB8A-4597-4A3E-A892-676357F648C4}"/>
                </a:ext>
              </a:extLst>
            </p:cNvPr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6C88B39D-8D2B-4955-85C6-5EB6BC9D3E98}"/>
              </a:ext>
            </a:extLst>
          </p:cNvPr>
          <p:cNvSpPr txBox="1"/>
          <p:nvPr/>
        </p:nvSpPr>
        <p:spPr>
          <a:xfrm>
            <a:off x="3219450" y="4467699"/>
            <a:ext cx="60115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thẳng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song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song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thẳng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không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bao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giờ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cắt</a:t>
            </a:r>
            <a:r>
              <a:rPr lang="en-US" sz="26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nhau.</a:t>
            </a:r>
            <a:endParaRPr lang="en-NZ" sz="2600" dirty="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pic>
        <p:nvPicPr>
          <p:cNvPr id="71" name="图片 9">
            <a:extLst>
              <a:ext uri="{FF2B5EF4-FFF2-40B4-BE49-F238E27FC236}">
                <a16:creationId xmlns:a16="http://schemas.microsoft.com/office/drawing/2014/main" id="{5E9B1F3A-1906-442F-BDCD-29BBF8951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27" y="-22890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46237 -0.004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3ccfcca3b99c8f8a89274479a44aa44c119"/>
  <p:tag name="ISPRING_PRESENTATION_TITLE" val="儿童幼儿园教育卡通课件黑板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951</Words>
  <Application>Microsoft Office PowerPoint</Application>
  <PresentationFormat>Widescreen</PresentationFormat>
  <Paragraphs>173</Paragraphs>
  <Slides>27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.VnTime</vt:lpstr>
      <vt:lpstr>Amasis MT Pro</vt:lpstr>
      <vt:lpstr>Arial</vt:lpstr>
      <vt:lpstr>Calibri</vt:lpstr>
      <vt:lpstr>Calibri Light</vt:lpstr>
      <vt:lpstr>Garamond</vt:lpstr>
      <vt:lpstr>iCiel Cadena</vt:lpstr>
      <vt:lpstr>Tahoma</vt:lpstr>
      <vt:lpstr>Times New Roman</vt:lpstr>
      <vt:lpstr>Wingdings</vt:lpstr>
      <vt:lpstr>方正少儿简体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儿童幼儿园教育卡通课件黑板PPT模板</dc:title>
  <dc:creator>Windows 用户</dc:creator>
  <cp:lastModifiedBy>ADMIN</cp:lastModifiedBy>
  <cp:revision>85</cp:revision>
  <dcterms:created xsi:type="dcterms:W3CDTF">2016-02-15T09:22:52Z</dcterms:created>
  <dcterms:modified xsi:type="dcterms:W3CDTF">2022-10-29T01:22:13Z</dcterms:modified>
</cp:coreProperties>
</file>