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  <p:sldMasterId id="2147483731" r:id="rId4"/>
    <p:sldMasterId id="2147483743" r:id="rId5"/>
    <p:sldMasterId id="2147483758" r:id="rId6"/>
  </p:sldMasterIdLst>
  <p:notesMasterIdLst>
    <p:notesMasterId r:id="rId47"/>
  </p:notesMasterIdLst>
  <p:sldIdLst>
    <p:sldId id="258" r:id="rId7"/>
    <p:sldId id="470" r:id="rId8"/>
    <p:sldId id="512" r:id="rId9"/>
    <p:sldId id="513" r:id="rId10"/>
    <p:sldId id="514" r:id="rId11"/>
    <p:sldId id="515" r:id="rId12"/>
    <p:sldId id="538" r:id="rId13"/>
    <p:sldId id="353" r:id="rId14"/>
    <p:sldId id="518" r:id="rId15"/>
    <p:sldId id="539" r:id="rId16"/>
    <p:sldId id="352" r:id="rId17"/>
    <p:sldId id="517" r:id="rId18"/>
    <p:sldId id="520" r:id="rId19"/>
    <p:sldId id="519" r:id="rId20"/>
    <p:sldId id="521" r:id="rId21"/>
    <p:sldId id="522" r:id="rId22"/>
    <p:sldId id="542" r:id="rId23"/>
    <p:sldId id="529" r:id="rId24"/>
    <p:sldId id="524" r:id="rId25"/>
    <p:sldId id="540" r:id="rId26"/>
    <p:sldId id="541" r:id="rId27"/>
    <p:sldId id="528" r:id="rId28"/>
    <p:sldId id="525" r:id="rId29"/>
    <p:sldId id="531" r:id="rId30"/>
    <p:sldId id="530" r:id="rId31"/>
    <p:sldId id="526" r:id="rId32"/>
    <p:sldId id="527" r:id="rId33"/>
    <p:sldId id="532" r:id="rId34"/>
    <p:sldId id="533" r:id="rId35"/>
    <p:sldId id="543" r:id="rId36"/>
    <p:sldId id="305" r:id="rId37"/>
    <p:sldId id="544" r:id="rId38"/>
    <p:sldId id="328" r:id="rId39"/>
    <p:sldId id="316" r:id="rId40"/>
    <p:sldId id="535" r:id="rId41"/>
    <p:sldId id="536" r:id="rId42"/>
    <p:sldId id="329" r:id="rId43"/>
    <p:sldId id="259" r:id="rId44"/>
    <p:sldId id="307" r:id="rId45"/>
    <p:sldId id="297" r:id="rId46"/>
  </p:sldIdLst>
  <p:sldSz cx="12190413" cy="6859588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7774"/>
    <a:srgbClr val="E37442"/>
    <a:srgbClr val="46B29B"/>
    <a:srgbClr val="F39C32"/>
    <a:srgbClr val="45C5A4"/>
    <a:srgbClr val="3296A8"/>
    <a:srgbClr val="6D8AAB"/>
    <a:srgbClr val="31709C"/>
    <a:srgbClr val="7697B3"/>
    <a:srgbClr val="6FA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32" autoAdjust="0"/>
    <p:restoredTop sz="50000" autoAdjust="0"/>
  </p:normalViewPr>
  <p:slideViewPr>
    <p:cSldViewPr snapToGrid="0" showGuides="1">
      <p:cViewPr varScale="1">
        <p:scale>
          <a:sx n="89" d="100"/>
          <a:sy n="89" d="100"/>
        </p:scale>
        <p:origin x="-384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894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820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1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173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6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2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0A0F0-0158-4862-B88D-AA5CABDB0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76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A2CC2F58-8CA3-4AD5-B9C7-627A25EA4E5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9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A5F3E99-D24A-44C6-B8C7-5897C923853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69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31E6E6B7-4F80-4430-95C4-235CF08994DF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06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AFC718-28CC-4A8D-AEDF-18852358F4B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1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7DF18004-A0AC-468F-BBF6-608EA3612332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0660E3E4-A0B0-4E3A-9778-DAC8E9C6A7B9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00F46CB-DB6A-43F6-9D85-4F8A76095FC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DBE6A12F-1973-4615-B3C9-09F44F289A0A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7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8163183-A454-4863-958B-BD58E6CE680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61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6981A03-2C3A-4ACF-92DC-7D5CA8B6861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91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3F87C4-5832-4E21-AB24-A876B4000E0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8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A2CC2F58-8CA3-4AD5-B9C7-627A25EA4E5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469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A5F3E99-D24A-44C6-B8C7-5897C923853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06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31E6E6B7-4F80-4430-95C4-235CF08994DF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13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AFC718-28CC-4A8D-AEDF-18852358F4B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94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7DF18004-A0AC-468F-BBF6-608EA3612332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2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0660E3E4-A0B0-4E3A-9778-DAC8E9C6A7B9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89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00F46CB-DB6A-43F6-9D85-4F8A76095FC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4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DBE6A12F-1973-4615-B3C9-09F44F289A0A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78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8163183-A454-4863-958B-BD58E6CE680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3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6981A03-2C3A-4ACF-92DC-7D5CA8B6861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21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3F87C4-5832-4E21-AB24-A876B4000E0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80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A2CC2F58-8CA3-4AD5-B9C7-627A25EA4E5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95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A5F3E99-D24A-44C6-B8C7-5897C923853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1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31E6E6B7-4F80-4430-95C4-235CF08994DF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63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AFC718-28CC-4A8D-AEDF-18852358F4B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0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7DF18004-A0AC-468F-BBF6-608EA3612332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10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0660E3E4-A0B0-4E3A-9778-DAC8E9C6A7B9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9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900F46CB-DB6A-43F6-9D85-4F8A76095FC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05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DBE6A12F-1973-4615-B3C9-09F44F289A0A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663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8163183-A454-4863-958B-BD58E6CE6807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82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46981A03-2C3A-4ACF-92DC-7D5CA8B6861C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1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283F87C4-5832-4E21-AB24-A876B4000E01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913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633" y="591570"/>
            <a:ext cx="7073079" cy="70756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287" y="5191769"/>
            <a:ext cx="2780038" cy="652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8936" y="1130825"/>
            <a:ext cx="4047073" cy="2454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4856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559" y="1578832"/>
            <a:ext cx="8489295" cy="3498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55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5206" y="-167"/>
            <a:ext cx="6095207" cy="6859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130" y="1644614"/>
            <a:ext cx="4369831" cy="1976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130" y="3738299"/>
            <a:ext cx="4369831" cy="1647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5143" y="965656"/>
            <a:ext cx="5115334" cy="4927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24" lvl="0" indent="-474074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048" lvl="1" indent="-474074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571" lvl="2" indent="-474074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095" lvl="3" indent="-474074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619" lvl="4" indent="-474074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143" lvl="5" indent="-474074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666" lvl="6" indent="-474074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190" lvl="7" indent="-474074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5714" lvl="8" indent="-474074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428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363" y="5373963"/>
            <a:ext cx="8712466" cy="806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24" lvl="0" indent="-304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8333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788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9346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217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2278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3994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9180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2" y="851230"/>
            <a:ext cx="12209611" cy="73377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21"/>
          <p:cNvGrpSpPr/>
          <p:nvPr/>
        </p:nvGrpSpPr>
        <p:grpSpPr>
          <a:xfrm>
            <a:off x="-1599" y="5898173"/>
            <a:ext cx="12190796" cy="961430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5614" y="2958285"/>
            <a:ext cx="2886024" cy="1513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525" y="854030"/>
            <a:ext cx="7959364" cy="728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762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313"/>
            <a:ext cx="12192413" cy="144593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075" y="813200"/>
            <a:ext cx="10283461" cy="767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2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5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5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599" y="5898173"/>
            <a:ext cx="12190796" cy="961430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191" y="2964301"/>
            <a:ext cx="7950165" cy="931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438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599" y="5898173"/>
            <a:ext cx="12190796" cy="961430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313"/>
            <a:ext cx="12192413" cy="144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075" y="813200"/>
            <a:ext cx="10283461" cy="767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2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5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5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5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599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191" y="2498911"/>
            <a:ext cx="7950165" cy="28326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06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9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624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791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12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284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212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704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13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4657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4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54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159ED388-7264-4FF4-B663-3944322634A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9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1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159ED388-7264-4FF4-B663-3944322634A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8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1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fld id="{159ED388-7264-4FF4-B663-3944322634AD}" type="slidenum">
              <a:rPr lang="en-US" altLang="en-US" smtClean="0">
                <a:solidFill>
                  <a:srgbClr val="000000"/>
                </a:solidFill>
              </a:rPr>
              <a:pPr defTabSz="91430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3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1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546" y="593504"/>
            <a:ext cx="11359321" cy="76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546" y="1536989"/>
            <a:ext cx="11359321" cy="45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900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5" r:id="rId11"/>
    <p:sldLayoutId id="2147483756" r:id="rId12"/>
    <p:sldLayoutId id="214748375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2DE5-2409-4004-9045-AE44747049CE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18127-B28F-46D9-9D5E-E65E52D7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0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../../../../HONG%20ANH/anh%20thoai/phan%20bon.pp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../../../../HONG%20ANH/anh%20thoai/phan%20bon.pp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51451" y="1422147"/>
            <a:ext cx="1374498" cy="109714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05" y="1867279"/>
            <a:ext cx="2588843" cy="299795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1106" y="1629211"/>
            <a:ext cx="2682946" cy="3188202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548" y="600900"/>
            <a:ext cx="1560856" cy="9065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683"/>
            <a:ext cx="12190804" cy="2182679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157" y="4031460"/>
            <a:ext cx="2666041" cy="1274727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4396360" y="5135539"/>
            <a:ext cx="3397558" cy="763501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8721813" y="5017055"/>
            <a:ext cx="3487597" cy="1184937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4" y="5017069"/>
            <a:ext cx="3487597" cy="1184937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6975" y="3770750"/>
            <a:ext cx="1472008" cy="2753441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484" y="3556662"/>
            <a:ext cx="1485174" cy="2967514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pPr defTabSz="914309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914684" y="-115755"/>
            <a:ext cx="9970101" cy="2453680"/>
          </a:xfrm>
          <a:prstGeom prst="rect">
            <a:avLst/>
          </a:prstGeom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TÌM HAI SỐ KHI BIẾT </a:t>
            </a:r>
            <a:b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TỔNG VÀ HIỆU CỦA HAI SỐ ĐÓ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" name="Subtitle 6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74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Năm học 2021- 2022\Bồi dưỡng tập huấn\Nhàn_Đánh giá Học sinh\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1"/>
            <a:ext cx="12342793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8083" y="1772660"/>
            <a:ext cx="6780917" cy="6857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80942" y="628222"/>
            <a:ext cx="9363444" cy="9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866" indent="-342866" defTabSz="91430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399" b="1">
                <a:solidFill>
                  <a:srgbClr val="2B2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2B2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hai số là 10 có nghĩa là :</a:t>
            </a:r>
            <a:r>
              <a:rPr lang="en-US" altLang="en-US" sz="5399" b="1">
                <a:solidFill>
                  <a:srgbClr val="2B2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399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53958" y="3826618"/>
            <a:ext cx="6949170" cy="83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kém số bé 10 đơn vị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168243" y="2744084"/>
            <a:ext cx="6765044" cy="83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gấp số bé 10 lần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39672" y="1661549"/>
            <a:ext cx="7209486" cy="83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hơn số bé 10 đơn vị</a:t>
            </a:r>
          </a:p>
        </p:txBody>
      </p:sp>
    </p:spTree>
    <p:extLst>
      <p:ext uri="{BB962C8B-B14F-4D97-AF65-F5344CB8AC3E}">
        <p14:creationId xmlns:p14="http://schemas.microsoft.com/office/powerpoint/2010/main" xmlns="" val="21516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765" y="468382"/>
            <a:ext cx="10720234" cy="6122918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97349" y="1257920"/>
            <a:ext cx="914242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 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926605" y="1891458"/>
            <a:ext cx="1056084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8269" y="2487392"/>
            <a:ext cx="624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68563" y="2516119"/>
            <a:ext cx="2111816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9321" y="1856852"/>
            <a:ext cx="4987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9358" y="1886035"/>
            <a:ext cx="1212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4841682" y="2657532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969765" y="3308131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781425" y="4575175"/>
            <a:ext cx="5775325" cy="2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>
            <a:off x="3783013" y="5149850"/>
            <a:ext cx="392112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2533650" y="416242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533650" y="4760913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Số bé:</a:t>
            </a:r>
          </a:p>
        </p:txBody>
      </p:sp>
      <p:sp>
        <p:nvSpPr>
          <p:cNvPr id="51" name="AutoShape 20"/>
          <p:cNvSpPr>
            <a:spLocks/>
          </p:cNvSpPr>
          <p:nvPr/>
        </p:nvSpPr>
        <p:spPr bwMode="auto">
          <a:xfrm rot="16200000">
            <a:off x="5649913" y="3319462"/>
            <a:ext cx="209550" cy="3927475"/>
          </a:xfrm>
          <a:prstGeom prst="leftBrace">
            <a:avLst>
              <a:gd name="adj1" fmla="val 171806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AutoShape 21"/>
          <p:cNvSpPr>
            <a:spLocks/>
          </p:cNvSpPr>
          <p:nvPr/>
        </p:nvSpPr>
        <p:spPr bwMode="auto">
          <a:xfrm rot="5400000" flipV="1">
            <a:off x="6496050" y="1471613"/>
            <a:ext cx="355600" cy="5765800"/>
          </a:xfrm>
          <a:prstGeom prst="leftBrace">
            <a:avLst>
              <a:gd name="adj1" fmla="val 162969"/>
              <a:gd name="adj2" fmla="val 49491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7704138" y="4633913"/>
            <a:ext cx="0" cy="51593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4" name="AutoShape 23"/>
          <p:cNvSpPr>
            <a:spLocks/>
          </p:cNvSpPr>
          <p:nvPr/>
        </p:nvSpPr>
        <p:spPr bwMode="auto">
          <a:xfrm rot="16200000">
            <a:off x="8561388" y="3790950"/>
            <a:ext cx="152400" cy="1838325"/>
          </a:xfrm>
          <a:prstGeom prst="leftBrace">
            <a:avLst>
              <a:gd name="adj1" fmla="val 45849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AutoShape 24"/>
          <p:cNvSpPr>
            <a:spLocks/>
          </p:cNvSpPr>
          <p:nvPr/>
        </p:nvSpPr>
        <p:spPr bwMode="auto">
          <a:xfrm rot="10800000">
            <a:off x="9704388" y="4070349"/>
            <a:ext cx="101600" cy="1604963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8334375" y="4879975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9917113" y="4811713"/>
            <a:ext cx="99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586413" y="5375275"/>
            <a:ext cx="76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   </a:t>
            </a: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348413" y="35988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002380" y="269646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3781425" y="4548188"/>
            <a:ext cx="9525" cy="73501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>
            <a:off x="7683500" y="5011738"/>
            <a:ext cx="0" cy="2524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3760788" y="4449763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9566275" y="4462463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>
            <a:off x="3790950" y="5053013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7677150" y="5053013"/>
            <a:ext cx="0" cy="250825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1" grpId="0"/>
      <p:bldP spid="39" grpId="0"/>
      <p:bldP spid="42" grpId="0"/>
      <p:bldP spid="43" grpId="0"/>
      <p:bldP spid="51" grpId="0" animBg="1"/>
      <p:bldP spid="52" grpId="0" animBg="1"/>
      <p:bldP spid="54" grpId="0" animBg="1"/>
      <p:bldP spid="56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2888" y="266033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66693" y="1421933"/>
            <a:ext cx="790915" cy="62064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073299" y="857806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9943" y="2012179"/>
            <a:ext cx="14381627" cy="509166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6788" y="2925561"/>
            <a:ext cx="4552640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89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29764" y="275744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6335443" y="957225"/>
            <a:ext cx="1229903" cy="2872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4995" y="769330"/>
            <a:ext cx="13107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85836" y="3017300"/>
            <a:ext cx="6450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– 10 = 60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85836" y="3602175"/>
            <a:ext cx="5292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: 2 = 30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012799" y="4154344"/>
            <a:ext cx="5292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30 = 40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086078" y="4711579"/>
            <a:ext cx="52922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10685" y="2939428"/>
            <a:ext cx="6075987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946" y="3646772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411939" y="3049847"/>
            <a:ext cx="43774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81881" y="474913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846700" y="4658862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389" y="4510175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341731" y="5474118"/>
            <a:ext cx="2344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3489984" y="1101695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493353" y="1505187"/>
            <a:ext cx="2814269" cy="15369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277901" y="215642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591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28" grpId="0" animBg="1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1"/>
            <a:ext cx="11191912" cy="223334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672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685308" y="-789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91875" y="769596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371942" y="-68057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-451104"/>
            <a:ext cx="9985248" cy="594969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5647" y="3559402"/>
            <a:ext cx="2682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665466" y="3048000"/>
            <a:ext cx="3263228" cy="3955391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122354" y="3559402"/>
            <a:ext cx="5140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xmlns="" val="411757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19" y="2112674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669" y="35053"/>
            <a:ext cx="12151743" cy="2255751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442471" y="1697506"/>
            <a:ext cx="790915" cy="5711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043784" y="914328"/>
            <a:ext cx="878889" cy="7408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04253" y="5421304"/>
            <a:ext cx="42737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         )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33322" y="3324893"/>
            <a:ext cx="4002525" cy="15482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4614" y="458941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268496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710980" y="-11958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696031" y="-48711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33536" y="3474500"/>
            <a:ext cx="484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70 + 10 = 80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33536" y="4059375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80 : 2 = 40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12849" y="4611544"/>
            <a:ext cx="39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 – 40 = 30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86128" y="5168779"/>
            <a:ext cx="3970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4596" y="3342844"/>
            <a:ext cx="5009108" cy="1268700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039" y="3893126"/>
            <a:ext cx="1273680" cy="590552"/>
          </a:xfrm>
          <a:prstGeom prst="rect">
            <a:avLst/>
          </a:prstGeom>
        </p:spPr>
      </p:pic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31606" y="3449507"/>
            <a:ext cx="42423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6" name="Striped Right Arrow 45"/>
          <p:cNvSpPr/>
          <p:nvPr/>
        </p:nvSpPr>
        <p:spPr>
          <a:xfrm rot="16200000">
            <a:off x="7577410" y="4844465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011589" y="5418616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686145" y="541500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triped Right Arrow 49"/>
          <p:cNvSpPr/>
          <p:nvPr/>
        </p:nvSpPr>
        <p:spPr>
          <a:xfrm rot="16200000">
            <a:off x="8659949" y="4888851"/>
            <a:ext cx="589697" cy="2698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95826" y="5416386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81480" y="5423992"/>
            <a:ext cx="10014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736" y="4503081"/>
            <a:ext cx="2934699" cy="1761891"/>
          </a:xfrm>
          <a:prstGeom prst="rect">
            <a:avLst/>
          </a:prstGeom>
        </p:spPr>
      </p:pic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25572" y="5497237"/>
            <a:ext cx="2470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4326160" y="1062069"/>
            <a:ext cx="4094352" cy="26167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4385181" y="1507327"/>
            <a:ext cx="4027760" cy="36034"/>
          </a:xfrm>
          <a:prstGeom prst="line">
            <a:avLst/>
          </a:prstGeom>
          <a:noFill/>
          <a:ln w="4445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222226" y="1512871"/>
            <a:ext cx="1187329" cy="0"/>
          </a:xfrm>
          <a:prstGeom prst="line">
            <a:avLst/>
          </a:prstGeom>
          <a:ln w="41275">
            <a:solidFill>
              <a:srgbClr val="E374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33038" y="1402439"/>
            <a:ext cx="0" cy="206057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06230" y="775340"/>
            <a:ext cx="214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446313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6" grpId="0" animBg="1"/>
      <p:bldP spid="53" grpId="0"/>
      <p:bldP spid="45" grpId="0" animBg="1"/>
      <p:bldP spid="27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40" grpId="0" animBg="1"/>
      <p:bldP spid="43" grpId="0"/>
      <p:bldP spid="46" grpId="0" animBg="1"/>
      <p:bldP spid="47" grpId="0"/>
      <p:bldP spid="50" grpId="0" animBg="1"/>
      <p:bldP spid="51" grpId="0"/>
      <p:bldP spid="52" grpId="0"/>
      <p:bldP spid="55" grpId="0"/>
      <p:bldP spid="58" grpId="0" animBg="1"/>
      <p:bldP spid="58" grpId="1" animBg="1"/>
      <p:bldP spid="59" grpId="0" animBg="1"/>
      <p:bldP spid="59" grpId="1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"/>
            <a:ext cx="12234970" cy="223334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86675" y="458248"/>
            <a:ext cx="7181072" cy="1775092"/>
            <a:chOff x="1383779" y="3077718"/>
            <a:chExt cx="7181072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6"/>
          <p:cNvSpPr/>
          <p:nvPr/>
        </p:nvSpPr>
        <p:spPr>
          <a:xfrm rot="34073">
            <a:off x="1242735" y="4843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504072" y="-7192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69450" y="5105661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55169" y="2794547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267087" y="3950104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385216" y="4201307"/>
            <a:ext cx="3269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 = 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90638" y="4223896"/>
            <a:ext cx="2743544" cy="1001693"/>
          </a:xfrm>
          <a:prstGeom prst="round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08476" y="4467954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alt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8435" y="760143"/>
            <a:ext cx="228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1157162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4" grpId="0"/>
      <p:bldP spid="43" grpId="0"/>
      <p:bldP spid="55" grpId="0"/>
      <p:bldP spid="48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" y="-402336"/>
            <a:ext cx="10533888" cy="5949696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309116" y="3559204"/>
            <a:ext cx="30236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8665466" y="3048000"/>
            <a:ext cx="3263228" cy="3955391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767328" y="3559402"/>
            <a:ext cx="54955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2</a:t>
            </a:r>
          </a:p>
        </p:txBody>
      </p:sp>
    </p:spTree>
    <p:extLst>
      <p:ext uri="{BB962C8B-B14F-4D97-AF65-F5344CB8AC3E}">
        <p14:creationId xmlns:p14="http://schemas.microsoft.com/office/powerpoint/2010/main" xmlns="" val="3102618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273" y="187208"/>
            <a:ext cx="5920140" cy="6591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5" y="187207"/>
            <a:ext cx="6228068" cy="6591363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6572570" y="50669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7058289" y="2755868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+ 10) : 2 = 40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6770207" y="3911425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40 = 30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-35961" y="496506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5253" y="2592491"/>
            <a:ext cx="42423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 – 10) : 2 = 30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61676" y="3809503"/>
            <a:ext cx="3269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– 30 = 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12" y="-320458"/>
            <a:ext cx="1743766" cy="13295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277857" y="18687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559" y="-156106"/>
            <a:ext cx="1810579" cy="9858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600373" y="3086"/>
            <a:ext cx="14981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0107" y="974076"/>
            <a:ext cx="5625798" cy="1763532"/>
            <a:chOff x="1383779" y="3077718"/>
            <a:chExt cx="7181072" cy="1775092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97193" y="938428"/>
            <a:ext cx="5625798" cy="1763532"/>
            <a:chOff x="1383779" y="3077718"/>
            <a:chExt cx="7181072" cy="1775092"/>
          </a:xfrm>
        </p:grpSpPr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383779" y="3397399"/>
              <a:ext cx="18964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1491889" y="3863925"/>
              <a:ext cx="1720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1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5875451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6231477" y="4030502"/>
              <a:ext cx="725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742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4256256" y="4483478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  </a:t>
              </a: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4928475" y="3077718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AutoShape 20"/>
            <p:cNvSpPr>
              <a:spLocks/>
            </p:cNvSpPr>
            <p:nvPr/>
          </p:nvSpPr>
          <p:spPr bwMode="auto">
            <a:xfrm rot="-5400000">
              <a:off x="6336431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048466" y="387593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06230" y="775340"/>
            <a:ext cx="214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8184455" y="362444"/>
            <a:ext cx="228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419748" y="682718"/>
            <a:ext cx="2140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919" y="1988602"/>
            <a:ext cx="8904412" cy="4870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816" y="-481366"/>
            <a:ext cx="9552516" cy="441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39" y="2455843"/>
            <a:ext cx="2467699" cy="4711458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79264" y="1745093"/>
            <a:ext cx="47086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56191" y="1856150"/>
            <a:ext cx="23947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991435" y="4682302"/>
            <a:ext cx="28455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05547" y="4627378"/>
            <a:ext cx="47991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04704" y="3934116"/>
            <a:ext cx="1985709" cy="33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74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67" y="-106849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4881" y="-106849"/>
            <a:ext cx="10150637" cy="476707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6565" y="4817942"/>
            <a:ext cx="1639206" cy="126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5448" y="1553412"/>
            <a:ext cx="6609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5" b="4295"/>
          <a:stretch>
            <a:fillRect/>
          </a:stretch>
        </p:blipFill>
        <p:spPr bwMode="auto">
          <a:xfrm>
            <a:off x="0" y="1241"/>
            <a:ext cx="12136445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4656" y="1241"/>
            <a:ext cx="10274550" cy="13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659" y="1438535"/>
            <a:ext cx="11374544" cy="13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659" y="2875829"/>
            <a:ext cx="9547570" cy="70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659" y="3583762"/>
            <a:ext cx="104777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4659" y="4940401"/>
            <a:ext cx="10477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4659" y="5728625"/>
            <a:ext cx="10477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224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5" b="4295"/>
          <a:stretch>
            <a:fillRect/>
          </a:stretch>
        </p:blipFill>
        <p:spPr bwMode="auto">
          <a:xfrm>
            <a:off x="-11011" y="40110"/>
            <a:ext cx="12136445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14295" y="106240"/>
            <a:ext cx="4276168" cy="6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72369" y="1056286"/>
            <a:ext cx="7480353" cy="646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42541" y="1838705"/>
            <a:ext cx="6229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2431" y="3977757"/>
            <a:ext cx="7674564" cy="11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2369" y="3175426"/>
            <a:ext cx="7480354" cy="644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25190" y="5527800"/>
            <a:ext cx="7714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654062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941" y="745298"/>
            <a:ext cx="9812521" cy="3406238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410" y="264820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368324" y="-3715087"/>
            <a:ext cx="3807097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60690">
            <a:off x="316446" y="-25575"/>
            <a:ext cx="2462691" cy="187773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0785" y="870561"/>
            <a:ext cx="9743091" cy="21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38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 rot="19258151">
            <a:off x="892803" y="516618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026" name="Picture 2" descr="1.829 file vector về chủ đề ba và con trai , độ phân giải cao tuyệt đối - 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029" y="3261872"/>
            <a:ext cx="3265644" cy="38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481375" y="1557978"/>
            <a:ext cx="6687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1375" y="2144110"/>
            <a:ext cx="419435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9482" y="2144110"/>
            <a:ext cx="106280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2924" y="2144110"/>
            <a:ext cx="1492465" cy="89336"/>
            <a:chOff x="8812924" y="2144110"/>
            <a:chExt cx="1492465" cy="893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349350" y="2720250"/>
            <a:ext cx="2333009" cy="111277"/>
            <a:chOff x="8812924" y="2144110"/>
            <a:chExt cx="1492465" cy="8933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82343" y="2730242"/>
            <a:ext cx="3941087" cy="101285"/>
            <a:chOff x="8812924" y="2144110"/>
            <a:chExt cx="1492465" cy="893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12924" y="2144110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23430" y="2233446"/>
              <a:ext cx="148195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19886" y="4435234"/>
            <a:ext cx="8070499" cy="1775092"/>
            <a:chOff x="1036824" y="3077718"/>
            <a:chExt cx="8070499" cy="1775092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3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555344" y="3727348"/>
            <a:ext cx="2630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4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+ 38) : 2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48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4" name="Rectangle 83"/>
          <p:cNvSpPr/>
          <p:nvPr/>
        </p:nvSpPr>
        <p:spPr>
          <a:xfrm rot="34073">
            <a:off x="4872811" y="216527"/>
            <a:ext cx="1518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9B7C58-E3EC-75A7-A60C-50DF34892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29" y="1769634"/>
            <a:ext cx="2170748" cy="1655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CF36A0-110A-C501-B359-83590B4363F7}"/>
              </a:ext>
            </a:extLst>
          </p:cNvPr>
          <p:cNvSpPr/>
          <p:nvPr/>
        </p:nvSpPr>
        <p:spPr>
          <a:xfrm rot="34073">
            <a:off x="245258" y="220961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8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8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6848" y="266033"/>
            <a:ext cx="11044382" cy="2083029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34073">
            <a:off x="1116889" y="275744"/>
            <a:ext cx="1188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937268" y="2794547"/>
            <a:ext cx="60396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(58 - 38) : 2 = 10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– 10 = 48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10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5077" y="519768"/>
            <a:ext cx="8070499" cy="1775092"/>
            <a:chOff x="1036824" y="3077718"/>
            <a:chExt cx="8070499" cy="1775092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1052017" y="3300940"/>
              <a:ext cx="18964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1036824" y="3807905"/>
              <a:ext cx="1720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</p:txBody>
        </p:sp>
        <p:sp>
          <p:nvSpPr>
            <p:cNvPr id="65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947923" y="3940722"/>
              <a:ext cx="1343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7821901" y="3659009"/>
              <a:ext cx="12854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029" y="1769634"/>
            <a:ext cx="2170748" cy="1655133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 rot="34073">
            <a:off x="245258" y="220961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93492" y="756804"/>
            <a:ext cx="1332467" cy="60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655853" y="1365163"/>
            <a:ext cx="1332467" cy="6058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8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0840">
            <a:off x="5269" y="311598"/>
            <a:ext cx="5878190" cy="3395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358" y="3407122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260345" y="1224650"/>
            <a:ext cx="4829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0840" flipH="1">
            <a:off x="6859700" y="77319"/>
            <a:ext cx="4604464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7358935" y="713198"/>
            <a:ext cx="36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3875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97" y="175083"/>
            <a:ext cx="10468303" cy="619418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17836" y="439159"/>
            <a:ext cx="100826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63789" y="3272176"/>
            <a:ext cx="9813046" cy="1775092"/>
            <a:chOff x="133094" y="3077718"/>
            <a:chExt cx="9813046" cy="1775092"/>
          </a:xfrm>
        </p:grpSpPr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3039589" y="3681321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032446" y="4046706"/>
              <a:ext cx="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3094" y="3185340"/>
              <a:ext cx="2766203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60860" y="3807905"/>
              <a:ext cx="2596090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endPara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 rot="-5400000">
              <a:off x="4291788" y="2917713"/>
              <a:ext cx="295951" cy="2757488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21"/>
            <p:cNvSpPr>
              <a:spLocks/>
            </p:cNvSpPr>
            <p:nvPr/>
          </p:nvSpPr>
          <p:spPr bwMode="auto">
            <a:xfrm rot="5400000" flipV="1">
              <a:off x="4971272" y="1536799"/>
              <a:ext cx="230563" cy="4051065"/>
            </a:xfrm>
            <a:prstGeom prst="leftBrace">
              <a:avLst>
                <a:gd name="adj1" fmla="val 162963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850399" y="3709896"/>
              <a:ext cx="0" cy="342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24"/>
            <p:cNvSpPr>
              <a:spLocks/>
            </p:cNvSpPr>
            <p:nvPr/>
          </p:nvSpPr>
          <p:spPr bwMode="auto">
            <a:xfrm rot="10800000">
              <a:off x="7405075" y="3328019"/>
              <a:ext cx="280887" cy="1071815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058285" y="3940722"/>
              <a:ext cx="20018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717987" y="3546295"/>
              <a:ext cx="22281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4256255" y="4483478"/>
              <a:ext cx="119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r>
                <a:rPr lang="en-US" altLang="en-US" dirty="0"/>
                <a:t>   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928474" y="3077718"/>
              <a:ext cx="1183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? </a:t>
              </a:r>
              <a:r>
                <a:rPr lang="en-US" altLang="en-US" dirty="0" err="1"/>
                <a:t>Tuổi</a:t>
              </a:r>
              <a:endParaRPr lang="en-US" alt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16343" y="3659009"/>
              <a:ext cx="4095741" cy="111165"/>
              <a:chOff x="3887315" y="4329285"/>
              <a:chExt cx="4103044" cy="200404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897422" y="4429434"/>
                <a:ext cx="406953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7990359" y="4329285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87315" y="4329391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39588" y="4032963"/>
              <a:ext cx="2820361" cy="200298"/>
              <a:chOff x="2979856" y="4043808"/>
              <a:chExt cx="2820361" cy="200298"/>
            </a:xfrm>
          </p:grpSpPr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979856" y="4143956"/>
                <a:ext cx="2814269" cy="153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580021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979857" y="4043808"/>
                <a:ext cx="0" cy="200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AutoShape 20"/>
            <p:cNvSpPr>
              <a:spLocks/>
            </p:cNvSpPr>
            <p:nvPr/>
          </p:nvSpPr>
          <p:spPr bwMode="auto">
            <a:xfrm rot="16200000">
              <a:off x="6348957" y="3234872"/>
              <a:ext cx="292962" cy="1258107"/>
            </a:xfrm>
            <a:prstGeom prst="leftBrace">
              <a:avLst>
                <a:gd name="adj1" fmla="val 171786"/>
                <a:gd name="adj2" fmla="val 50000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Rectangle 25"/>
          <p:cNvSpPr/>
          <p:nvPr/>
        </p:nvSpPr>
        <p:spPr>
          <a:xfrm rot="34073">
            <a:off x="1731270" y="2317229"/>
            <a:ext cx="2316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6544" y="4501500"/>
            <a:ext cx="2543721" cy="2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51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665" y="1186349"/>
            <a:ext cx="5608003" cy="454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10" y="1186348"/>
            <a:ext cx="5729546" cy="4548309"/>
          </a:xfrm>
          <a:prstGeom prst="rect">
            <a:avLst/>
          </a:prstGeom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665767" y="4038282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827357" y="1824383"/>
            <a:ext cx="5859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(28 - 4) : 2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827357" y="2882725"/>
            <a:ext cx="54103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12 = 16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5853" y="4134810"/>
            <a:ext cx="5991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89140" y="1660010"/>
            <a:ext cx="53393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 + 4) : 2 = 16(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99875" y="2837953"/>
            <a:ext cx="4566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16 = 12 (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783" y="113910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6927295" y="76038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xmlns="" val="3182199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798" y="2969355"/>
            <a:ext cx="3933479" cy="353374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48" y="2946245"/>
            <a:ext cx="5756391" cy="33294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0840">
            <a:off x="1327866" y="901059"/>
            <a:ext cx="3619611" cy="209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606" y="3050629"/>
            <a:ext cx="4019178" cy="34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44770">
            <a:off x="1405209" y="1407955"/>
            <a:ext cx="3177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0840" flipH="1">
            <a:off x="5636099" y="171677"/>
            <a:ext cx="5835342" cy="3395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43045">
            <a:off x="6528356" y="838508"/>
            <a:ext cx="4109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83126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329" y="1820783"/>
            <a:ext cx="5051966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395" y="2494282"/>
            <a:ext cx="4000697" cy="1960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38" y="-2229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989" y="72997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153" y="52095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738" y="15044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393" y="2331977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597" y="314202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684" y="230519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914" y="14239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861" y="110064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040" y="249428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7540" y="174961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507" y="30596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455" y="247741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415" y="242499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857" y="124416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111" y="309294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964" y="201000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214" y="2988378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53647" y="2741344"/>
            <a:ext cx="3207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UTM Staccato " panose="02040603050506020204" pitchFamily="18" charset="0"/>
              </a:rPr>
              <a:t>HÁI TÁO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9923" y="3411802"/>
            <a:ext cx="3150303" cy="3427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879795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919" y="1988602"/>
            <a:ext cx="8904412" cy="4870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816" y="-481366"/>
            <a:ext cx="9552516" cy="441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39" y="2455843"/>
            <a:ext cx="2467699" cy="4711458"/>
          </a:xfrm>
          <a:prstGeom prst="rect">
            <a:avLst/>
          </a:prstGeom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79264" y="1745093"/>
            <a:ext cx="47086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2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556191" y="1856150"/>
            <a:ext cx="23947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991435" y="4682302"/>
            <a:ext cx="28455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05547" y="4627378"/>
            <a:ext cx="47991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2</a:t>
            </a:r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04704" y="3934116"/>
            <a:ext cx="1985709" cy="33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18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090788" y="774670"/>
            <a:ext cx="19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8733" y="1889460"/>
            <a:ext cx="174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4A: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4762" y="2559174"/>
            <a:ext cx="197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4B: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66657" y="2194880"/>
            <a:ext cx="2605701" cy="165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66657" y="2861543"/>
            <a:ext cx="35193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72357" y="206853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4593" y="2059007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72357" y="272694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53323" y="272313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5601877" y="1963137"/>
            <a:ext cx="348570" cy="1224756"/>
          </a:xfrm>
          <a:prstGeom prst="rightBrace">
            <a:avLst>
              <a:gd name="adj1" fmla="val 8333"/>
              <a:gd name="adj2" fmla="val 5339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6114890" y="2328215"/>
            <a:ext cx="1507929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600 cây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177126" y="3171385"/>
            <a:ext cx="1507929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? cây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2669828" y="1439331"/>
            <a:ext cx="1507929" cy="46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? cây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5386003" y="2726941"/>
            <a:ext cx="0" cy="269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854596" y="1864724"/>
            <a:ext cx="2634272" cy="311744"/>
          </a:xfrm>
          <a:custGeom>
            <a:avLst/>
            <a:gdLst>
              <a:gd name="connisteX0" fmla="*/ 0 w 2634615"/>
              <a:gd name="connsiteY0" fmla="*/ 301636 h 311796"/>
              <a:gd name="connisteX1" fmla="*/ 1296670 w 2634615"/>
              <a:gd name="connsiteY1" fmla="*/ 11 h 311796"/>
              <a:gd name="connisteX2" fmla="*/ 2634615 w 2634615"/>
              <a:gd name="connsiteY2" fmla="*/ 311796 h 311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634615" h="311796">
                <a:moveTo>
                  <a:pt x="0" y="301636"/>
                </a:moveTo>
                <a:cubicBezTo>
                  <a:pt x="232410" y="234961"/>
                  <a:pt x="769620" y="-1894"/>
                  <a:pt x="1296670" y="11"/>
                </a:cubicBezTo>
                <a:cubicBezTo>
                  <a:pt x="1823720" y="1916"/>
                  <a:pt x="2392680" y="243216"/>
                  <a:pt x="2634615" y="311796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76816" y="2883765"/>
            <a:ext cx="3499029" cy="361903"/>
          </a:xfrm>
          <a:custGeom>
            <a:avLst/>
            <a:gdLst>
              <a:gd name="connisteX0" fmla="*/ 0 w 3499485"/>
              <a:gd name="connsiteY0" fmla="*/ 19685 h 422308"/>
              <a:gd name="connisteX1" fmla="*/ 1800225 w 3499485"/>
              <a:gd name="connsiteY1" fmla="*/ 422275 h 422308"/>
              <a:gd name="connisteX2" fmla="*/ 3499485 w 3499485"/>
              <a:gd name="connsiteY2" fmla="*/ 0 h 4223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499485" h="422309">
                <a:moveTo>
                  <a:pt x="0" y="19685"/>
                </a:moveTo>
                <a:cubicBezTo>
                  <a:pt x="325755" y="108585"/>
                  <a:pt x="1100455" y="426085"/>
                  <a:pt x="1800225" y="422275"/>
                </a:cubicBezTo>
                <a:cubicBezTo>
                  <a:pt x="2499995" y="418465"/>
                  <a:pt x="3195320" y="92710"/>
                  <a:pt x="3499485" y="0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55863" y="2176467"/>
            <a:ext cx="0" cy="5790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71089" y="2211387"/>
            <a:ext cx="0" cy="5790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4471089" y="2596150"/>
            <a:ext cx="904757" cy="249523"/>
          </a:xfrm>
          <a:custGeom>
            <a:avLst/>
            <a:gdLst>
              <a:gd name="connisteX0" fmla="*/ 0 w 904875"/>
              <a:gd name="connsiteY0" fmla="*/ 391878 h 391878"/>
              <a:gd name="connisteX1" fmla="*/ 492760 w 904875"/>
              <a:gd name="connsiteY1" fmla="*/ 83 h 391878"/>
              <a:gd name="connisteX2" fmla="*/ 904875 w 904875"/>
              <a:gd name="connsiteY2" fmla="*/ 362033 h 39187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04875" h="391879">
                <a:moveTo>
                  <a:pt x="0" y="391879"/>
                </a:moveTo>
                <a:cubicBezTo>
                  <a:pt x="90170" y="306154"/>
                  <a:pt x="311785" y="5799"/>
                  <a:pt x="492760" y="84"/>
                </a:cubicBezTo>
                <a:cubicBezTo>
                  <a:pt x="673735" y="-5631"/>
                  <a:pt x="832485" y="282024"/>
                  <a:pt x="904875" y="362034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34"/>
          <p:cNvSpPr txBox="1"/>
          <p:nvPr/>
        </p:nvSpPr>
        <p:spPr>
          <a:xfrm>
            <a:off x="4516167" y="2176470"/>
            <a:ext cx="108571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50 cây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7469" y="49197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10639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9" grpId="0" bldLvl="0" animBg="1"/>
      <p:bldP spid="19" grpId="1" animBg="1"/>
      <p:bldP spid="20" grpId="0"/>
      <p:bldP spid="20" grpId="1"/>
      <p:bldP spid="21" grpId="0"/>
      <p:bldP spid="21" grpId="1"/>
      <p:bldP spid="23" grpId="0"/>
      <p:bldP spid="23" grpId="1"/>
      <p:bldP spid="3" grpId="0" animBg="1"/>
      <p:bldP spid="3" grpId="1" animBg="1"/>
      <p:bldP spid="31" grpId="0" animBg="1"/>
      <p:bldP spid="31" grpId="1" animBg="1"/>
      <p:bldP spid="34" grpId="0" animBg="1"/>
      <p:bldP spid="34" grpId="1" animBg="1"/>
      <p:bldP spid="35" grpId="0"/>
      <p:bldP spid="3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3"/>
          <p:cNvSpPr txBox="1"/>
          <p:nvPr/>
        </p:nvSpPr>
        <p:spPr>
          <a:xfrm>
            <a:off x="1177951" y="177733"/>
            <a:ext cx="354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nhất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7324723" y="256183"/>
            <a:ext cx="296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hai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594577" y="836589"/>
            <a:ext cx="184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8019485" y="942616"/>
            <a:ext cx="184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8293385" y="5259437"/>
            <a:ext cx="340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4B: 325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71998" y="49197"/>
            <a:ext cx="0" cy="6522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080795" y="5261513"/>
            <a:ext cx="337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4B: 325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33" y="1641595"/>
            <a:ext cx="58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294" y="2386328"/>
            <a:ext cx="319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(600 - 50) : 2 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514" y="2352585"/>
            <a:ext cx="213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275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12" y="3131061"/>
            <a:ext cx="565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4B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0446" y="3777693"/>
            <a:ext cx="24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275 + 50  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3039" y="3731971"/>
            <a:ext cx="241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325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730" y="4538127"/>
            <a:ext cx="162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6651" y="4533848"/>
            <a:ext cx="350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4A: 275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3397" y="1695615"/>
            <a:ext cx="549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4B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18415" y="2394920"/>
            <a:ext cx="325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(600 + 50) : 2 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76395" y="2334284"/>
            <a:ext cx="215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325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3128" y="3073812"/>
            <a:ext cx="549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4A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60664" y="3773117"/>
            <a:ext cx="208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325 - 50 =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18520" y="3668950"/>
            <a:ext cx="208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275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2802" y="4419448"/>
            <a:ext cx="179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0495" y="4386543"/>
            <a:ext cx="349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4A: 275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;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4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5" grpId="0"/>
      <p:bldP spid="16" grpId="0"/>
      <p:bldP spid="17" grpId="0"/>
      <p:bldP spid="18" grpId="0"/>
      <p:bldP spid="2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47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66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355" y="628057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36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55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4578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WordArt 28"/>
          <p:cNvSpPr>
            <a:spLocks noChangeArrowheads="1" noChangeShapeType="1" noTextEdit="1"/>
          </p:cNvSpPr>
          <p:nvPr/>
        </p:nvSpPr>
        <p:spPr bwMode="auto">
          <a:xfrm>
            <a:off x="830826" y="577429"/>
            <a:ext cx="10483350" cy="27301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3476"/>
              </a:avLst>
            </a:prstTxWarp>
          </a:bodyPr>
          <a:lstStyle/>
          <a:p>
            <a:pPr algn="ctr"/>
            <a:r>
              <a:rPr lang="en-GB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 TÌM NHÀ THÔNG THÁI!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0316" y="3604436"/>
            <a:ext cx="50878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/>
              </a:rPr>
              <a:t>a/ </a:t>
            </a:r>
            <a:r>
              <a:rPr lang="en-US" sz="3600" dirty="0" err="1">
                <a:latin typeface="Times New Roman"/>
              </a:rPr>
              <a:t>Số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lớn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0, </a:t>
            </a:r>
            <a:r>
              <a:rPr lang="en-US" sz="3600" dirty="0" err="1">
                <a:latin typeface="Times New Roman"/>
              </a:rPr>
              <a:t>số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bé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40791" y="4451640"/>
            <a:ext cx="506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/>
              </a:rPr>
              <a:t>b/ </a:t>
            </a:r>
            <a:r>
              <a:rPr lang="en-US" sz="3600" dirty="0" err="1">
                <a:latin typeface="Times New Roman"/>
              </a:rPr>
              <a:t>Số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lớn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7, </a:t>
            </a:r>
            <a:r>
              <a:rPr lang="en-US" sz="3600" dirty="0" err="1">
                <a:latin typeface="Times New Roman"/>
              </a:rPr>
              <a:t>số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bé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33384" y="5232499"/>
            <a:ext cx="50772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/>
              </a:rPr>
              <a:t>c/ </a:t>
            </a:r>
            <a:r>
              <a:rPr lang="en-US" sz="3600" dirty="0" err="1">
                <a:latin typeface="Times New Roman"/>
              </a:rPr>
              <a:t>Số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lớn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8,số </a:t>
            </a:r>
            <a:r>
              <a:rPr lang="en-US" sz="3600" dirty="0" err="1">
                <a:latin typeface="Times New Roman"/>
              </a:rPr>
              <a:t>bé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err="1">
                <a:latin typeface="Times New Roman"/>
              </a:rPr>
              <a:t>là</a:t>
            </a:r>
            <a:r>
              <a:rPr lang="en-US" sz="3600" dirty="0">
                <a:latin typeface="Times New Roman"/>
              </a:rPr>
              <a:t> 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7379" y="1801763"/>
            <a:ext cx="938923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Tổng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hai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số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bằng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8,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hiệu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chúng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cũng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bằng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8.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Tìm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hai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số</a:t>
            </a:r>
            <a:r>
              <a:rPr lang="en-US" sz="4000" dirty="0">
                <a:solidFill>
                  <a:srgbClr val="7030A0"/>
                </a:solidFill>
                <a:latin typeface="Times New Roman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/>
              </a:rPr>
              <a:t>đó</a:t>
            </a:r>
            <a:endParaRPr lang="en-US" sz="4000" dirty="0">
              <a:solidFill>
                <a:srgbClr val="7030A0"/>
              </a:solidFill>
              <a:latin typeface="Times New Roman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180483" y="5138994"/>
            <a:ext cx="6357636" cy="771424"/>
            <a:chOff x="1752600" y="4643438"/>
            <a:chExt cx="4769134" cy="771525"/>
          </a:xfrm>
        </p:grpSpPr>
        <p:sp>
          <p:nvSpPr>
            <p:cNvPr id="11286" name="Oval 11"/>
            <p:cNvSpPr>
              <a:spLocks noChangeArrowheads="1"/>
            </p:cNvSpPr>
            <p:nvPr/>
          </p:nvSpPr>
          <p:spPr bwMode="auto">
            <a:xfrm>
              <a:off x="1752600" y="4643438"/>
              <a:ext cx="862012" cy="7715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2453" y="4736956"/>
              <a:ext cx="3829281" cy="6464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c/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Số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lớn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8,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số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bé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Times New Roman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7801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/>
          <p:cNvSpPr/>
          <p:nvPr/>
        </p:nvSpPr>
        <p:spPr>
          <a:xfrm>
            <a:off x="689025" y="2498438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Chị 22 tuổi, em 14 tuổi.</a:t>
            </a: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254239" y="1303097"/>
            <a:ext cx="12082478" cy="61944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và tuổi em cộng lại được 36 tuổi. Em kém chị 8 tuổi. Hỏi chị bao nhiêu tuổi, em bao nhiêu tuổi?</a:t>
            </a: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689025" y="3568413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>
                <a:latin typeface="Times New Roman" panose="02020603050405020304" charset="0"/>
                <a:cs typeface="Times New Roman" panose="02020603050405020304" charset="0"/>
              </a:rPr>
              <a:t>Chị 24 tuổi, em 12 tuổi.</a:t>
            </a:r>
            <a:endParaRPr lang="en-US" altLang="vi-V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689025" y="4638389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Chị 28 tuổi, em 8 tuổi.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: Diagonal Corners Snipped 8"/>
          <p:cNvSpPr/>
          <p:nvPr/>
        </p:nvSpPr>
        <p:spPr>
          <a:xfrm>
            <a:off x="689025" y="5708364"/>
            <a:ext cx="7353999" cy="91810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D. Chị 30 tuổi, em 6 tuổi</a:t>
            </a:r>
            <a:r>
              <a:rPr lang="vi-VN" sz="24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160802" y="3876915"/>
            <a:ext cx="1029611" cy="10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632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917E-6 3.25156E-6 L -0.3128 -0.20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0" y="-10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xmlns="" id="{139FDF83-8BBE-4D5C-A051-9DA715C7EFF9}"/>
              </a:ext>
            </a:extLst>
          </p:cNvPr>
          <p:cNvSpPr/>
          <p:nvPr/>
        </p:nvSpPr>
        <p:spPr>
          <a:xfrm>
            <a:off x="11411487" y="6445924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exit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23321"/>
              <a:gd name="adj2" fmla="val 903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72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1103586"/>
            <a:ext cx="4487241" cy="1514954"/>
          </a:xfrm>
          <a:prstGeom prst="wedgeEllipseCallout">
            <a:avLst>
              <a:gd name="adj1" fmla="val -23672"/>
              <a:gd name="adj2" fmla="val 9452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nè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6" y="1308057"/>
            <a:ext cx="4665065" cy="1416783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nè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347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2661" y="6301208"/>
            <a:ext cx="711107" cy="4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2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355" y="628057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36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553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ROSE1">
            <a:hlinkClick r:id="rId2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4578" y="6356766"/>
            <a:ext cx="711107" cy="4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39"/>
          <p:cNvSpPr>
            <a:spLocks noChangeArrowheads="1"/>
          </p:cNvSpPr>
          <p:nvPr/>
        </p:nvSpPr>
        <p:spPr bwMode="auto">
          <a:xfrm>
            <a:off x="268441" y="121875"/>
            <a:ext cx="1165352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chị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cộng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lại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24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tuổi,chị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hơn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4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003300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032967" y="2290194"/>
            <a:ext cx="5599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a)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14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10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06279" y="3366733"/>
            <a:ext cx="53719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b)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10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6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047394" y="4443272"/>
            <a:ext cx="5570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c)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14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chị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18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tuổi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.</a:t>
            </a:r>
          </a:p>
        </p:txBody>
      </p:sp>
      <p:sp>
        <p:nvSpPr>
          <p:cNvPr id="12313" name="Oval 12"/>
          <p:cNvSpPr>
            <a:spLocks noChangeArrowheads="1"/>
          </p:cNvSpPr>
          <p:nvPr/>
        </p:nvSpPr>
        <p:spPr bwMode="auto">
          <a:xfrm>
            <a:off x="2483376" y="2290194"/>
            <a:ext cx="1128036" cy="74444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03839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123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0101" y="95566"/>
            <a:ext cx="10149669" cy="8637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Google Shape;613;p40"/>
          <p:cNvSpPr txBox="1">
            <a:spLocks/>
          </p:cNvSpPr>
          <p:nvPr/>
        </p:nvSpPr>
        <p:spPr>
          <a:xfrm>
            <a:off x="1812121" y="42671"/>
            <a:ext cx="8967485" cy="885449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lnSpc>
                <a:spcPct val="150000"/>
              </a:lnSpc>
            </a:pPr>
            <a:r>
              <a:rPr lang="vi-VN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Tìm hai số khi biết tổng và hiệu của hai số đó</a:t>
            </a:r>
          </a:p>
        </p:txBody>
      </p:sp>
      <p:pic>
        <p:nvPicPr>
          <p:cNvPr id="11" name="Google Shape;1433;p53">
            <a:hlinkClick r:id="" action="ppaction://noaction"/>
          </p:cNvPr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flipH="1">
            <a:off x="10870976" y="340334"/>
            <a:ext cx="442875" cy="4428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620910" y="1131387"/>
            <a:ext cx="9523005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vi-VN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</a:t>
            </a:r>
            <a:r>
              <a:rPr lang="vi-VN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Vẽ sơ đồ đoạn thẳng</a:t>
            </a:r>
            <a:endParaRPr lang="en-US" sz="28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0949" y="2059741"/>
            <a:ext cx="4079625" cy="52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/>
            <a:r>
              <a:rPr lang="vi-VN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vi-VN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Áp dụng quy tắc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163" y="3110748"/>
            <a:ext cx="4018654" cy="52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(Tổng + hiệu) :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98058" y="3146956"/>
            <a:ext cx="3858375" cy="52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(Tổng – hiệu) : 2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0100" y="4754594"/>
            <a:ext cx="4717844" cy="131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Tổng – số lớn  </a:t>
            </a:r>
          </a:p>
          <a:p>
            <a:pPr defTabSz="914309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bé = Số lớn – hiệu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8057" y="4768544"/>
            <a:ext cx="4417750" cy="1304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Tổng – số bé             </a:t>
            </a:r>
          </a:p>
          <a:p>
            <a:pPr defTabSz="914309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lớn = Số bé + hiệu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61399" y="3600081"/>
            <a:ext cx="298725" cy="311105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861443" y="1719878"/>
            <a:ext cx="298725" cy="311105"/>
          </a:xfrm>
          <a:prstGeom prst="down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326993" y="2562717"/>
            <a:ext cx="1534407" cy="49513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11254" y="2557877"/>
            <a:ext cx="1605900" cy="5355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155000" y="4572472"/>
            <a:ext cx="1022910" cy="33018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70964" y="4603567"/>
            <a:ext cx="950637" cy="3130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222061" y="3057854"/>
            <a:ext cx="4317939" cy="3081556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78228" y="3105867"/>
            <a:ext cx="4317939" cy="308155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0857" y="4049320"/>
            <a:ext cx="3196514" cy="5231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309"/>
            <a:r>
              <a:rPr lang="vi-VN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</a:t>
            </a:r>
            <a:r>
              <a:rPr lang="vi-VN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Tìm số kia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0426" y="2697648"/>
            <a:ext cx="1345480" cy="788968"/>
            <a:chOff x="-50492" y="4314115"/>
            <a:chExt cx="1345655" cy="789071"/>
          </a:xfrm>
        </p:grpSpPr>
        <p:sp>
          <p:nvSpPr>
            <p:cNvPr id="39" name="Google Shape;970;p47"/>
            <p:cNvSpPr/>
            <p:nvPr/>
          </p:nvSpPr>
          <p:spPr>
            <a:xfrm>
              <a:off x="-50492" y="4314115"/>
              <a:ext cx="1211569" cy="78907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41" y="4506943"/>
              <a:ext cx="1247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vi-VN" sz="22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1</a:t>
              </a:r>
              <a:endParaRPr lang="en-US" sz="2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63622" y="2752976"/>
            <a:ext cx="1393438" cy="733641"/>
            <a:chOff x="10364972" y="2752093"/>
            <a:chExt cx="1393619" cy="733737"/>
          </a:xfrm>
        </p:grpSpPr>
        <p:sp>
          <p:nvSpPr>
            <p:cNvPr id="41" name="Google Shape;970;p47"/>
            <p:cNvSpPr/>
            <p:nvPr/>
          </p:nvSpPr>
          <p:spPr>
            <a:xfrm>
              <a:off x="10364972" y="2752093"/>
              <a:ext cx="1196304" cy="733737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spcFirstLastPara="1" wrap="square" lIns="91413" tIns="91413" rIns="91413" bIns="91413" anchor="ctr" anchorCtr="0">
              <a:noAutofit/>
            </a:bodyPr>
            <a:lstStyle/>
            <a:p>
              <a:pPr defTabSz="914309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511269" y="2944718"/>
              <a:ext cx="12473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/>
              <a:r>
                <a:rPr lang="vi-VN" sz="22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 2</a:t>
              </a:r>
              <a:endParaRPr lang="en-US" sz="2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66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  <p:bldP spid="15" grpId="0"/>
      <p:bldP spid="17" grpId="0"/>
      <p:bldP spid="18" grpId="0"/>
      <p:bldP spid="28" grpId="0" animBg="1"/>
      <p:bldP spid="30" grpId="0" animBg="1"/>
      <p:bldP spid="8" grpId="0" animBg="1"/>
      <p:bldP spid="29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0318" y="249495"/>
            <a:ext cx="11930731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30158" y="2348531"/>
            <a:ext cx="11930097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Muốn tìm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số lớn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 ta lấy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tổng cộng hiệu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, rồi sau đó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chia cho 2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Rectangles 6"/>
          <p:cNvSpPr/>
          <p:nvPr/>
        </p:nvSpPr>
        <p:spPr>
          <a:xfrm>
            <a:off x="1401898" y="894572"/>
            <a:ext cx="9225984" cy="1228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bé = (Tổng - Hiệu) : 2</a:t>
            </a:r>
          </a:p>
        </p:txBody>
      </p:sp>
      <p:sp>
        <p:nvSpPr>
          <p:cNvPr id="8" name="Rectangles 7"/>
          <p:cNvSpPr/>
          <p:nvPr/>
        </p:nvSpPr>
        <p:spPr>
          <a:xfrm>
            <a:off x="1401898" y="3125034"/>
            <a:ext cx="9225984" cy="1228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 lớn = (Tổng + Hiệu) : 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17" y="4744073"/>
            <a:ext cx="11748510" cy="18234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 làm bài, học sinh có thể giải bài toán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bằng một trong hai cách nêu trên.</a:t>
            </a:r>
          </a:p>
        </p:txBody>
      </p:sp>
      <p:sp>
        <p:nvSpPr>
          <p:cNvPr id="2" name="Rectangles 1"/>
          <p:cNvSpPr/>
          <p:nvPr/>
        </p:nvSpPr>
        <p:spPr>
          <a:xfrm>
            <a:off x="4559341" y="275527"/>
            <a:ext cx="7329486" cy="5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4741562" y="2374564"/>
            <a:ext cx="7329486" cy="5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53335" y="2297102"/>
            <a:ext cx="8788726" cy="63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lấy</a:t>
            </a:r>
            <a:r>
              <a:rPr lang="en-US" sz="3600" b="1" dirty="0" err="1">
                <a:latin typeface="Times New Roman" panose="02020603050405020304" charset="0"/>
                <a:cs typeface="Times New Roman" panose="02020603050405020304" charset="0"/>
              </a:rPr>
              <a:t>lấ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63638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bldLvl="0" animBg="1"/>
      <p:bldP spid="9" grpId="1" animBg="1"/>
      <p:bldP spid="2" grpId="0" animBg="1"/>
      <p:bldP spid="2" grpId="1" animBg="1"/>
      <p:bldP spid="3" grpId="0" bldLvl="0" animBg="1"/>
      <p:bldP spid="3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36" y="269944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261" y="944558"/>
            <a:ext cx="11942841" cy="585721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087" y="2498034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58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1585946" y="2566119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180" y="194317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4095797" y="2038414"/>
            <a:ext cx="106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997" y="3314687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820088" y="1571039"/>
            <a:ext cx="638458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?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451485" y="3352466"/>
            <a:ext cx="1295400" cy="304800"/>
            <a:chOff x="1488" y="2976"/>
            <a:chExt cx="528" cy="96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10242185" y="3519154"/>
            <a:ext cx="1638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</a:p>
        </p:txBody>
      </p:sp>
      <p:grpSp>
        <p:nvGrpSpPr>
          <p:cNvPr id="48" name="Group 30"/>
          <p:cNvGrpSpPr>
            <a:grpSpLocks/>
          </p:cNvGrpSpPr>
          <p:nvPr/>
        </p:nvGrpSpPr>
        <p:grpSpPr bwMode="auto">
          <a:xfrm>
            <a:off x="8451485" y="3885866"/>
            <a:ext cx="1295400" cy="304800"/>
            <a:chOff x="1488" y="2976"/>
            <a:chExt cx="528" cy="96"/>
          </a:xfrm>
        </p:grpSpPr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1488" y="3024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1488" y="2976"/>
              <a:ext cx="0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2016" y="2976"/>
              <a:ext cx="0" cy="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8721360" y="2592054"/>
            <a:ext cx="13446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8599123" y="4412916"/>
            <a:ext cx="1176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</a:p>
        </p:txBody>
      </p:sp>
      <p:sp>
        <p:nvSpPr>
          <p:cNvPr id="54" name="AutoShape 24"/>
          <p:cNvSpPr>
            <a:spLocks/>
          </p:cNvSpPr>
          <p:nvPr/>
        </p:nvSpPr>
        <p:spPr bwMode="auto">
          <a:xfrm rot="10800000">
            <a:off x="9989691" y="335246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4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80" grpId="0"/>
      <p:bldP spid="36" grpId="0"/>
      <p:bldP spid="37" grpId="0"/>
      <p:bldP spid="39" grpId="0"/>
      <p:bldP spid="39" grpId="1"/>
      <p:bldP spid="8" grpId="0" animBg="1"/>
      <p:bldP spid="42" grpId="0" animBg="1"/>
      <p:bldP spid="47" grpId="0"/>
      <p:bldP spid="52" grpId="0"/>
      <p:bldP spid="53" grpId="0"/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xmlns="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372" y="2940271"/>
            <a:ext cx="4019178" cy="345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633" y="-138364"/>
            <a:ext cx="8987828" cy="39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383" y="-264488"/>
            <a:ext cx="6579154" cy="37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40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20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997" y="1820783"/>
            <a:ext cx="5904298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901" y="223837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394" y="18207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307" y="2764350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2393519" y="233324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2538496" y="28513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4148115" y="1908306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036" y="1419523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3304678" y="151888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7643345" y="2554732"/>
            <a:ext cx="302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</a:p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– x = 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680" y="3443912"/>
            <a:ext cx="3121675" cy="33558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917597" y="6314135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865613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25" y="105827"/>
            <a:ext cx="7290196" cy="6549332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2782" y="1820783"/>
            <a:ext cx="5680513" cy="355978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206" y="663152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370" y="45413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954" y="143760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609" y="226515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14" y="307520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061" y="191785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346" y="1357318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77" y="103382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56" y="242746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757" y="168279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723" y="299278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672" y="2410599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896" y="2820546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074" y="1177345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327" y="302612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CC221F5-8694-46B0-AD23-4FD3345E6D1F}"/>
              </a:ext>
            </a:extLst>
          </p:cNvPr>
          <p:cNvSpPr txBox="1"/>
          <p:nvPr/>
        </p:nvSpPr>
        <p:spPr>
          <a:xfrm>
            <a:off x="29027" y="6357671"/>
            <a:ext cx="896973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E3211B7-5C00-41C9-ADD5-6A89B04AD8A0}"/>
              </a:ext>
            </a:extLst>
          </p:cNvPr>
          <p:cNvSpPr txBox="1"/>
          <p:nvPr/>
        </p:nvSpPr>
        <p:spPr>
          <a:xfrm>
            <a:off x="920665" y="238217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9687EFD1-959C-4B5A-A529-6C2D25396F69}"/>
              </a:ext>
            </a:extLst>
          </p:cNvPr>
          <p:cNvSpPr txBox="1"/>
          <p:nvPr/>
        </p:nvSpPr>
        <p:spPr>
          <a:xfrm>
            <a:off x="1615685" y="3167961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4793CD6A-2991-46E3-A1D4-AC3BE9D18C9D}"/>
              </a:ext>
            </a:extLst>
          </p:cNvPr>
          <p:cNvSpPr txBox="1"/>
          <p:nvPr/>
        </p:nvSpPr>
        <p:spPr>
          <a:xfrm>
            <a:off x="2043743" y="152494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E031507D-58CF-499E-81C3-3B69322C3C57}"/>
              </a:ext>
            </a:extLst>
          </p:cNvPr>
          <p:cNvSpPr txBox="1"/>
          <p:nvPr/>
        </p:nvSpPr>
        <p:spPr>
          <a:xfrm>
            <a:off x="2912995" y="77630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F5824130-CFF0-4B45-AC08-28AB2ECDF14F}"/>
              </a:ext>
            </a:extLst>
          </p:cNvPr>
          <p:cNvSpPr txBox="1"/>
          <p:nvPr/>
        </p:nvSpPr>
        <p:spPr>
          <a:xfrm>
            <a:off x="4183221" y="198934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9C4C796-0327-4743-9555-E9940AFA7456}"/>
              </a:ext>
            </a:extLst>
          </p:cNvPr>
          <p:cNvSpPr txBox="1"/>
          <p:nvPr/>
        </p:nvSpPr>
        <p:spPr>
          <a:xfrm>
            <a:off x="3307893" y="2517793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CB282E6-9011-413F-8F83-6BCCC282F79A}"/>
              </a:ext>
            </a:extLst>
          </p:cNvPr>
          <p:cNvSpPr txBox="1"/>
          <p:nvPr/>
        </p:nvSpPr>
        <p:spPr>
          <a:xfrm>
            <a:off x="3954709" y="548228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C0B26277-5A9A-46D3-9C9E-C17A7F5AD9B4}"/>
              </a:ext>
            </a:extLst>
          </p:cNvPr>
          <p:cNvSpPr txBox="1"/>
          <p:nvPr/>
        </p:nvSpPr>
        <p:spPr>
          <a:xfrm>
            <a:off x="4133587" y="3088144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E027506-A55E-4E1D-848F-F17A1018D510}"/>
              </a:ext>
            </a:extLst>
          </p:cNvPr>
          <p:cNvSpPr txBox="1"/>
          <p:nvPr/>
        </p:nvSpPr>
        <p:spPr>
          <a:xfrm>
            <a:off x="5630835" y="3113389"/>
            <a:ext cx="84803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A594D355-29E7-4BBB-9EC9-F2A5A74BB4B6}"/>
              </a:ext>
            </a:extLst>
          </p:cNvPr>
          <p:cNvSpPr txBox="1"/>
          <p:nvPr/>
        </p:nvSpPr>
        <p:spPr>
          <a:xfrm>
            <a:off x="2386054" y="2917891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CCFC3D4-8584-47AF-99F8-9B4C36644AA9}"/>
              </a:ext>
            </a:extLst>
          </p:cNvPr>
          <p:cNvSpPr txBox="1"/>
          <p:nvPr/>
        </p:nvSpPr>
        <p:spPr>
          <a:xfrm>
            <a:off x="5766812" y="126932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080B40-E62F-4AD0-B3D4-FA81C0DD7D6A}"/>
              </a:ext>
            </a:extLst>
          </p:cNvPr>
          <p:cNvSpPr txBox="1"/>
          <p:nvPr/>
        </p:nvSpPr>
        <p:spPr>
          <a:xfrm>
            <a:off x="5058549" y="251106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462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DD961E-FC2D-4ECE-9C5E-955A71CF6FF0}"/>
              </a:ext>
            </a:extLst>
          </p:cNvPr>
          <p:cNvSpPr txBox="1"/>
          <p:nvPr/>
        </p:nvSpPr>
        <p:spPr>
          <a:xfrm>
            <a:off x="3350850" y="1448068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940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7105FB1-2B80-42BC-84FA-A693C23CB056}"/>
              </a:ext>
            </a:extLst>
          </p:cNvPr>
          <p:cNvSpPr txBox="1"/>
          <p:nvPr/>
        </p:nvSpPr>
        <p:spPr>
          <a:xfrm>
            <a:off x="4582864" y="1138574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032F85-1C88-4668-B32D-E75FEAD823BD}"/>
              </a:ext>
            </a:extLst>
          </p:cNvPr>
          <p:cNvSpPr txBox="1"/>
          <p:nvPr/>
        </p:nvSpPr>
        <p:spPr>
          <a:xfrm>
            <a:off x="5132843" y="1778375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165" y="2051241"/>
            <a:ext cx="632708" cy="632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C3372C-264B-41AF-B99A-F2AA51AE5C88}"/>
              </a:ext>
            </a:extLst>
          </p:cNvPr>
          <p:cNvSpPr txBox="1"/>
          <p:nvPr/>
        </p:nvSpPr>
        <p:spPr>
          <a:xfrm>
            <a:off x="2599251" y="2152127"/>
            <a:ext cx="89454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890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07" y="2924365"/>
            <a:ext cx="3121675" cy="36783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6660491" y="2892790"/>
            <a:ext cx="524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+ 890 = …+145</a:t>
            </a:r>
          </a:p>
        </p:txBody>
      </p:sp>
      <p:sp>
        <p:nvSpPr>
          <p:cNvPr id="43" name="Action Button: Go Forward or Next 7">
            <a:hlinkClick r:id="" action="ppaction://hlinkshowjump?jump=nextslide" highlightClick="1"/>
            <a:hlinkHover r:id="" action="ppaction://hlinkshowjump?jump=nextslide"/>
            <a:extLst>
              <a:ext uri="{FF2B5EF4-FFF2-40B4-BE49-F238E27FC236}">
                <a16:creationId xmlns:a16="http://schemas.microsoft.com/office/drawing/2014/main" xmlns="" id="{FCC3A791-B370-456F-AFCE-2AD774D0C7E8}"/>
              </a:ext>
            </a:extLst>
          </p:cNvPr>
          <p:cNvSpPr/>
          <p:nvPr/>
        </p:nvSpPr>
        <p:spPr>
          <a:xfrm>
            <a:off x="10882577" y="6297207"/>
            <a:ext cx="841030" cy="41361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183911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xmlns="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873" y="-74033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Action Button: Blank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26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7391964" y="772510"/>
            <a:ext cx="4487241" cy="1846030"/>
          </a:xfrm>
          <a:prstGeom prst="wedgeEllipseCallout">
            <a:avLst>
              <a:gd name="adj1" fmla="val -8213"/>
              <a:gd name="adj2" fmla="val 852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_trad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6">
            <a:extLst>
              <a:ext uri="{FF2B5EF4-FFF2-40B4-BE49-F238E27FC236}">
                <a16:creationId xmlns:a16="http://schemas.microsoft.com/office/drawing/2014/main" xmlns="" id="{7FF9EFB2-47B4-4CDD-9AC1-40630D75BD22}"/>
              </a:ext>
            </a:extLst>
          </p:cNvPr>
          <p:cNvSpPr/>
          <p:nvPr/>
        </p:nvSpPr>
        <p:spPr>
          <a:xfrm>
            <a:off x="170237" y="772510"/>
            <a:ext cx="4086454" cy="1952330"/>
          </a:xfrm>
          <a:prstGeom prst="wedgeEllipseCallout">
            <a:avLst>
              <a:gd name="adj1" fmla="val 20759"/>
              <a:gd name="adj2" fmla="val 868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S_tradnl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s-ES_tradnl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s-E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448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xmlns="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3" y="118775"/>
            <a:ext cx="12190414" cy="5867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578" y="873141"/>
            <a:ext cx="9538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Thư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́ Ba, </a:t>
            </a:r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ngày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 25 </a:t>
            </a:r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tháng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 10 </a:t>
            </a:r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năm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HP001 4 hàng" panose="020B0603050302020204" pitchFamily="34" charset="0"/>
              </a:rPr>
              <a:t>Toán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203" y="2339278"/>
            <a:ext cx="108602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tổng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đó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63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3765372" y="-2615245"/>
            <a:ext cx="4571570" cy="11237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60690">
            <a:off x="573962" y="266218"/>
            <a:ext cx="2462691" cy="1877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294763">
            <a:off x="824110" y="81991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827" y="1586210"/>
            <a:ext cx="7528658" cy="27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  <a:p>
            <a:pPr algn="ctr">
              <a:spcBef>
                <a:spcPct val="2000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162" y="2566988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837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1721</Words>
  <Application>Microsoft Office PowerPoint</Application>
  <PresentationFormat>Custom</PresentationFormat>
  <Paragraphs>372</Paragraphs>
  <Slides>40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Office 主题​​</vt:lpstr>
      <vt:lpstr>Default Design</vt:lpstr>
      <vt:lpstr>1_Default Design</vt:lpstr>
      <vt:lpstr>2_Default Design</vt:lpstr>
      <vt:lpstr>End of Course Jeopardy by Slidesgo</vt:lpstr>
      <vt:lpstr>Office Theme</vt:lpstr>
      <vt:lpstr>TÌM HAI SỐ KHI BIẾT  TỔNG VÀ HIỆU CỦA HAI SỐ ĐÓ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Admin</cp:lastModifiedBy>
  <cp:revision>3271</cp:revision>
  <dcterms:created xsi:type="dcterms:W3CDTF">2015-12-01T09:06:39Z</dcterms:created>
  <dcterms:modified xsi:type="dcterms:W3CDTF">2022-10-22T00:39:18Z</dcterms:modified>
</cp:coreProperties>
</file>