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90" r:id="rId2"/>
    <p:sldId id="292" r:id="rId3"/>
    <p:sldId id="293" r:id="rId4"/>
    <p:sldId id="257" r:id="rId5"/>
    <p:sldId id="286" r:id="rId6"/>
    <p:sldId id="295" r:id="rId7"/>
    <p:sldId id="260" r:id="rId8"/>
    <p:sldId id="263" r:id="rId9"/>
    <p:sldId id="264" r:id="rId10"/>
    <p:sldId id="265" r:id="rId11"/>
    <p:sldId id="266" r:id="rId12"/>
    <p:sldId id="296" r:id="rId13"/>
    <p:sldId id="297" r:id="rId14"/>
    <p:sldId id="288" r:id="rId15"/>
    <p:sldId id="268" r:id="rId16"/>
    <p:sldId id="270" r:id="rId17"/>
    <p:sldId id="271" r:id="rId18"/>
    <p:sldId id="273" r:id="rId19"/>
    <p:sldId id="274" r:id="rId20"/>
    <p:sldId id="276" r:id="rId21"/>
    <p:sldId id="298" r:id="rId22"/>
    <p:sldId id="278" r:id="rId23"/>
    <p:sldId id="277" r:id="rId24"/>
    <p:sldId id="287" r:id="rId25"/>
    <p:sldId id="281" r:id="rId26"/>
    <p:sldId id="280" r:id="rId27"/>
    <p:sldId id="299"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UVN Mau Tim 1" panose="00000400000000000000" pitchFamily="2" charset="0"/>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3C78"/>
    <a:srgbClr val="ED8E7C"/>
    <a:srgbClr val="F6A9A9"/>
    <a:srgbClr val="FFF47D"/>
    <a:srgbClr val="C2F784"/>
    <a:srgbClr val="93D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6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43080-E220-4E82-9D53-32577FE21CE9}" type="datetimeFigureOut">
              <a:rPr lang="en-US" smtClean="0"/>
              <a:t>10/30/2022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59522-CED2-4511-90FC-EE85328BA9A9}" type="slidenum">
              <a:rPr lang="en-US" smtClean="0"/>
              <a:t>‹#›</a:t>
            </a:fld>
            <a:endParaRPr lang="en-US"/>
          </a:p>
        </p:txBody>
      </p:sp>
    </p:spTree>
    <p:extLst>
      <p:ext uri="{BB962C8B-B14F-4D97-AF65-F5344CB8AC3E}">
        <p14:creationId xmlns:p14="http://schemas.microsoft.com/office/powerpoint/2010/main" val="355281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1</a:t>
            </a:fld>
            <a:endParaRPr lang="zh-CN" altLang="en-US"/>
          </a:p>
        </p:txBody>
      </p:sp>
    </p:spTree>
    <p:extLst>
      <p:ext uri="{BB962C8B-B14F-4D97-AF65-F5344CB8AC3E}">
        <p14:creationId xmlns:p14="http://schemas.microsoft.com/office/powerpoint/2010/main" val="2626839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8B5D56-0574-431F-98E9-37135410459E}" type="slidenum">
              <a:rPr lang="zh-CN" altLang="en-US" smtClean="0"/>
              <a:t>3</a:t>
            </a:fld>
            <a:endParaRPr lang="zh-CN" altLang="en-US"/>
          </a:p>
        </p:txBody>
      </p:sp>
    </p:spTree>
    <p:extLst>
      <p:ext uri="{BB962C8B-B14F-4D97-AF65-F5344CB8AC3E}">
        <p14:creationId xmlns:p14="http://schemas.microsoft.com/office/powerpoint/2010/main" val="7787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CFF41-199D-47A8-B2B5-0EA0B79AD3CD}"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41497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3320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2569824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29740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14182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CFF41-199D-47A8-B2B5-0EA0B79AD3CD}" type="datetimeFigureOut">
              <a:rPr lang="en-US" smtClean="0"/>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422262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CFF41-199D-47A8-B2B5-0EA0B79AD3CD}"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143651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CFF41-199D-47A8-B2B5-0EA0B79AD3CD}" type="datetimeFigureOut">
              <a:rPr lang="en-US" smtClean="0"/>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3332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CFF41-199D-47A8-B2B5-0EA0B79AD3CD}" type="datetimeFigureOut">
              <a:rPr lang="en-US" smtClean="0"/>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64349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CFF41-199D-47A8-B2B5-0EA0B79AD3CD}" type="datetimeFigureOut">
              <a:rPr lang="en-US" smtClean="0"/>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6742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CFF41-199D-47A8-B2B5-0EA0B79AD3CD}"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254699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CFF41-199D-47A8-B2B5-0EA0B79AD3CD}" type="datetimeFigureOut">
              <a:rPr lang="en-US" smtClean="0"/>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999736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CFF41-199D-47A8-B2B5-0EA0B79AD3CD}" type="datetimeFigureOut">
              <a:rPr lang="en-US" smtClean="0"/>
              <a:t>10/30/2022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8502A-3295-4422-8BDE-A1EB1F31C7F0}"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9562045A-22A5-489B-9515-ECCC0C5F33B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95185" y="8892459"/>
            <a:ext cx="1182515" cy="1021562"/>
          </a:xfrm>
          <a:prstGeom prst="rect">
            <a:avLst/>
          </a:prstGeom>
        </p:spPr>
      </p:pic>
      <p:sp>
        <p:nvSpPr>
          <p:cNvPr id="9" name="TextBox 8">
            <a:extLst>
              <a:ext uri="{FF2B5EF4-FFF2-40B4-BE49-F238E27FC236}">
                <a16:creationId xmlns:a16="http://schemas.microsoft.com/office/drawing/2014/main" id="{1DB4FC44-8B98-4638-8D92-96E99564F196}"/>
              </a:ext>
            </a:extLst>
          </p:cNvPr>
          <p:cNvSpPr txBox="1"/>
          <p:nvPr userDrawn="1"/>
        </p:nvSpPr>
        <p:spPr>
          <a:xfrm>
            <a:off x="0" y="-42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7D2F47A7-D85C-43D3-B2AA-D693079471F3}"/>
              </a:ext>
            </a:extLst>
          </p:cNvPr>
          <p:cNvSpPr txBox="1"/>
          <p:nvPr userDrawn="1"/>
        </p:nvSpPr>
        <p:spPr>
          <a:xfrm>
            <a:off x="-9716" y="64619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Tree>
    <p:extLst>
      <p:ext uri="{BB962C8B-B14F-4D97-AF65-F5344CB8AC3E}">
        <p14:creationId xmlns:p14="http://schemas.microsoft.com/office/powerpoint/2010/main" val="124222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3.wdp"/><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10.wdp"/><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42.png"/><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3.png"/><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140B336-B45A-4750-B9B9-89B6C0556693}"/>
              </a:ext>
            </a:extLst>
          </p:cNvPr>
          <p:cNvPicPr>
            <a:picLocks noChangeAspect="1"/>
          </p:cNvPicPr>
          <p:nvPr/>
        </p:nvPicPr>
        <p:blipFill rotWithShape="1">
          <a:blip r:embed="rId4">
            <a:extLst>
              <a:ext uri="{28A0092B-C50C-407E-A947-70E740481C1C}">
                <a14:useLocalDpi xmlns:a14="http://schemas.microsoft.com/office/drawing/2010/main" val="0"/>
              </a:ext>
            </a:extLst>
          </a:blip>
          <a:srcRect t="67901"/>
          <a:stretch/>
        </p:blipFill>
        <p:spPr>
          <a:xfrm>
            <a:off x="-734292" y="5043055"/>
            <a:ext cx="10058400" cy="1814945"/>
          </a:xfrm>
          <a:prstGeom prst="rect">
            <a:avLst/>
          </a:prstGeom>
        </p:spPr>
      </p:pic>
      <p:pic>
        <p:nvPicPr>
          <p:cNvPr id="8" name="图片 7">
            <a:extLst>
              <a:ext uri="{FF2B5EF4-FFF2-40B4-BE49-F238E27FC236}">
                <a16:creationId xmlns:a16="http://schemas.microsoft.com/office/drawing/2014/main" id="{E3117DBA-B1F4-42E5-9242-626CA39D67DB}"/>
              </a:ext>
            </a:extLst>
          </p:cNvPr>
          <p:cNvPicPr>
            <a:picLocks noChangeAspect="1"/>
          </p:cNvPicPr>
          <p:nvPr/>
        </p:nvPicPr>
        <p:blipFill rotWithShape="1">
          <a:blip r:embed="rId4">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pic>
        <p:nvPicPr>
          <p:cNvPr id="14" name="图片 13">
            <a:extLst>
              <a:ext uri="{FF2B5EF4-FFF2-40B4-BE49-F238E27FC236}">
                <a16:creationId xmlns:a16="http://schemas.microsoft.com/office/drawing/2014/main" id="{C68F3CC1-E84B-4797-BE0F-74D3ABFD6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30457" y="-535214"/>
            <a:ext cx="4826000" cy="7620000"/>
          </a:xfrm>
          <a:prstGeom prst="rect">
            <a:avLst/>
          </a:prstGeom>
        </p:spPr>
      </p:pic>
      <p:pic>
        <p:nvPicPr>
          <p:cNvPr id="6" name="图片 5">
            <a:extLst>
              <a:ext uri="{FF2B5EF4-FFF2-40B4-BE49-F238E27FC236}">
                <a16:creationId xmlns:a16="http://schemas.microsoft.com/office/drawing/2014/main" id="{41EE3311-B7FF-41C3-ABD5-C602A0082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168" y="1120359"/>
            <a:ext cx="7857644" cy="4308853"/>
          </a:xfrm>
          <a:prstGeom prst="rect">
            <a:avLst/>
          </a:prstGeom>
        </p:spPr>
      </p:pic>
      <p:sp>
        <p:nvSpPr>
          <p:cNvPr id="9" name="矩形 24">
            <a:extLst>
              <a:ext uri="{FF2B5EF4-FFF2-40B4-BE49-F238E27FC236}">
                <a16:creationId xmlns:a16="http://schemas.microsoft.com/office/drawing/2014/main" id="{25E1863F-B746-467B-B03B-887DC46943DE}"/>
              </a:ext>
            </a:extLst>
          </p:cNvPr>
          <p:cNvSpPr/>
          <p:nvPr/>
        </p:nvSpPr>
        <p:spPr>
          <a:xfrm>
            <a:off x="2640120" y="2506271"/>
            <a:ext cx="5240537" cy="1107996"/>
          </a:xfrm>
          <a:prstGeom prst="rect">
            <a:avLst/>
          </a:prstGeom>
        </p:spPr>
        <p:txBody>
          <a:bodyPr wrap="none">
            <a:spAutoFit/>
          </a:bodyPr>
          <a:lstStyle/>
          <a:p>
            <a:r>
              <a:rPr lang="en-US" altLang="zh-CN" sz="6600" b="1" dirty="0">
                <a:solidFill>
                  <a:schemeClr val="accent2">
                    <a:lumMod val="50000"/>
                  </a:schemeClr>
                </a:solidFill>
                <a:latin typeface="Times New Roman" panose="02020603050405020304" pitchFamily="18" charset="0"/>
                <a:ea typeface="字魂59号-创粗黑" panose="00000500000000000000" pitchFamily="2" charset="-122"/>
                <a:cs typeface="Times New Roman" panose="02020603050405020304" pitchFamily="18" charset="0"/>
              </a:rPr>
              <a:t>KHỞI ĐỘNG</a:t>
            </a:r>
          </a:p>
        </p:txBody>
      </p:sp>
    </p:spTree>
    <p:extLst>
      <p:ext uri="{BB962C8B-B14F-4D97-AF65-F5344CB8AC3E}">
        <p14:creationId xmlns:p14="http://schemas.microsoft.com/office/powerpoint/2010/main" val="363938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795205" y="313047"/>
            <a:ext cx="10977299" cy="936339"/>
            <a:chOff x="4459779" y="1849981"/>
            <a:chExt cx="3151793" cy="936339"/>
          </a:xfrm>
        </p:grpSpPr>
        <p:sp>
          <p:nvSpPr>
            <p:cNvPr id="4" name="TextBox 3"/>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59779" y="184998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1285736"/>
            <a:ext cx="11548872" cy="3108543"/>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p:txBody>
      </p:sp>
      <p:sp>
        <p:nvSpPr>
          <p:cNvPr id="8" name="TextBox 7"/>
          <p:cNvSpPr txBox="1"/>
          <p:nvPr/>
        </p:nvSpPr>
        <p:spPr>
          <a:xfrm>
            <a:off x="512064" y="4443638"/>
            <a:ext cx="9820656" cy="523220"/>
          </a:xfrm>
          <a:prstGeom prst="rect">
            <a:avLst/>
          </a:prstGeom>
          <a:noFill/>
        </p:spPr>
        <p:txBody>
          <a:bodyPr wrap="square" rtlCol="0">
            <a:spAutoFit/>
          </a:bodyPr>
          <a:lstStyle/>
          <a:p>
            <a:pPr algn="just"/>
            <a:r>
              <a:rPr lang="en-US" sz="2800" b="1" i="1" dirty="0">
                <a:solidFill>
                  <a:srgbClr val="002060"/>
                </a:solidFill>
                <a:latin typeface="UTM Avo" panose="02040603050506020204" pitchFamily="18" charset="0"/>
              </a:rPr>
              <a:t>*</a:t>
            </a:r>
            <a:r>
              <a:rPr lang="en-US" sz="2800" b="1" i="1" dirty="0" err="1">
                <a:solidFill>
                  <a:srgbClr val="002060"/>
                </a:solidFill>
                <a:latin typeface="UTM Avo" panose="02040603050506020204" pitchFamily="18" charset="0"/>
              </a:rPr>
              <a:t>khủng</a:t>
            </a:r>
            <a:r>
              <a:rPr lang="en-US" sz="2800" b="1" i="1" dirty="0">
                <a:solidFill>
                  <a:srgbClr val="002060"/>
                </a:solidFill>
                <a:latin typeface="UTM Avo" panose="02040603050506020204" pitchFamily="18" charset="0"/>
              </a:rPr>
              <a:t> </a:t>
            </a:r>
            <a:r>
              <a:rPr lang="en-US" sz="2800" b="1" i="1" dirty="0" err="1">
                <a:solidFill>
                  <a:srgbClr val="002060"/>
                </a:solidFill>
                <a:latin typeface="UTM Avo" panose="02040603050506020204" pitchFamily="18" charset="0"/>
              </a:rPr>
              <a:t>khiếp</a:t>
            </a:r>
            <a:r>
              <a:rPr lang="en-US" sz="2800" b="1"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rất</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hoảng</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sợ</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sợ</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đến</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mức</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tột</a:t>
            </a:r>
            <a:r>
              <a:rPr lang="en-US" sz="2800" i="1" dirty="0">
                <a:solidFill>
                  <a:srgbClr val="002060"/>
                </a:solidFill>
                <a:latin typeface="UTM Avo" panose="02040603050506020204" pitchFamily="18" charset="0"/>
              </a:rPr>
              <a:t> </a:t>
            </a:r>
            <a:r>
              <a:rPr lang="en-US" sz="2800" i="1" dirty="0" err="1">
                <a:solidFill>
                  <a:srgbClr val="002060"/>
                </a:solidFill>
                <a:latin typeface="UTM Avo" panose="02040603050506020204" pitchFamily="18" charset="0"/>
              </a:rPr>
              <a:t>độ</a:t>
            </a:r>
            <a:r>
              <a:rPr lang="en-US" sz="2800" i="1" dirty="0">
                <a:solidFill>
                  <a:srgbClr val="002060"/>
                </a:solidFill>
                <a:latin typeface="UTM Avo" panose="02040603050506020204" pitchFamily="18" charset="0"/>
              </a:rPr>
              <a:t>.</a:t>
            </a:r>
            <a:r>
              <a:rPr lang="en-US" sz="2800" b="1" i="1" dirty="0">
                <a:solidFill>
                  <a:srgbClr val="002060"/>
                </a:solidFill>
                <a:latin typeface="UTM Avo" panose="02040603050506020204" pitchFamily="18" charset="0"/>
              </a:rPr>
              <a:t> </a:t>
            </a:r>
            <a:endParaRPr lang="vi-VN" sz="2800" b="1" i="1" dirty="0">
              <a:solidFill>
                <a:srgbClr val="002060"/>
              </a:solidFill>
              <a:latin typeface="UTM Avo" panose="02040603050506020204" pitchFamily="18" charset="0"/>
            </a:endParaRPr>
          </a:p>
        </p:txBody>
      </p:sp>
      <p:grpSp>
        <p:nvGrpSpPr>
          <p:cNvPr id="9" name="Group 8"/>
          <p:cNvGrpSpPr/>
          <p:nvPr/>
        </p:nvGrpSpPr>
        <p:grpSpPr>
          <a:xfrm>
            <a:off x="-433884" y="5238905"/>
            <a:ext cx="16622396" cy="1655671"/>
            <a:chOff x="-461316" y="5275481"/>
            <a:chExt cx="16622396" cy="1655671"/>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61316" y="5275481"/>
              <a:ext cx="2380480" cy="16556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919164" y="5275481"/>
              <a:ext cx="2380480" cy="1655671"/>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279162" y="5275481"/>
              <a:ext cx="2380480" cy="1655671"/>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6659642" y="5275481"/>
              <a:ext cx="2380480" cy="1655671"/>
            </a:xfrm>
            <a:prstGeom prst="rect">
              <a:avLst/>
            </a:prstGeom>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9040122" y="5275481"/>
              <a:ext cx="2380480" cy="1655671"/>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1400120" y="5275481"/>
              <a:ext cx="2380480" cy="1655671"/>
            </a:xfrm>
            <a:prstGeom prst="rect">
              <a:avLst/>
            </a:prstGeom>
          </p:spPr>
        </p:pic>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3780600" y="5275481"/>
              <a:ext cx="2380480" cy="1655671"/>
            </a:xfrm>
            <a:prstGeom prst="rect">
              <a:avLst/>
            </a:prstGeom>
          </p:spPr>
        </p:pic>
      </p:grpSp>
      <p:pic>
        <p:nvPicPr>
          <p:cNvPr id="19" name="Picture 18"/>
          <p:cNvPicPr>
            <a:picLocks noChangeAspect="1"/>
          </p:cNvPicPr>
          <p:nvPr/>
        </p:nvPicPr>
        <p:blipFill>
          <a:blip r:embed="rId7">
            <a:extLst>
              <a:ext uri="{BEBA8EAE-BF5A-486C-A8C5-ECC9F3942E4B}">
                <a14:imgProps xmlns:a14="http://schemas.microsoft.com/office/drawing/2010/main">
                  <a14:imgLayer r:embed="rId8">
                    <a14:imgEffect>
                      <a14:backgroundRemoval t="3550" b="98225" l="7101" r="95266">
                        <a14:foregroundMark x1="38166" y1="26331" x2="52367" y2="53550"/>
                        <a14:foregroundMark x1="49112" y1="28994" x2="41420" y2="54142"/>
                        <a14:foregroundMark x1="34911" y1="28994" x2="42012" y2="39941"/>
                      </a14:backgroundRemoval>
                    </a14:imgEffect>
                  </a14:imgLayer>
                </a14:imgProps>
              </a:ext>
              <a:ext uri="{28A0092B-C50C-407E-A947-70E740481C1C}">
                <a14:useLocalDpi xmlns:a14="http://schemas.microsoft.com/office/drawing/2010/main" val="0"/>
              </a:ext>
            </a:extLst>
          </a:blip>
          <a:stretch>
            <a:fillRect/>
          </a:stretch>
        </p:blipFill>
        <p:spPr>
          <a:xfrm>
            <a:off x="8553054" y="1983105"/>
            <a:ext cx="3219450" cy="3219450"/>
          </a:xfrm>
          <a:prstGeom prst="rect">
            <a:avLst/>
          </a:prstGeom>
        </p:spPr>
      </p:pic>
    </p:spTree>
    <p:extLst>
      <p:ext uri="{BB962C8B-B14F-4D97-AF65-F5344CB8AC3E}">
        <p14:creationId xmlns:p14="http://schemas.microsoft.com/office/powerpoint/2010/main" val="286753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50" presetClass="entr" presetSubtype="0" decel="100000"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8"/>
                                        </p:tgtEl>
                                        <p:attrNameLst>
                                          <p:attrName>ppt_y</p:attrName>
                                        </p:attrNameLst>
                                      </p:cBhvr>
                                      <p:tavLst>
                                        <p:tav tm="0">
                                          <p:val>
                                            <p:strVal val="#ppt_y"/>
                                          </p:val>
                                        </p:tav>
                                        <p:tav tm="100000">
                                          <p:val>
                                            <p:strVal val="#ppt_y"/>
                                          </p:val>
                                        </p:tav>
                                      </p:tavLst>
                                    </p:anim>
                                    <p:anim calcmode="lin" valueType="num">
                                      <p:cBhvr>
                                        <p:cTn id="2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1207" y="1566587"/>
            <a:ext cx="11469097" cy="2062103"/>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Thần Đi-ô-ni-dốt liền hiện ra và phán:</a:t>
            </a:r>
          </a:p>
          <a:p>
            <a:pPr algn="just"/>
            <a:r>
              <a:rPr lang="vi-VN" sz="32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p:txBody>
      </p:sp>
      <p:grpSp>
        <p:nvGrpSpPr>
          <p:cNvPr id="8" name="Group 7"/>
          <p:cNvGrpSpPr/>
          <p:nvPr/>
        </p:nvGrpSpPr>
        <p:grpSpPr>
          <a:xfrm>
            <a:off x="1076873" y="556307"/>
            <a:ext cx="10993205" cy="950654"/>
            <a:chOff x="4459779" y="1835666"/>
            <a:chExt cx="3156360" cy="950654"/>
          </a:xfrm>
        </p:grpSpPr>
        <p:sp>
          <p:nvSpPr>
            <p:cNvPr id="9" name="TextBox 8"/>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10" name="TextBox 9"/>
            <p:cNvSpPr txBox="1"/>
            <p:nvPr/>
          </p:nvSpPr>
          <p:spPr>
            <a:xfrm>
              <a:off x="4464346" y="1835666"/>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17" name="TextBox 16"/>
          <p:cNvSpPr txBox="1"/>
          <p:nvPr/>
        </p:nvSpPr>
        <p:spPr>
          <a:xfrm>
            <a:off x="369071" y="3629469"/>
            <a:ext cx="8685145" cy="255454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3200" dirty="0">
              <a:solidFill>
                <a:srgbClr val="002060"/>
              </a:solidFill>
              <a:latin typeface="UTM Avo" panose="02040603050506020204" pitchFamily="18" charset="0"/>
            </a:endParaRPr>
          </a:p>
        </p:txBody>
      </p:sp>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28259" y="-7012"/>
            <a:ext cx="1720910" cy="2231136"/>
          </a:xfrm>
          <a:prstGeom prst="rect">
            <a:avLst/>
          </a:prstGeom>
        </p:spPr>
      </p:pic>
      <p:grpSp>
        <p:nvGrpSpPr>
          <p:cNvPr id="21" name="Group 20"/>
          <p:cNvGrpSpPr/>
          <p:nvPr/>
        </p:nvGrpSpPr>
        <p:grpSpPr>
          <a:xfrm>
            <a:off x="8833105" y="3333889"/>
            <a:ext cx="3345876" cy="3445454"/>
            <a:chOff x="8833105" y="3333889"/>
            <a:chExt cx="3345876" cy="3445454"/>
          </a:xfrm>
        </p:grpSpPr>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8833105" y="3333889"/>
              <a:ext cx="3345876" cy="3372643"/>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3392" b="96002" l="9994" r="89885"/>
                      </a14:imgEffect>
                    </a14:imgLayer>
                  </a14:imgProps>
                </a:ext>
                <a:ext uri="{28A0092B-C50C-407E-A947-70E740481C1C}">
                  <a14:useLocalDpi xmlns:a14="http://schemas.microsoft.com/office/drawing/2010/main" val="0"/>
                </a:ext>
              </a:extLst>
            </a:blip>
            <a:stretch>
              <a:fillRect/>
            </a:stretch>
          </p:blipFill>
          <p:spPr>
            <a:xfrm>
              <a:off x="9633768" y="4981592"/>
              <a:ext cx="1797751" cy="179775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7139" y="4370832"/>
              <a:ext cx="1764869" cy="2383832"/>
            </a:xfrm>
            <a:prstGeom prst="rect">
              <a:avLst/>
            </a:prstGeom>
          </p:spPr>
        </p:pic>
      </p:grpSp>
    </p:spTree>
    <p:extLst>
      <p:ext uri="{BB962C8B-B14F-4D97-AF65-F5344CB8AC3E}">
        <p14:creationId xmlns:p14="http://schemas.microsoft.com/office/powerpoint/2010/main" val="88956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2" presetClass="entr" presetSubtype="9"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0-#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直接连接符 1"/>
          <p:cNvCxnSpPr/>
          <p:nvPr/>
        </p:nvCxnSpPr>
        <p:spPr>
          <a:xfrm rot="5400000">
            <a:off x="4310856" y="3491707"/>
            <a:ext cx="3570287" cy="0"/>
          </a:xfrm>
          <a:prstGeom prst="line">
            <a:avLst/>
          </a:prstGeom>
          <a:ln w="3175">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矩形 5"/>
          <p:cNvSpPr>
            <a:spLocks noChangeArrowheads="1"/>
          </p:cNvSpPr>
          <p:nvPr/>
        </p:nvSpPr>
        <p:spPr bwMode="auto">
          <a:xfrm>
            <a:off x="1849438" y="1758067"/>
            <a:ext cx="2193925" cy="707886"/>
          </a:xfrm>
          <a:prstGeom prst="rect">
            <a:avLst/>
          </a:prstGeom>
          <a:solidFill>
            <a:srgbClr val="B2DFDB"/>
          </a:solidFill>
          <a:ln>
            <a:noFill/>
          </a:ln>
          <a:effectLst>
            <a:outerShdw blurRad="50800" dist="38100" dir="10800000" algn="r" rotWithShape="0">
              <a:prstClr val="black">
                <a:alpha val="40000"/>
              </a:prstClr>
            </a:outerShdw>
          </a:effectLst>
        </p:spPr>
        <p:txBody>
          <a:bodyPr>
            <a:spAutoFit/>
            <a:scene3d>
              <a:camera prst="orthographicFront"/>
              <a:lightRig rig="threePt" dir="t"/>
            </a:scene3d>
            <a:sp3d extrusionH="57150">
              <a:bevelT w="38100" h="38100"/>
            </a:sp3d>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US" altLang="zh-CN" sz="4000" b="1" dirty="0" err="1">
                <a:solidFill>
                  <a:schemeClr val="bg1"/>
                </a:solidFill>
                <a:latin typeface="Calibri" panose="020F0502020204030204" pitchFamily="34" charset="0"/>
                <a:ea typeface="微软雅黑" panose="020B0503020204020204" pitchFamily="34" charset="-122"/>
                <a:cs typeface="Calibri" panose="020F0502020204030204" pitchFamily="34" charset="0"/>
              </a:rPr>
              <a:t>Từ</a:t>
            </a:r>
            <a:r>
              <a:rPr lang="en-US" altLang="zh-CN" sz="4000" b="1" dirty="0">
                <a:solidFill>
                  <a:schemeClr val="bg1"/>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chemeClr val="bg1"/>
                </a:solidFill>
                <a:latin typeface="Calibri" panose="020F0502020204030204" pitchFamily="34" charset="0"/>
                <a:ea typeface="微软雅黑" panose="020B0503020204020204" pitchFamily="34" charset="-122"/>
                <a:cs typeface="Calibri" panose="020F0502020204030204" pitchFamily="34" charset="0"/>
              </a:rPr>
              <a:t>ngữ</a:t>
            </a:r>
            <a:endParaRPr lang="en-US" altLang="zh-CN" sz="40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4" name="矩形 6"/>
          <p:cNvSpPr>
            <a:spLocks noChangeArrowheads="1"/>
          </p:cNvSpPr>
          <p:nvPr/>
        </p:nvSpPr>
        <p:spPr bwMode="auto">
          <a:xfrm>
            <a:off x="1472637" y="2828925"/>
            <a:ext cx="3098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a:spcBef>
                <a:spcPct val="50000"/>
              </a:spcBef>
              <a:buFont typeface="Wingdings" panose="05000000000000000000" pitchFamily="2" charset="2"/>
              <a:buChar char="ü"/>
            </a:pPr>
            <a:r>
              <a:rPr lang="en-US" altLang="en-US" b="1" dirty="0" err="1">
                <a:latin typeface="Calibri" panose="020F0502020204030204" pitchFamily="34" charset="0"/>
                <a:cs typeface="Calibri" panose="020F0502020204030204" pitchFamily="34" charset="0"/>
              </a:rPr>
              <a:t>Mi</a:t>
            </a:r>
            <a:r>
              <a:rPr lang="en-US" altLang="en-US" b="1" dirty="0">
                <a:latin typeface="Calibri" panose="020F0502020204030204" pitchFamily="34" charset="0"/>
                <a:cs typeface="Calibri" panose="020F0502020204030204" pitchFamily="34" charset="0"/>
              </a:rPr>
              <a:t> - </a:t>
            </a:r>
            <a:r>
              <a:rPr lang="en-US" altLang="en-US" b="1" dirty="0" err="1">
                <a:latin typeface="Calibri" panose="020F0502020204030204" pitchFamily="34" charset="0"/>
                <a:cs typeface="Calibri" panose="020F0502020204030204" pitchFamily="34" charset="0"/>
              </a:rPr>
              <a:t>đát</a:t>
            </a:r>
            <a:r>
              <a:rPr lang="vi-VN" altLang="en-US" b="1" dirty="0">
                <a:latin typeface="Calibri" panose="020F0502020204030204" pitchFamily="34" charset="0"/>
                <a:cs typeface="Calibri" panose="020F0502020204030204" pitchFamily="34" charset="0"/>
              </a:rPr>
              <a:t>         </a:t>
            </a:r>
            <a:endParaRPr lang="en-US" altLang="en-US" b="1" dirty="0">
              <a:latin typeface="Calibri" panose="020F0502020204030204" pitchFamily="34" charset="0"/>
              <a:cs typeface="Calibri" panose="020F0502020204030204" pitchFamily="34" charset="0"/>
            </a:endParaRPr>
          </a:p>
          <a:p>
            <a:pPr>
              <a:spcBef>
                <a:spcPct val="50000"/>
              </a:spcBef>
              <a:buFont typeface="Wingdings" panose="05000000000000000000" pitchFamily="2" charset="2"/>
              <a:buChar char="ü"/>
            </a:pPr>
            <a:r>
              <a:rPr lang="en-US" altLang="en-US" b="1" dirty="0" err="1">
                <a:latin typeface="Calibri" panose="020F0502020204030204" pitchFamily="34" charset="0"/>
                <a:cs typeface="Calibri" panose="020F0502020204030204" pitchFamily="34" charset="0"/>
              </a:rPr>
              <a:t>Đi</a:t>
            </a:r>
            <a:r>
              <a:rPr lang="en-US" altLang="en-US" b="1" dirty="0">
                <a:latin typeface="Calibri" panose="020F0502020204030204" pitchFamily="34" charset="0"/>
                <a:cs typeface="Calibri" panose="020F0502020204030204" pitchFamily="34" charset="0"/>
              </a:rPr>
              <a:t>- ô – </a:t>
            </a:r>
            <a:r>
              <a:rPr lang="en-US" altLang="en-US" b="1" dirty="0" err="1">
                <a:latin typeface="Calibri" panose="020F0502020204030204" pitchFamily="34" charset="0"/>
                <a:cs typeface="Calibri" panose="020F0502020204030204" pitchFamily="34" charset="0"/>
              </a:rPr>
              <a:t>ni</a:t>
            </a:r>
            <a:r>
              <a:rPr lang="en-US" altLang="en-US" b="1" dirty="0">
                <a:latin typeface="Calibri" panose="020F0502020204030204" pitchFamily="34" charset="0"/>
                <a:cs typeface="Calibri" panose="020F0502020204030204" pitchFamily="34" charset="0"/>
              </a:rPr>
              <a:t> – </a:t>
            </a:r>
            <a:r>
              <a:rPr lang="en-US" altLang="en-US" b="1" dirty="0" err="1">
                <a:latin typeface="Calibri" panose="020F0502020204030204" pitchFamily="34" charset="0"/>
                <a:cs typeface="Calibri" panose="020F0502020204030204" pitchFamily="34" charset="0"/>
              </a:rPr>
              <a:t>dốt</a:t>
            </a:r>
            <a:endParaRPr lang="vi-VN" altLang="en-US" b="1" dirty="0">
              <a:latin typeface="Calibri" panose="020F0502020204030204" pitchFamily="34" charset="0"/>
              <a:cs typeface="Calibri" panose="020F0502020204030204" pitchFamily="34" charset="0"/>
            </a:endParaRPr>
          </a:p>
          <a:p>
            <a:pPr>
              <a:spcBef>
                <a:spcPct val="50000"/>
              </a:spcBef>
              <a:buFont typeface="Wingdings" panose="05000000000000000000" pitchFamily="2" charset="2"/>
              <a:buChar char="ü"/>
            </a:pPr>
            <a:r>
              <a:rPr lang="en-US" altLang="en-US" b="1" dirty="0" err="1">
                <a:latin typeface="Calibri" panose="020F0502020204030204" pitchFamily="34" charset="0"/>
                <a:cs typeface="Calibri" panose="020F0502020204030204" pitchFamily="34" charset="0"/>
              </a:rPr>
              <a:t>Pác</a:t>
            </a:r>
            <a:r>
              <a:rPr lang="en-US" altLang="en-US" b="1" dirty="0">
                <a:latin typeface="Calibri" panose="020F0502020204030204" pitchFamily="34" charset="0"/>
                <a:cs typeface="Calibri" panose="020F0502020204030204" pitchFamily="34" charset="0"/>
              </a:rPr>
              <a:t> - </a:t>
            </a:r>
            <a:r>
              <a:rPr lang="en-US" altLang="en-US" b="1" dirty="0" err="1">
                <a:latin typeface="Calibri" panose="020F0502020204030204" pitchFamily="34" charset="0"/>
                <a:cs typeface="Calibri" panose="020F0502020204030204" pitchFamily="34" charset="0"/>
              </a:rPr>
              <a:t>tôn</a:t>
            </a:r>
            <a:endParaRPr lang="en-US" altLang="en-US" b="1" dirty="0">
              <a:latin typeface="Calibri" panose="020F0502020204030204" pitchFamily="34" charset="0"/>
              <a:cs typeface="Calibri" panose="020F0502020204030204" pitchFamily="34" charset="0"/>
            </a:endParaRPr>
          </a:p>
          <a:p>
            <a:pPr>
              <a:spcBef>
                <a:spcPct val="50000"/>
              </a:spcBef>
              <a:buFont typeface="Wingdings" panose="05000000000000000000" pitchFamily="2" charset="2"/>
              <a:buChar char="ü"/>
            </a:pPr>
            <a:r>
              <a:rPr lang="en-US" altLang="en-US" b="1" dirty="0" err="1">
                <a:latin typeface="Calibri" panose="020F0502020204030204" pitchFamily="34" charset="0"/>
                <a:cs typeface="Calibri" panose="020F0502020204030204" pitchFamily="34" charset="0"/>
              </a:rPr>
              <a:t>Lòng</a:t>
            </a:r>
            <a:r>
              <a:rPr lang="en-US" altLang="en-US" b="1" dirty="0">
                <a:latin typeface="Calibri" panose="020F0502020204030204" pitchFamily="34" charset="0"/>
                <a:cs typeface="Calibri" panose="020F0502020204030204" pitchFamily="34" charset="0"/>
              </a:rPr>
              <a:t> </a:t>
            </a:r>
            <a:r>
              <a:rPr lang="en-US" altLang="en-US" b="1" dirty="0" err="1">
                <a:latin typeface="Calibri" panose="020F0502020204030204" pitchFamily="34" charset="0"/>
                <a:cs typeface="Calibri" panose="020F0502020204030204" pitchFamily="34" charset="0"/>
              </a:rPr>
              <a:t>tham</a:t>
            </a:r>
            <a:endParaRPr lang="vi-VN" altLang="en-US" b="1" dirty="0">
              <a:latin typeface="Calibri" panose="020F0502020204030204" pitchFamily="34" charset="0"/>
              <a:cs typeface="Calibri" panose="020F0502020204030204" pitchFamily="34" charset="0"/>
            </a:endParaRPr>
          </a:p>
        </p:txBody>
      </p:sp>
      <p:pic>
        <p:nvPicPr>
          <p:cNvPr id="7" name="图片 15"/>
          <p:cNvPicPr>
            <a:picLocks noChangeAspect="1"/>
          </p:cNvPicPr>
          <p:nvPr/>
        </p:nvPicPr>
        <p:blipFill>
          <a:blip r:embed="rId3"/>
          <a:stretch>
            <a:fillRect/>
          </a:stretch>
        </p:blipFill>
        <p:spPr>
          <a:xfrm>
            <a:off x="4043363" y="71438"/>
            <a:ext cx="4105275" cy="1384300"/>
          </a:xfrm>
          <a:prstGeom prst="rect">
            <a:avLst/>
          </a:prstGeom>
          <a:effectLst>
            <a:outerShdw blurRad="50800" dist="38100" dir="10800000" algn="r" rotWithShape="0">
              <a:prstClr val="black">
                <a:alpha val="40000"/>
              </a:prstClr>
            </a:outerShdw>
          </a:effectLst>
        </p:spPr>
      </p:pic>
      <p:sp>
        <p:nvSpPr>
          <p:cNvPr id="8" name="矩形 16"/>
          <p:cNvSpPr>
            <a:spLocks noChangeArrowheads="1"/>
          </p:cNvSpPr>
          <p:nvPr/>
        </p:nvSpPr>
        <p:spPr bwMode="auto">
          <a:xfrm>
            <a:off x="5029201" y="501153"/>
            <a:ext cx="3270249" cy="646331"/>
          </a:xfrm>
          <a:prstGeom prst="rect">
            <a:avLst/>
          </a:prstGeom>
          <a:noFill/>
          <a:ln>
            <a:noFill/>
          </a:ln>
        </p:spPr>
        <p:txBody>
          <a:bodyPr>
            <a:spAutoFit/>
            <a:scene3d>
              <a:camera prst="orthographicFront"/>
              <a:lightRig rig="threePt" dir="t"/>
            </a:scene3d>
            <a:sp3d extrusionH="57150">
              <a:bevelT w="69850" h="38100" prst="cross"/>
            </a:sp3d>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defRPr/>
            </a:pPr>
            <a:r>
              <a:rPr lang="en-US" altLang="zh-CN" sz="3600" b="1">
                <a:solidFill>
                  <a:srgbClr val="FFE082"/>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LUYỆN ĐỌC</a:t>
            </a:r>
            <a:endParaRPr lang="zh-CN" altLang="en-US" sz="3600" b="1">
              <a:solidFill>
                <a:srgbClr val="FFE082"/>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3" name="直接连接符 1"/>
          <p:cNvCxnSpPr/>
          <p:nvPr/>
        </p:nvCxnSpPr>
        <p:spPr>
          <a:xfrm rot="5400000">
            <a:off x="4310856" y="3491707"/>
            <a:ext cx="3570287" cy="0"/>
          </a:xfrm>
          <a:prstGeom prst="line">
            <a:avLst/>
          </a:prstGeom>
          <a:ln w="3175">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矩形 9"/>
          <p:cNvSpPr>
            <a:spLocks noChangeArrowheads="1"/>
          </p:cNvSpPr>
          <p:nvPr/>
        </p:nvSpPr>
        <p:spPr bwMode="auto">
          <a:xfrm>
            <a:off x="8696324" y="1758067"/>
            <a:ext cx="984565" cy="707886"/>
          </a:xfrm>
          <a:prstGeom prst="rect">
            <a:avLst/>
          </a:prstGeom>
          <a:solidFill>
            <a:srgbClr val="FFCDD2"/>
          </a:solidFill>
          <a:ln>
            <a:noFill/>
          </a:ln>
          <a:effectLst>
            <a:outerShdw blurRad="50800" dist="38100" dir="10800000" algn="r" rotWithShape="0">
              <a:prstClr val="black">
                <a:alpha val="40000"/>
              </a:prstClr>
            </a:outerShdw>
          </a:effectLst>
        </p:spPr>
        <p:txBody>
          <a:bodyPr wrap="none">
            <a:spAutoFit/>
            <a:scene3d>
              <a:camera prst="orthographicFront"/>
              <a:lightRig rig="threePt" dir="t"/>
            </a:scene3d>
            <a:sp3d extrusionH="57150">
              <a:bevelT w="38100" h="38100" prst="angle"/>
            </a:sp3d>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defRPr/>
            </a:pPr>
            <a:r>
              <a:rPr lang="en-US" altLang="zh-CN" sz="4000" b="1" dirty="0" err="1">
                <a:solidFill>
                  <a:schemeClr val="bg1"/>
                </a:solidFill>
                <a:latin typeface="Calibri" panose="020F0502020204030204" pitchFamily="34" charset="0"/>
                <a:ea typeface="微软雅黑" panose="020B0503020204020204" pitchFamily="34" charset="-122"/>
                <a:cs typeface="Calibri" panose="020F0502020204030204" pitchFamily="34" charset="0"/>
              </a:rPr>
              <a:t>Câu</a:t>
            </a:r>
            <a:endParaRPr lang="en-US" altLang="zh-CN" sz="4000" b="1"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25" name="矩形 10"/>
          <p:cNvSpPr>
            <a:spLocks noChangeArrowheads="1"/>
          </p:cNvSpPr>
          <p:nvPr/>
        </p:nvSpPr>
        <p:spPr bwMode="auto">
          <a:xfrm>
            <a:off x="6229349" y="2768283"/>
            <a:ext cx="5610225"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algn="just">
              <a:buNone/>
            </a:pPr>
            <a:r>
              <a:rPr lang="vi-VN" sz="3200" b="1" dirty="0">
                <a:latin typeface="Calibri" panose="020F0502020204030204" pitchFamily="34" charset="0"/>
                <a:cs typeface="Calibri" panose="020F0502020204030204" pitchFamily="34" charset="0"/>
              </a:rPr>
              <a:t>Lúc ấy, nhà vua mới hiểu rằng hạnh phúc không thể xây dựng bằng ước muốn tham lam.</a:t>
            </a:r>
            <a:endParaRPr lang="en-US" sz="3200" b="1" dirty="0">
              <a:latin typeface="Calibri" panose="020F0502020204030204" pitchFamily="34" charset="0"/>
              <a:cs typeface="Calibri" panose="020F0502020204030204" pitchFamily="34" charset="0"/>
            </a:endParaRPr>
          </a:p>
        </p:txBody>
      </p:sp>
      <p:cxnSp>
        <p:nvCxnSpPr>
          <p:cNvPr id="26" name="Đường kết nối thẳng 44"/>
          <p:cNvCxnSpPr>
            <a:cxnSpLocks noChangeShapeType="1"/>
          </p:cNvCxnSpPr>
          <p:nvPr/>
        </p:nvCxnSpPr>
        <p:spPr bwMode="auto">
          <a:xfrm flipH="1">
            <a:off x="7538747" y="2768283"/>
            <a:ext cx="103188" cy="469900"/>
          </a:xfrm>
          <a:prstGeom prst="line">
            <a:avLst/>
          </a:prstGeom>
          <a:noFill/>
          <a:ln w="38100" algn="ctr">
            <a:solidFill>
              <a:srgbClr val="FF3300"/>
            </a:solidFill>
            <a:round/>
            <a:headEnd/>
            <a:tailEnd/>
          </a:ln>
          <a:extLst>
            <a:ext uri="{909E8E84-426E-40DD-AFC4-6F175D3DCCD1}">
              <a14:hiddenFill xmlns:a14="http://schemas.microsoft.com/office/drawing/2010/main">
                <a:noFill/>
              </a14:hiddenFill>
            </a:ext>
          </a:extLst>
        </p:spPr>
      </p:cxnSp>
      <p:cxnSp>
        <p:nvCxnSpPr>
          <p:cNvPr id="27" name="Đường kết nối thẳng 44"/>
          <p:cNvCxnSpPr>
            <a:cxnSpLocks noChangeShapeType="1"/>
          </p:cNvCxnSpPr>
          <p:nvPr/>
        </p:nvCxnSpPr>
        <p:spPr bwMode="auto">
          <a:xfrm flipH="1">
            <a:off x="11736386" y="2787650"/>
            <a:ext cx="103188" cy="469900"/>
          </a:xfrm>
          <a:prstGeom prst="line">
            <a:avLst/>
          </a:prstGeom>
          <a:noFill/>
          <a:ln w="38100" algn="ctr">
            <a:solidFill>
              <a:srgbClr val="FF3300"/>
            </a:solidFill>
            <a:round/>
            <a:headEnd/>
            <a:tailEnd/>
          </a:ln>
          <a:extLst>
            <a:ext uri="{909E8E84-426E-40DD-AFC4-6F175D3DCCD1}">
              <a14:hiddenFill xmlns:a14="http://schemas.microsoft.com/office/drawing/2010/main">
                <a:noFill/>
              </a14:hiddenFill>
            </a:ext>
          </a:extLst>
        </p:spPr>
      </p:cxnSp>
      <p:cxnSp>
        <p:nvCxnSpPr>
          <p:cNvPr id="28" name="Đường kết nối thẳng 44"/>
          <p:cNvCxnSpPr>
            <a:cxnSpLocks noChangeShapeType="1"/>
          </p:cNvCxnSpPr>
          <p:nvPr/>
        </p:nvCxnSpPr>
        <p:spPr bwMode="auto">
          <a:xfrm flipH="1">
            <a:off x="10908894" y="3652025"/>
            <a:ext cx="103187" cy="468312"/>
          </a:xfrm>
          <a:prstGeom prst="line">
            <a:avLst/>
          </a:prstGeom>
          <a:noFill/>
          <a:ln w="38100" algn="ctr">
            <a:solidFill>
              <a:srgbClr val="FF3300"/>
            </a:solidFill>
            <a:round/>
            <a:headEnd/>
            <a:tailEnd/>
          </a:ln>
          <a:extLst>
            <a:ext uri="{909E8E84-426E-40DD-AFC4-6F175D3DCCD1}">
              <a14:hiddenFill xmlns:a14="http://schemas.microsoft.com/office/drawing/2010/main">
                <a:noFill/>
              </a14:hiddenFill>
            </a:ext>
          </a:extLst>
        </p:spPr>
      </p:cxnSp>
      <p:cxnSp>
        <p:nvCxnSpPr>
          <p:cNvPr id="29" name="Đường kết nối thẳng 44"/>
          <p:cNvCxnSpPr>
            <a:cxnSpLocks noChangeShapeType="1"/>
          </p:cNvCxnSpPr>
          <p:nvPr/>
        </p:nvCxnSpPr>
        <p:spPr bwMode="auto">
          <a:xfrm flipH="1">
            <a:off x="10834281" y="3652025"/>
            <a:ext cx="103188" cy="468312"/>
          </a:xfrm>
          <a:prstGeom prst="line">
            <a:avLst/>
          </a:prstGeom>
          <a:noFill/>
          <a:ln w="38100"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4601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par>
                                <p:cTn id="51" presetID="53" presetClass="entr" presetSubtype="16"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Effect transition="in" filter="fade">
                                      <p:cBhvr>
                                        <p:cTn id="60" dur="500"/>
                                        <p:tgtEl>
                                          <p:spTgt spid="28"/>
                                        </p:tgtEl>
                                      </p:cBhvr>
                                    </p:animEffect>
                                  </p:childTnLst>
                                </p:cTn>
                              </p:par>
                              <p:par>
                                <p:cTn id="61" presetID="53" presetClass="entr" presetSubtype="16"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p:cTn id="63" dur="500" fill="hold"/>
                                        <p:tgtEl>
                                          <p:spTgt spid="29"/>
                                        </p:tgtEl>
                                        <p:attrNameLst>
                                          <p:attrName>ppt_w</p:attrName>
                                        </p:attrNameLst>
                                      </p:cBhvr>
                                      <p:tavLst>
                                        <p:tav tm="0">
                                          <p:val>
                                            <p:fltVal val="0"/>
                                          </p:val>
                                        </p:tav>
                                        <p:tav tm="100000">
                                          <p:val>
                                            <p:strVal val="#ppt_w"/>
                                          </p:val>
                                        </p:tav>
                                      </p:tavLst>
                                    </p:anim>
                                    <p:anim calcmode="lin" valueType="num">
                                      <p:cBhvr>
                                        <p:cTn id="64" dur="500" fill="hold"/>
                                        <p:tgtEl>
                                          <p:spTgt spid="29"/>
                                        </p:tgtEl>
                                        <p:attrNameLst>
                                          <p:attrName>ppt_h</p:attrName>
                                        </p:attrNameLst>
                                      </p:cBhvr>
                                      <p:tavLst>
                                        <p:tav tm="0">
                                          <p:val>
                                            <p:fltVal val="0"/>
                                          </p:val>
                                        </p:tav>
                                        <p:tav tm="100000">
                                          <p:val>
                                            <p:strVal val="#ppt_h"/>
                                          </p:val>
                                        </p:tav>
                                      </p:tavLst>
                                    </p:anim>
                                    <p:animEffect transition="in" filter="fade">
                                      <p:cBhvr>
                                        <p:cTn id="6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530909" y="84074"/>
            <a:ext cx="7873683" cy="755467"/>
            <a:chOff x="4459779" y="1815409"/>
            <a:chExt cx="3151793" cy="755467"/>
          </a:xfrm>
        </p:grpSpPr>
        <p:sp>
          <p:nvSpPr>
            <p:cNvPr id="4" name="TextBox 3"/>
            <p:cNvSpPr txBox="1"/>
            <p:nvPr/>
          </p:nvSpPr>
          <p:spPr>
            <a:xfrm>
              <a:off x="4459779" y="1862990"/>
              <a:ext cx="3151793" cy="707886"/>
            </a:xfrm>
            <a:prstGeom prst="rect">
              <a:avLst/>
            </a:prstGeom>
            <a:noFill/>
          </p:spPr>
          <p:txBody>
            <a:bodyPr wrap="square" rtlCol="0">
              <a:spAutoFit/>
            </a:bodyPr>
            <a:lstStyle/>
            <a:p>
              <a:pPr algn="ctr"/>
              <a:r>
                <a:rPr lang="en-US" sz="4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59779" y="1815409"/>
              <a:ext cx="3151793" cy="707886"/>
            </a:xfrm>
            <a:prstGeom prst="rect">
              <a:avLst/>
            </a:prstGeom>
            <a:noFill/>
          </p:spPr>
          <p:txBody>
            <a:bodyPr wrap="square" rtlCol="0">
              <a:spAutoFit/>
            </a:bodyPr>
            <a:lstStyle/>
            <a:p>
              <a:pPr algn="ctr"/>
              <a:r>
                <a:rPr lang="en-US" sz="4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799392"/>
            <a:ext cx="11548872" cy="5909310"/>
          </a:xfrm>
          <a:prstGeom prst="rect">
            <a:avLst/>
          </a:prstGeom>
          <a:noFill/>
        </p:spPr>
        <p:txBody>
          <a:bodyPr wrap="square" rtlCol="0">
            <a:spAutoFit/>
          </a:bodyPr>
          <a:lstStyle/>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100" dirty="0">
                <a:solidFill>
                  <a:srgbClr val="002060"/>
                </a:solidFill>
                <a:latin typeface="UTM Avo" panose="02040603050506020204" pitchFamily="18" charset="0"/>
              </a:rPr>
              <a:t>- Xin Thần cho mọi vật tôi chạm đến đều hóa thành vàng!</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Thần Đi-ô-ni-dốt mỉm cười ưng thuận.</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100" dirty="0">
                <a:solidFill>
                  <a:srgbClr val="002060"/>
                </a:solidFill>
                <a:latin typeface="UTM Avo" panose="02040603050506020204" pitchFamily="18" charset="0"/>
              </a:rPr>
              <a:t>- Xin Thần tha tội cho tôi! Xin Người lấy lại điều ước để cho tôi được sống!</a:t>
            </a:r>
          </a:p>
          <a:p>
            <a:pPr algn="just"/>
            <a:r>
              <a:rPr lang="vi-VN" sz="2100" dirty="0">
                <a:solidFill>
                  <a:srgbClr val="002060"/>
                </a:solidFill>
                <a:latin typeface="UTM Avo" panose="02040603050506020204" pitchFamily="18" charset="0"/>
              </a:rPr>
              <a:t>Thần Đi-ô-ni-dốt liền hiện ra và phán:</a:t>
            </a:r>
          </a:p>
          <a:p>
            <a:pPr algn="just"/>
            <a:r>
              <a:rPr lang="vi-VN" sz="21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1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27960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CC5C0-FBB4-4E61-BDB2-C0FC3322551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p:cNvSpPr txBox="1"/>
          <p:nvPr/>
        </p:nvSpPr>
        <p:spPr>
          <a:xfrm>
            <a:off x="3400069" y="2345960"/>
            <a:ext cx="5305686" cy="2800767"/>
          </a:xfrm>
          <a:prstGeom prst="rect">
            <a:avLst/>
          </a:prstGeom>
          <a:noFill/>
        </p:spPr>
        <p:txBody>
          <a:bodyPr wrap="square" rtlCol="0">
            <a:spAutoFit/>
          </a:bodyPr>
          <a:lstStyle/>
          <a:p>
            <a:pPr algn="ct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Tìm</a:t>
            </a:r>
            <a:r>
              <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hiểu</a:t>
            </a:r>
            <a:r>
              <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rPr>
              <a:t>bài</a:t>
            </a:r>
            <a:endParaRPr lang="en-US" sz="8500" dirty="0">
              <a:solidFill>
                <a:schemeClr val="bg1">
                  <a:lumMod val="75000"/>
                </a:schemeClr>
              </a:solidFill>
              <a:effectLst>
                <a:outerShdw blurRad="50800" dist="38100" dir="2700000" algn="tl" rotWithShape="0">
                  <a:prstClr val="black">
                    <a:alpha val="40000"/>
                  </a:prstClr>
                </a:outerShdw>
              </a:effectLst>
              <a:latin typeface="UTM Showcard" panose="02040603050506020204" pitchFamily="18" charset="0"/>
            </a:endParaRPr>
          </a:p>
        </p:txBody>
      </p:sp>
      <p:sp>
        <p:nvSpPr>
          <p:cNvPr id="19" name="TextBox 18"/>
          <p:cNvSpPr txBox="1"/>
          <p:nvPr/>
        </p:nvSpPr>
        <p:spPr>
          <a:xfrm>
            <a:off x="3475386" y="2330511"/>
            <a:ext cx="5305686" cy="2800767"/>
          </a:xfrm>
          <a:prstGeom prst="rect">
            <a:avLst/>
          </a:prstGeom>
          <a:noFill/>
        </p:spPr>
        <p:txBody>
          <a:bodyPr wrap="square" rtlCol="0">
            <a:spAutoFit/>
          </a:bodyPr>
          <a:lstStyle/>
          <a:p>
            <a:pPr algn="ct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Tìm</a:t>
            </a:r>
            <a:r>
              <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hiểu</a:t>
            </a:r>
            <a:r>
              <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rPr>
              <a:t> </a:t>
            </a:r>
            <a:r>
              <a:rPr lang="en-US" sz="8500" dirty="0" err="1">
                <a:solidFill>
                  <a:srgbClr val="FFF47D"/>
                </a:solidFill>
                <a:effectLst>
                  <a:outerShdw blurRad="50800" dist="38100" dir="2700000" algn="tl" rotWithShape="0">
                    <a:prstClr val="black">
                      <a:alpha val="40000"/>
                    </a:prstClr>
                  </a:outerShdw>
                </a:effectLst>
                <a:latin typeface="UTM Showcard" panose="02040603050506020204" pitchFamily="18" charset="0"/>
              </a:rPr>
              <a:t>bài</a:t>
            </a:r>
            <a:endParaRPr lang="en-US" sz="8500" dirty="0">
              <a:solidFill>
                <a:srgbClr val="FFF47D"/>
              </a:solidFill>
              <a:effectLst>
                <a:outerShdw blurRad="50800" dist="38100" dir="2700000" algn="tl" rotWithShape="0">
                  <a:prstClr val="black">
                    <a:alpha val="40000"/>
                  </a:prstClr>
                </a:outerShdw>
              </a:effectLst>
              <a:latin typeface="UTM Showcard" panose="02040603050506020204" pitchFamily="18" charset="0"/>
            </a:endParaRPr>
          </a:p>
        </p:txBody>
      </p:sp>
    </p:spTree>
    <p:extLst>
      <p:ext uri="{BB962C8B-B14F-4D97-AF65-F5344CB8AC3E}">
        <p14:creationId xmlns:p14="http://schemas.microsoft.com/office/powerpoint/2010/main" val="33385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6" presetClass="emph" presetSubtype="0" fill="hold" grpId="1" nodeType="withEffect">
                                  <p:stCondLst>
                                    <p:cond delay="0"/>
                                  </p:stCondLst>
                                  <p:childTnLst>
                                    <p:animScale>
                                      <p:cBhvr>
                                        <p:cTn id="16" dur="2250" fill="hold"/>
                                        <p:tgtEl>
                                          <p:spTgt spid="12"/>
                                        </p:tgtEl>
                                      </p:cBhvr>
                                      <p:by x="150000" y="150000"/>
                                    </p:animScale>
                                  </p:childTnLst>
                                </p:cTn>
                              </p:par>
                              <p:par>
                                <p:cTn id="17" presetID="10" presetClass="exit" presetSubtype="0" fill="hold" grpId="2" nodeType="withEffect">
                                  <p:stCondLst>
                                    <p:cond delay="0"/>
                                  </p:stCondLst>
                                  <p:childTnLst>
                                    <p:animEffect transition="out" filter="fade">
                                      <p:cBhvr>
                                        <p:cTn id="18" dur="2250"/>
                                        <p:tgtEl>
                                          <p:spTgt spid="12"/>
                                        </p:tgtEl>
                                      </p:cBhvr>
                                    </p:animEffect>
                                    <p:set>
                                      <p:cBhvr>
                                        <p:cTn id="19" dur="1" fill="hold">
                                          <p:stCondLst>
                                            <p:cond delay="2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154" y="139591"/>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4987" y="366338"/>
            <a:ext cx="10948416" cy="646331"/>
          </a:xfrm>
          <a:prstGeom prst="rect">
            <a:avLst/>
          </a:prstGeom>
          <a:noFill/>
        </p:spPr>
        <p:txBody>
          <a:bodyPr wrap="square" rtlCol="0">
            <a:spAutoFit/>
          </a:bodyPr>
          <a:lstStyle/>
          <a:p>
            <a:pPr algn="just"/>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Vua</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Mi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đát</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xin</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Thần</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ô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ni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dốt</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điều</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gì</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a:t>
            </a:r>
          </a:p>
        </p:txBody>
      </p:sp>
      <p:sp>
        <p:nvSpPr>
          <p:cNvPr id="5" name="TextBox 4"/>
          <p:cNvSpPr txBox="1"/>
          <p:nvPr/>
        </p:nvSpPr>
        <p:spPr>
          <a:xfrm>
            <a:off x="1024987" y="1034146"/>
            <a:ext cx="10510410" cy="1200329"/>
          </a:xfrm>
          <a:prstGeom prst="rect">
            <a:avLst/>
          </a:prstGeom>
          <a:noFill/>
        </p:spPr>
        <p:txBody>
          <a:bodyPr wrap="square" rtlCol="0">
            <a:spAutoFit/>
          </a:bodyPr>
          <a:lstStyle/>
          <a:p>
            <a:pPr algn="ct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Vua</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Mi</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đát</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xin</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Thần</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làm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cho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mọi</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vật</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mình</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chạm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vào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đều</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hoá</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thành</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vàng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a:t>
            </a:r>
          </a:p>
        </p:txBody>
      </p:sp>
      <p:pic>
        <p:nvPicPr>
          <p:cNvPr id="23" name="Picture 22" descr="A picture containing crown jewels, accessory, several&#10;&#10;Description automatically generated">
            <a:extLst>
              <a:ext uri="{FF2B5EF4-FFF2-40B4-BE49-F238E27FC236}">
                <a16:creationId xmlns:a16="http://schemas.microsoft.com/office/drawing/2014/main" id="{4055C5C9-6EDB-4A01-AC6C-78AEF38358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4" t="1806" r="-394" b="-1806"/>
          <a:stretch/>
        </p:blipFill>
        <p:spPr>
          <a:xfrm>
            <a:off x="-609599" y="1432642"/>
            <a:ext cx="12866914" cy="6381767"/>
          </a:xfrm>
          <a:prstGeom prst="rect">
            <a:avLst/>
          </a:prstGeom>
        </p:spPr>
      </p:pic>
    </p:spTree>
    <p:extLst>
      <p:ext uri="{BB962C8B-B14F-4D97-AF65-F5344CB8AC3E}">
        <p14:creationId xmlns:p14="http://schemas.microsoft.com/office/powerpoint/2010/main" val="2441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1"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childTnLst>
                          </p:cTn>
                        </p:par>
                        <p:par>
                          <p:cTn id="23" fill="hold">
                            <p:stCondLst>
                              <p:cond delay="3200"/>
                            </p:stCondLst>
                            <p:childTnLst>
                              <p:par>
                                <p:cTn id="24" presetID="22" presetClass="entr" presetSubtype="4"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154" y="139591"/>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825" y="387815"/>
            <a:ext cx="11875249" cy="646331"/>
          </a:xfrm>
          <a:prstGeom prst="rect">
            <a:avLst/>
          </a:prstGeom>
          <a:noFill/>
        </p:spPr>
        <p:txBody>
          <a:bodyPr wrap="square" rtlCol="0">
            <a:spAutoFit/>
          </a:bodyPr>
          <a:lstStyle/>
          <a:p>
            <a:pPr algn="just"/>
            <a:r>
              <a:rPr lang="vi-VN" sz="3600" b="1" dirty="0">
                <a:solidFill>
                  <a:srgbClr val="002060"/>
                </a:solidFill>
                <a:effectLst>
                  <a:outerShdw blurRad="38100" dist="38100" dir="2700000" algn="tl">
                    <a:srgbClr val="000000">
                      <a:alpha val="43137"/>
                    </a:srgbClr>
                  </a:outerShdw>
                </a:effectLst>
                <a:latin typeface="UTM Avo" panose="02040603050506020204" pitchFamily="18" charset="0"/>
              </a:rPr>
              <a:t>Thoạt đầu, điều ước được thực hiện như thế nào?</a:t>
            </a:r>
          </a:p>
        </p:txBody>
      </p:sp>
      <p:sp>
        <p:nvSpPr>
          <p:cNvPr id="5" name="TextBox 4"/>
          <p:cNvSpPr txBox="1"/>
          <p:nvPr/>
        </p:nvSpPr>
        <p:spPr>
          <a:xfrm>
            <a:off x="768954" y="1034146"/>
            <a:ext cx="10798205" cy="1754326"/>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Vua bẻ thử một cành sồi, ngắt một quả táo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chúng đều biến thành vàng. Nhà vua cảm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thấy mình là người sung sướng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nhất trên đời.</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410" y="2695935"/>
            <a:ext cx="7002886" cy="4284466"/>
          </a:xfrm>
          <a:prstGeom prst="rect">
            <a:avLst/>
          </a:prstGeom>
        </p:spPr>
      </p:pic>
      <p:grpSp>
        <p:nvGrpSpPr>
          <p:cNvPr id="42" name="Group 41"/>
          <p:cNvGrpSpPr/>
          <p:nvPr/>
        </p:nvGrpSpPr>
        <p:grpSpPr>
          <a:xfrm>
            <a:off x="1414073" y="3948441"/>
            <a:ext cx="1769475" cy="3031960"/>
            <a:chOff x="1159382" y="4040013"/>
            <a:chExt cx="1769475" cy="3031960"/>
          </a:xfrm>
        </p:grpSpPr>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1667" b="98667" l="10000" r="90000">
                          <a14:backgroundMark x1="45000" y1="28333" x2="46667" y2="29000"/>
                          <a14:backgroundMark x1="46000" y1="31667" x2="46333" y2="33500"/>
                        </a14:backgroundRemoval>
                      </a14:imgEffect>
                    </a14:imgLayer>
                  </a14:imgProps>
                </a:ext>
                <a:ext uri="{28A0092B-C50C-407E-A947-70E740481C1C}">
                  <a14:useLocalDpi xmlns:a14="http://schemas.microsoft.com/office/drawing/2010/main" val="0"/>
                </a:ext>
              </a:extLst>
            </a:blip>
            <a:srcRect l="33379" r="31246"/>
            <a:stretch/>
          </p:blipFill>
          <p:spPr>
            <a:xfrm>
              <a:off x="1550344" y="4040013"/>
              <a:ext cx="987552" cy="2791672"/>
            </a:xfrm>
            <a:prstGeom prst="rect">
              <a:avLst/>
            </a:prstGeom>
          </p:spPr>
        </p:pic>
        <p:grpSp>
          <p:nvGrpSpPr>
            <p:cNvPr id="41" name="Group 40"/>
            <p:cNvGrpSpPr/>
            <p:nvPr/>
          </p:nvGrpSpPr>
          <p:grpSpPr>
            <a:xfrm>
              <a:off x="1159382" y="5909861"/>
              <a:ext cx="1769475" cy="1162112"/>
              <a:chOff x="1084499" y="5899364"/>
              <a:chExt cx="1769475" cy="1162112"/>
            </a:xfrm>
          </p:grpSpPr>
          <p:grpSp>
            <p:nvGrpSpPr>
              <p:cNvPr id="38" name="Group 37"/>
              <p:cNvGrpSpPr/>
              <p:nvPr/>
            </p:nvGrpSpPr>
            <p:grpSpPr>
              <a:xfrm>
                <a:off x="1084499" y="5899364"/>
                <a:ext cx="860812" cy="1160703"/>
                <a:chOff x="1084499" y="5899364"/>
                <a:chExt cx="860812" cy="1160703"/>
              </a:xfrm>
            </p:grpSpPr>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8716525" flipH="1">
                  <a:off x="962331" y="6092815"/>
                  <a:ext cx="1160703" cy="773802"/>
                </a:xfrm>
                <a:prstGeom prst="rect">
                  <a:avLst/>
                </a:prstGeom>
              </p:spPr>
            </p:pic>
            <p:pic>
              <p:nvPicPr>
                <p:cNvPr id="33" name="Picture 3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646169" flipH="1">
                  <a:off x="1084499" y="6341636"/>
                  <a:ext cx="860812" cy="573875"/>
                </a:xfrm>
                <a:prstGeom prst="rect">
                  <a:avLst/>
                </a:prstGeom>
              </p:spPr>
            </p:pic>
            <p:pic>
              <p:nvPicPr>
                <p:cNvPr id="37" name="Picture 3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897334" flipH="1">
                  <a:off x="1002755" y="6059055"/>
                  <a:ext cx="860812" cy="573875"/>
                </a:xfrm>
                <a:prstGeom prst="rect">
                  <a:avLst/>
                </a:prstGeom>
              </p:spPr>
            </p:pic>
          </p:grpSp>
          <p:pic>
            <p:nvPicPr>
              <p:cNvPr id="40" name="Picture 3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53831">
                <a:off x="1667783" y="6458072"/>
                <a:ext cx="860812" cy="573875"/>
              </a:xfrm>
              <a:prstGeom prst="rect">
                <a:avLst/>
              </a:prstGeom>
            </p:spPr>
          </p:pic>
          <p:grpSp>
            <p:nvGrpSpPr>
              <p:cNvPr id="39" name="Group 38"/>
              <p:cNvGrpSpPr/>
              <p:nvPr/>
            </p:nvGrpSpPr>
            <p:grpSpPr>
              <a:xfrm>
                <a:off x="1921139" y="5900773"/>
                <a:ext cx="932835" cy="1160703"/>
                <a:chOff x="2089142" y="5899363"/>
                <a:chExt cx="932835" cy="1160703"/>
              </a:xfrm>
            </p:grpSpPr>
            <p:pic>
              <p:nvPicPr>
                <p:cNvPr id="34" name="Picture 3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883475">
                  <a:off x="1966974" y="6092814"/>
                  <a:ext cx="1160703" cy="773802"/>
                </a:xfrm>
                <a:prstGeom prst="rect">
                  <a:avLst/>
                </a:prstGeom>
              </p:spPr>
            </p:pic>
            <p:pic>
              <p:nvPicPr>
                <p:cNvPr id="35" name="Picture 34"/>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953831">
                  <a:off x="2089142" y="6341635"/>
                  <a:ext cx="860812" cy="573875"/>
                </a:xfrm>
                <a:prstGeom prst="rect">
                  <a:avLst/>
                </a:prstGeom>
              </p:spPr>
            </p:pic>
            <p:pic>
              <p:nvPicPr>
                <p:cNvPr id="36" name="Picture 3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3702666">
                  <a:off x="2304634" y="6119887"/>
                  <a:ext cx="860812" cy="573875"/>
                </a:xfrm>
                <a:prstGeom prst="rect">
                  <a:avLst/>
                </a:prstGeom>
              </p:spPr>
            </p:pic>
          </p:grpSp>
        </p:grpSp>
      </p:grpSp>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218630" y="2620048"/>
            <a:ext cx="4121795" cy="4154770"/>
          </a:xfrm>
          <a:prstGeom prst="rect">
            <a:avLst/>
          </a:prstGeom>
        </p:spPr>
      </p:pic>
    </p:spTree>
    <p:extLst>
      <p:ext uri="{BB962C8B-B14F-4D97-AF65-F5344CB8AC3E}">
        <p14:creationId xmlns:p14="http://schemas.microsoft.com/office/powerpoint/2010/main" val="1289439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100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42" presetClass="entr" presetSubtype="0" fill="hold" nodeType="withEffect">
                                  <p:stCondLst>
                                    <p:cond delay="1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54480" y="2592070"/>
            <a:ext cx="9015984" cy="1569660"/>
          </a:xfrm>
          <a:prstGeom prst="rect">
            <a:avLst/>
          </a:prstGeom>
          <a:noFill/>
        </p:spPr>
        <p:txBody>
          <a:bodyPr wrap="square" rtlCol="0">
            <a:spAutoFit/>
          </a:bodyPr>
          <a:lstStyle/>
          <a:p>
            <a:pPr algn="ctr">
              <a:spcBef>
                <a:spcPts val="600"/>
              </a:spcBef>
              <a:spcAft>
                <a:spcPts val="600"/>
              </a:spcAft>
            </a:pPr>
            <a:r>
              <a:rPr lang="vi-VN" sz="4800" b="1" dirty="0">
                <a:solidFill>
                  <a:srgbClr val="002060"/>
                </a:solidFill>
                <a:latin typeface="UTM Avo" panose="02040603050506020204" pitchFamily="18" charset="0"/>
              </a:rPr>
              <a:t>Điều ước của vua Mi - đát được thực hiện</a:t>
            </a:r>
            <a:r>
              <a:rPr lang="en-US" sz="4800" b="1" dirty="0">
                <a:solidFill>
                  <a:srgbClr val="002060"/>
                </a:solidFill>
                <a:latin typeface="UTM Avo" panose="02040603050506020204" pitchFamily="18" charset="0"/>
              </a:rPr>
              <a:t>.</a:t>
            </a:r>
            <a:endParaRPr lang="vi-VN" sz="4800" b="1" dirty="0">
              <a:solidFill>
                <a:srgbClr val="002060"/>
              </a:solidFill>
              <a:latin typeface="UTM Avo" panose="0204060305050602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667750" y="3294656"/>
            <a:ext cx="3659124" cy="365912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2787004"/>
            <a:ext cx="3639312" cy="4306853"/>
          </a:xfrm>
          <a:prstGeom prst="rect">
            <a:avLst/>
          </a:prstGeom>
        </p:spPr>
      </p:pic>
      <p:sp>
        <p:nvSpPr>
          <p:cNvPr id="7" name="TextBox 6"/>
          <p:cNvSpPr txBox="1"/>
          <p:nvPr/>
        </p:nvSpPr>
        <p:spPr>
          <a:xfrm>
            <a:off x="1554480" y="1107847"/>
            <a:ext cx="8942832" cy="1323439"/>
          </a:xfrm>
          <a:prstGeom prst="rect">
            <a:avLst/>
          </a:prstGeom>
          <a:noFill/>
        </p:spPr>
        <p:txBody>
          <a:bodyPr wrap="square" rtlCol="0">
            <a:spAutoFit/>
          </a:bodyPr>
          <a:lstStyle/>
          <a:p>
            <a:pPr algn="ctr">
              <a:spcBef>
                <a:spcPts val="600"/>
              </a:spcBef>
              <a:spcAft>
                <a:spcPts val="600"/>
              </a:spcAft>
            </a:pP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Ý 1</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74825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5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5582" y="364666"/>
            <a:ext cx="11875249" cy="584775"/>
          </a:xfrm>
          <a:prstGeom prst="rect">
            <a:avLst/>
          </a:prstGeom>
          <a:noFill/>
        </p:spPr>
        <p:txBody>
          <a:bodyPr wrap="square" rtlCol="0">
            <a:spAutoFit/>
          </a:bodyPr>
          <a:lstStyle/>
          <a:p>
            <a:pPr algn="just"/>
            <a:r>
              <a:rPr lang="vi-VN" sz="3200" b="1" dirty="0">
                <a:solidFill>
                  <a:srgbClr val="002060"/>
                </a:solidFill>
                <a:effectLst>
                  <a:outerShdw blurRad="38100" dist="38100" dir="2700000" algn="tl">
                    <a:srgbClr val="000000">
                      <a:alpha val="43137"/>
                    </a:srgbClr>
                  </a:outerShdw>
                </a:effectLst>
                <a:latin typeface="UTM Avo" panose="02040603050506020204" pitchFamily="18" charset="0"/>
              </a:rPr>
              <a:t>Tại sao vua Mi</a:t>
            </a:r>
            <a:r>
              <a:rPr lang="en-US" sz="32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vi-VN" sz="3200" b="1" dirty="0">
                <a:solidFill>
                  <a:srgbClr val="002060"/>
                </a:solidFill>
                <a:effectLst>
                  <a:outerShdw blurRad="38100" dist="38100" dir="2700000" algn="tl">
                    <a:srgbClr val="000000">
                      <a:alpha val="43137"/>
                    </a:srgbClr>
                  </a:outerShdw>
                </a:effectLst>
                <a:latin typeface="UTM Avo" panose="02040603050506020204" pitchFamily="18" charset="0"/>
              </a:rPr>
              <a:t>đát phải xin thần lấy lại điều ước?</a:t>
            </a:r>
          </a:p>
        </p:txBody>
      </p:sp>
      <p:sp>
        <p:nvSpPr>
          <p:cNvPr id="5" name="TextBox 4"/>
          <p:cNvSpPr txBox="1"/>
          <p:nvPr/>
        </p:nvSpPr>
        <p:spPr>
          <a:xfrm>
            <a:off x="704516" y="949441"/>
            <a:ext cx="10798205" cy="1754326"/>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Vì nhà vua đã nhận ra sự khủng khiếp của</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điều ước: Vua không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thể ăn uống gì – tất cả mọi thứ vua chạm vào đều hoá thành vàng.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745" y="2898982"/>
            <a:ext cx="7871749" cy="352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130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91056" y="2130344"/>
            <a:ext cx="9015984" cy="1569660"/>
          </a:xfrm>
          <a:prstGeom prst="rect">
            <a:avLst/>
          </a:prstGeom>
          <a:noFill/>
        </p:spPr>
        <p:txBody>
          <a:bodyPr wrap="square" rtlCol="0">
            <a:spAutoFit/>
          </a:bodyPr>
          <a:lstStyle/>
          <a:p>
            <a:pPr algn="ctr">
              <a:spcBef>
                <a:spcPts val="600"/>
              </a:spcBef>
              <a:spcAft>
                <a:spcPts val="600"/>
              </a:spcAft>
            </a:pPr>
            <a:r>
              <a:rPr lang="vi-VN" sz="4800" b="1" dirty="0">
                <a:solidFill>
                  <a:srgbClr val="002060"/>
                </a:solidFill>
                <a:latin typeface="UTM Avo" panose="02040603050506020204" pitchFamily="18" charset="0"/>
              </a:rPr>
              <a:t>Vua Mi - đát nhận ra sự khủng khiếp của điều ước.</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667750" y="3294656"/>
            <a:ext cx="3659124" cy="365912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2787004"/>
            <a:ext cx="3639312" cy="4306853"/>
          </a:xfrm>
          <a:prstGeom prst="rect">
            <a:avLst/>
          </a:prstGeom>
        </p:spPr>
      </p:pic>
      <p:sp>
        <p:nvSpPr>
          <p:cNvPr id="7" name="TextBox 6"/>
          <p:cNvSpPr txBox="1"/>
          <p:nvPr/>
        </p:nvSpPr>
        <p:spPr>
          <a:xfrm>
            <a:off x="1627632" y="806905"/>
            <a:ext cx="8942832" cy="1323439"/>
          </a:xfrm>
          <a:prstGeom prst="rect">
            <a:avLst/>
          </a:prstGeom>
          <a:noFill/>
        </p:spPr>
        <p:txBody>
          <a:bodyPr wrap="square" rtlCol="0">
            <a:spAutoFit/>
          </a:bodyPr>
          <a:lstStyle/>
          <a:p>
            <a:pPr algn="ctr">
              <a:spcBef>
                <a:spcPts val="600"/>
              </a:spcBef>
              <a:spcAft>
                <a:spcPts val="600"/>
              </a:spcAft>
            </a:pP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Ý 2</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76401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5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67617" y="2375582"/>
            <a:ext cx="9791115" cy="1637628"/>
          </a:xfrm>
          <a:prstGeom prst="rect">
            <a:avLst/>
          </a:prstGeom>
        </p:spPr>
        <p:txBody>
          <a:bodyPr wrap="square">
            <a:spAutoFit/>
          </a:bodyPr>
          <a:lstStyle/>
          <a:p>
            <a:pPr>
              <a:lnSpc>
                <a:spcPct val="107000"/>
              </a:lnSpc>
              <a:spcAft>
                <a:spcPts val="0"/>
              </a:spcAft>
            </a:pPr>
            <a:r>
              <a:rPr lang="vi-VN" sz="3200" dirty="0">
                <a:solidFill>
                  <a:schemeClr val="tx2">
                    <a:lumMod val="50000"/>
                  </a:schemeClr>
                </a:solidFill>
                <a:latin typeface="Times New Roman" panose="02020603050405020304" pitchFamily="18" charset="0"/>
                <a:ea typeface="Arial" panose="020B0604020202020204" pitchFamily="34" charset="0"/>
                <a:cs typeface="Times New Roman" panose="02020603050405020304" pitchFamily="18" charset="0"/>
              </a:rPr>
              <a:t>Đọc đoạn 1 + 2 và cho biết để đọc tốt đoạn này con đọc với giọng thế nào?</a:t>
            </a:r>
            <a:endParaRPr lang="en-US" sz="3200" dirty="0">
              <a:solidFill>
                <a:schemeClr val="tx2">
                  <a:lumMod val="50000"/>
                </a:schemeClr>
              </a:solidFill>
              <a:latin typeface="Times New Roman" panose="02020603050405020304" pitchFamily="18" charset="0"/>
              <a:ea typeface="Arial" panose="020B0604020202020204" pitchFamily="34" charset="0"/>
              <a:cs typeface="Angsana New"/>
            </a:endParaRPr>
          </a:p>
          <a:p>
            <a:pPr>
              <a:lnSpc>
                <a:spcPct val="107000"/>
              </a:lnSpc>
              <a:spcAft>
                <a:spcPts val="0"/>
              </a:spcAft>
            </a:pPr>
            <a:r>
              <a:rPr lang="vi-VN" sz="3200" dirty="0">
                <a:solidFill>
                  <a:schemeClr val="tx2">
                    <a:lumMod val="50000"/>
                  </a:schemeClr>
                </a:solidFill>
                <a:latin typeface="Times New Roman" panose="02020603050405020304" pitchFamily="18" charset="0"/>
                <a:ea typeface="Arial" panose="020B0604020202020204" pitchFamily="34" charset="0"/>
                <a:cs typeface="Times New Roman" panose="02020603050405020304" pitchFamily="18" charset="0"/>
              </a:rPr>
              <a:t>Đọc đoạn 3 và cho biết câu chuyện này có ý nghĩa gì?</a:t>
            </a:r>
            <a:endParaRPr lang="en-US" sz="3200" dirty="0">
              <a:solidFill>
                <a:schemeClr val="tx2">
                  <a:lumMod val="50000"/>
                </a:schemeClr>
              </a:solidFill>
              <a:latin typeface="Times New Roman" panose="02020603050405020304" pitchFamily="18" charset="0"/>
              <a:ea typeface="Arial" panose="020B0604020202020204" pitchFamily="34" charset="0"/>
              <a:cs typeface="Angsana New"/>
            </a:endParaRPr>
          </a:p>
        </p:txBody>
      </p:sp>
      <p:sp>
        <p:nvSpPr>
          <p:cNvPr id="5" name="矩形 24">
            <a:extLst>
              <a:ext uri="{FF2B5EF4-FFF2-40B4-BE49-F238E27FC236}">
                <a16:creationId xmlns:a16="http://schemas.microsoft.com/office/drawing/2014/main" id="{25E1863F-B746-467B-B03B-887DC46943DE}"/>
              </a:ext>
            </a:extLst>
          </p:cNvPr>
          <p:cNvSpPr/>
          <p:nvPr/>
        </p:nvSpPr>
        <p:spPr>
          <a:xfrm>
            <a:off x="4185152" y="1310516"/>
            <a:ext cx="3249608" cy="707886"/>
          </a:xfrm>
          <a:prstGeom prst="rect">
            <a:avLst/>
          </a:prstGeom>
        </p:spPr>
        <p:txBody>
          <a:bodyPr wrap="none">
            <a:spAutoFit/>
          </a:bodyPr>
          <a:lstStyle/>
          <a:p>
            <a:r>
              <a:rPr lang="en-US" altLang="zh-CN" sz="4000" b="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rPr>
              <a:t>KHỞI ĐỘNG</a:t>
            </a:r>
          </a:p>
        </p:txBody>
      </p:sp>
    </p:spTree>
    <p:extLst>
      <p:ext uri="{BB962C8B-B14F-4D97-AF65-F5344CB8AC3E}">
        <p14:creationId xmlns:p14="http://schemas.microsoft.com/office/powerpoint/2010/main" val="128344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4592" y="118872"/>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59167" y="273226"/>
            <a:ext cx="8657602" cy="707886"/>
          </a:xfrm>
          <a:prstGeom prst="rect">
            <a:avLst/>
          </a:prstGeom>
          <a:noFill/>
        </p:spPr>
        <p:txBody>
          <a:bodyPr wrap="square" rtlCol="0">
            <a:spAutoFit/>
          </a:bodyPr>
          <a:lstStyle/>
          <a:p>
            <a:pPr algn="just"/>
            <a:r>
              <a:rPr lang="vi-VN" sz="4000" b="1" dirty="0">
                <a:solidFill>
                  <a:srgbClr val="002060"/>
                </a:solidFill>
                <a:effectLst>
                  <a:outerShdw blurRad="38100" dist="38100" dir="2700000" algn="tl">
                    <a:srgbClr val="000000">
                      <a:alpha val="43137"/>
                    </a:srgbClr>
                  </a:outerShdw>
                </a:effectLst>
                <a:latin typeface="UTM Avo" panose="02040603050506020204" pitchFamily="18" charset="0"/>
              </a:rPr>
              <a:t>Vua Mi – đát đã hiểu ra điều gì?</a:t>
            </a:r>
          </a:p>
        </p:txBody>
      </p:sp>
      <p:sp>
        <p:nvSpPr>
          <p:cNvPr id="4" name="TextBox 3"/>
          <p:cNvSpPr txBox="1"/>
          <p:nvPr/>
        </p:nvSpPr>
        <p:spPr>
          <a:xfrm>
            <a:off x="704516" y="949441"/>
            <a:ext cx="10798205" cy="1200329"/>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Vua Mi – đát đã hiểu ra hạnh phúc không thể xây dựng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bằng ước muốn tham lam.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63" y="2457477"/>
            <a:ext cx="7058597" cy="3964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320611" y="3459405"/>
            <a:ext cx="2157648" cy="3415789"/>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9958153" y="3507695"/>
            <a:ext cx="2096641" cy="3319208"/>
          </a:xfrm>
          <a:prstGeom prst="rect">
            <a:avLst/>
          </a:prstGeom>
        </p:spPr>
      </p:pic>
    </p:spTree>
    <p:extLst>
      <p:ext uri="{BB962C8B-B14F-4D97-AF65-F5344CB8AC3E}">
        <p14:creationId xmlns:p14="http://schemas.microsoft.com/office/powerpoint/2010/main" val="223569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par>
                                <p:cTn id="19" presetID="14"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2000"/>
                                        <p:tgtEl>
                                          <p:spTgt spid="5"/>
                                        </p:tgtEl>
                                      </p:cBhvr>
                                    </p:animEffect>
                                  </p:childTnLst>
                                </p:cTn>
                              </p:par>
                              <p:par>
                                <p:cTn id="22" presetID="22" presetClass="entr" presetSubtype="4" fill="hold" nodeType="withEffect">
                                  <p:stCondLst>
                                    <p:cond delay="175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par>
                                <p:cTn id="25" presetID="22" presetClass="entr" presetSubtype="4" fill="hold" nodeType="withEffect">
                                  <p:stCondLst>
                                    <p:cond delay="175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91056" y="2130344"/>
            <a:ext cx="9015984" cy="1569660"/>
          </a:xfrm>
          <a:prstGeom prst="rect">
            <a:avLst/>
          </a:prstGeom>
          <a:noFill/>
        </p:spPr>
        <p:txBody>
          <a:bodyPr wrap="square" rtlCol="0">
            <a:spAutoFit/>
          </a:bodyPr>
          <a:lstStyle/>
          <a:p>
            <a:pPr algn="ctr">
              <a:spcBef>
                <a:spcPts val="600"/>
              </a:spcBef>
              <a:spcAft>
                <a:spcPts val="600"/>
              </a:spcAft>
            </a:pPr>
            <a:r>
              <a:rPr lang="vi-VN" sz="4800" b="1" dirty="0">
                <a:solidFill>
                  <a:srgbClr val="002060"/>
                </a:solidFill>
                <a:latin typeface="UTM Avo" panose="02040603050506020204" pitchFamily="18" charset="0"/>
              </a:rPr>
              <a:t>Vua Mi - đát </a:t>
            </a:r>
            <a:r>
              <a:rPr lang="en-US" sz="4800" b="1" dirty="0" err="1">
                <a:solidFill>
                  <a:srgbClr val="002060"/>
                </a:solidFill>
                <a:latin typeface="UTM Avo" panose="02040603050506020204" pitchFamily="18" charset="0"/>
              </a:rPr>
              <a:t>rút</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ra</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được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bài</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học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cho</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mình</a:t>
            </a:r>
            <a:r>
              <a:rPr lang="en-US" sz="4800" b="1" dirty="0">
                <a:solidFill>
                  <a:srgbClr val="002060"/>
                </a:solidFill>
                <a:latin typeface="UTM Avo" panose="02040603050506020204" pitchFamily="18" charset="0"/>
              </a:rPr>
              <a:t>.</a:t>
            </a:r>
            <a:endParaRPr lang="vi-VN" sz="4800" b="1" dirty="0">
              <a:solidFill>
                <a:srgbClr val="002060"/>
              </a:solidFill>
              <a:latin typeface="UTM Avo" panose="0204060305050602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667750" y="3294656"/>
            <a:ext cx="3659124" cy="365912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2787004"/>
            <a:ext cx="3639312" cy="4306853"/>
          </a:xfrm>
          <a:prstGeom prst="rect">
            <a:avLst/>
          </a:prstGeom>
        </p:spPr>
      </p:pic>
      <p:sp>
        <p:nvSpPr>
          <p:cNvPr id="7" name="TextBox 6"/>
          <p:cNvSpPr txBox="1"/>
          <p:nvPr/>
        </p:nvSpPr>
        <p:spPr>
          <a:xfrm>
            <a:off x="1627632" y="806905"/>
            <a:ext cx="8942832" cy="1323439"/>
          </a:xfrm>
          <a:prstGeom prst="rect">
            <a:avLst/>
          </a:prstGeom>
          <a:noFill/>
        </p:spPr>
        <p:txBody>
          <a:bodyPr wrap="square" rtlCol="0">
            <a:spAutoFit/>
          </a:bodyPr>
          <a:lstStyle/>
          <a:p>
            <a:pPr algn="ctr">
              <a:spcBef>
                <a:spcPts val="600"/>
              </a:spcBef>
              <a:spcAft>
                <a:spcPts val="600"/>
              </a:spcAft>
            </a:pP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Ý 3</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414103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5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726" y1="26909" x2="13633" y2="25939"/>
                        <a14:foregroundMark x1="13051" y1="15273" x2="14298" y2="18061"/>
                        <a14:foregroundMark x1="12136" y1="20242" x2="7731" y2="20485"/>
                        <a14:foregroundMark x1="19451" y1="13818" x2="18703" y2="16364"/>
                        <a14:foregroundMark x1="27099" y1="17394" x2="25686" y2="20606"/>
                        <a14:foregroundMark x1="28928" y1="11152" x2="32419" y2="12606"/>
                        <a14:foregroundMark x1="41064" y1="14606" x2="47049" y2="16485"/>
                        <a14:foregroundMark x1="58603" y1="13152" x2="60599" y2="11697"/>
                        <a14:foregroundMark x1="78470" y1="23394" x2="81214" y2="23273"/>
                        <a14:foregroundMark x1="83791" y1="19697" x2="84705" y2="22364"/>
                        <a14:foregroundMark x1="85786" y1="22909" x2="88778" y2="22485"/>
                        <a14:foregroundMark x1="83292" y1="32061" x2="86949" y2="31818"/>
                        <a14:foregroundMark x1="91106" y1="34061" x2="96259" y2="35152"/>
                      </a14:backgroundRemoval>
                    </a14:imgEffect>
                  </a14:imgLayer>
                </a14:imgProps>
              </a:ext>
              <a:ext uri="{28A0092B-C50C-407E-A947-70E740481C1C}">
                <a14:useLocalDpi xmlns:a14="http://schemas.microsoft.com/office/drawing/2010/main" val="0"/>
              </a:ext>
            </a:extLst>
          </a:blip>
          <a:stretch>
            <a:fillRect/>
          </a:stretch>
        </p:blipFill>
        <p:spPr>
          <a:xfrm>
            <a:off x="0" y="2649471"/>
            <a:ext cx="3113590" cy="4269176"/>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flipH="1">
            <a:off x="8900932" y="2756247"/>
            <a:ext cx="3163746" cy="4101753"/>
          </a:xfrm>
          <a:prstGeom prst="rect">
            <a:avLst/>
          </a:prstGeom>
        </p:spPr>
      </p:pic>
      <p:sp>
        <p:nvSpPr>
          <p:cNvPr id="6" name="TextBox 5"/>
          <p:cNvSpPr txBox="1"/>
          <p:nvPr/>
        </p:nvSpPr>
        <p:spPr>
          <a:xfrm>
            <a:off x="1851313" y="1429773"/>
            <a:ext cx="8311896" cy="1938992"/>
          </a:xfrm>
          <a:prstGeom prst="rect">
            <a:avLst/>
          </a:prstGeom>
          <a:noFill/>
        </p:spPr>
        <p:txBody>
          <a:bodyPr wrap="square" rtlCol="0">
            <a:spAutoFit/>
          </a:bodyPr>
          <a:lstStyle/>
          <a:p>
            <a:pPr algn="ctr">
              <a:spcBef>
                <a:spcPts val="600"/>
              </a:spcBef>
              <a:spcAft>
                <a:spcPts val="600"/>
              </a:spcAft>
            </a:pPr>
            <a:r>
              <a:rPr lang="en-US" sz="6000" b="1" dirty="0" err="1">
                <a:solidFill>
                  <a:srgbClr val="002060"/>
                </a:solidFill>
                <a:latin typeface="UTM Avo" panose="02040603050506020204" pitchFamily="18" charset="0"/>
              </a:rPr>
              <a:t>Câu</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chuyện</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khuyên</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chúng</a:t>
            </a:r>
            <a:r>
              <a:rPr lang="en-US" sz="6000" b="1" dirty="0">
                <a:solidFill>
                  <a:srgbClr val="002060"/>
                </a:solidFill>
                <a:latin typeface="UTM Avo" panose="02040603050506020204" pitchFamily="18" charset="0"/>
              </a:rPr>
              <a:t> ta </a:t>
            </a:r>
            <a:r>
              <a:rPr lang="en-US" sz="6000" b="1" dirty="0" err="1">
                <a:solidFill>
                  <a:srgbClr val="002060"/>
                </a:solidFill>
                <a:latin typeface="UTM Avo" panose="02040603050506020204" pitchFamily="18" charset="0"/>
              </a:rPr>
              <a:t>điều</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gì</a:t>
            </a:r>
            <a:r>
              <a:rPr lang="en-US" sz="6000" b="1" dirty="0">
                <a:solidFill>
                  <a:srgbClr val="002060"/>
                </a:solidFill>
                <a:latin typeface="UTM Avo" panose="02040603050506020204" pitchFamily="18" charset="0"/>
              </a:rPr>
              <a:t>?</a:t>
            </a:r>
            <a:endParaRPr lang="vi-VN" sz="6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853763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296367" y="2112665"/>
            <a:ext cx="9297338" cy="1569660"/>
          </a:xfrm>
          <a:prstGeom prst="rect">
            <a:avLst/>
          </a:prstGeom>
          <a:noFill/>
        </p:spPr>
        <p:txBody>
          <a:bodyPr wrap="square" rtlCol="0">
            <a:spAutoFit/>
          </a:bodyPr>
          <a:lstStyle/>
          <a:p>
            <a:pPr algn="ctr">
              <a:spcBef>
                <a:spcPts val="600"/>
              </a:spcBef>
              <a:spcAft>
                <a:spcPts val="600"/>
              </a:spcAft>
            </a:pPr>
            <a:r>
              <a:rPr lang="en-US" sz="4800" b="1" dirty="0" err="1">
                <a:solidFill>
                  <a:srgbClr val="002060"/>
                </a:solidFill>
                <a:latin typeface="UTM Avo" panose="02040603050506020204" pitchFamily="18" charset="0"/>
              </a:rPr>
              <a:t>Những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ước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muốn</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tham</a:t>
            </a:r>
            <a:r>
              <a:rPr lang="en-US" sz="4800" b="1" dirty="0">
                <a:solidFill>
                  <a:srgbClr val="002060"/>
                </a:solidFill>
                <a:latin typeface="UTM Avo" panose="02040603050506020204" pitchFamily="18" charset="0"/>
              </a:rPr>
              <a:t> lam </a:t>
            </a:r>
            <a:r>
              <a:rPr lang="en-US" sz="4800" b="1" dirty="0" err="1">
                <a:solidFill>
                  <a:srgbClr val="002060"/>
                </a:solidFill>
                <a:latin typeface="UTM Avo" panose="02040603050506020204" pitchFamily="18" charset="0"/>
              </a:rPr>
              <a:t>không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mang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lại</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hạnh</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phúc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cho</a:t>
            </a:r>
            <a:r>
              <a:rPr lang="en-US" sz="4800" b="1" dirty="0">
                <a:solidFill>
                  <a:srgbClr val="002060"/>
                </a:solidFill>
                <a:latin typeface="UTM Avo" panose="02040603050506020204" pitchFamily="18" charset="0"/>
              </a:rPr>
              <a:t> con </a:t>
            </a:r>
            <a:r>
              <a:rPr lang="en-US" sz="4800" b="1" dirty="0" err="1">
                <a:solidFill>
                  <a:srgbClr val="002060"/>
                </a:solidFill>
                <a:latin typeface="UTM Avo" panose="02040603050506020204" pitchFamily="18" charset="0"/>
              </a:rPr>
              <a:t>người</a:t>
            </a:r>
            <a:r>
              <a:rPr lang="en-US" sz="4800" b="1" dirty="0">
                <a:solidFill>
                  <a:srgbClr val="002060"/>
                </a:solidFill>
                <a:latin typeface="UTM Avo" panose="02040603050506020204" pitchFamily="18" charset="0"/>
              </a:rPr>
              <a:t>.</a:t>
            </a:r>
            <a:endParaRPr lang="vi-VN" sz="4800" b="1" dirty="0">
              <a:solidFill>
                <a:srgbClr val="002060"/>
              </a:solidFill>
              <a:latin typeface="UTM Avo" panose="02040603050506020204" pitchFamily="18" charset="0"/>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8860536" y="3487442"/>
            <a:ext cx="3466338" cy="3466338"/>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438912" y="3230675"/>
            <a:ext cx="3264408" cy="3863182"/>
          </a:xfrm>
          <a:prstGeom prst="rect">
            <a:avLst/>
          </a:prstGeom>
        </p:spPr>
      </p:pic>
      <p:sp>
        <p:nvSpPr>
          <p:cNvPr id="7" name="TextBox 6"/>
          <p:cNvSpPr txBox="1"/>
          <p:nvPr/>
        </p:nvSpPr>
        <p:spPr>
          <a:xfrm>
            <a:off x="1627632" y="727342"/>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78053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8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1B70B2-DFAA-42DC-95A3-24B7CC725060}"/>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C758A8-D1B3-4BAE-8C00-55EF852A4FB2}"/>
              </a:ext>
            </a:extLst>
          </p:cNvPr>
          <p:cNvSpPr txBox="1"/>
          <p:nvPr/>
        </p:nvSpPr>
        <p:spPr>
          <a:xfrm>
            <a:off x="2859445" y="2508900"/>
            <a:ext cx="6473110" cy="1938992"/>
          </a:xfrm>
          <a:prstGeom prst="rect">
            <a:avLst/>
          </a:prstGeom>
          <a:noFill/>
        </p:spPr>
        <p:txBody>
          <a:bodyPr wrap="square" rtlCol="0">
            <a:spAutoFit/>
          </a:bodyPr>
          <a:lstStyle/>
          <a:p>
            <a:pPr algn="ctr"/>
            <a:r>
              <a:rPr lang="en-US" sz="6000" b="1" dirty="0">
                <a:solidFill>
                  <a:srgbClr val="A03C78"/>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LUYỆN ĐỌC DIỄN CẢM</a:t>
            </a:r>
          </a:p>
        </p:txBody>
      </p:sp>
    </p:spTree>
    <p:extLst>
      <p:ext uri="{BB962C8B-B14F-4D97-AF65-F5344CB8AC3E}">
        <p14:creationId xmlns:p14="http://schemas.microsoft.com/office/powerpoint/2010/main" val="26429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54480" y="2050781"/>
            <a:ext cx="9015984" cy="3108543"/>
          </a:xfrm>
          <a:prstGeom prst="rect">
            <a:avLst/>
          </a:prstGeom>
          <a:noFill/>
        </p:spPr>
        <p:txBody>
          <a:bodyPr wrap="square" rtlCol="0">
            <a:spAutoFit/>
          </a:bodyPr>
          <a:lstStyle/>
          <a:p>
            <a:pPr algn="just"/>
            <a:r>
              <a:rPr lang="en-US" sz="2800" b="1" dirty="0">
                <a:solidFill>
                  <a:srgbClr val="002060"/>
                </a:solidFill>
                <a:latin typeface="UTM Avo" panose="02040603050506020204" pitchFamily="18" charset="0"/>
              </a:rPr>
              <a:t>	</a:t>
            </a:r>
            <a:r>
              <a:rPr lang="vi-VN" sz="2800" b="1" dirty="0">
                <a:solidFill>
                  <a:srgbClr val="002060"/>
                </a:solidFill>
                <a:latin typeface="UTM Avo" panose="02040603050506020204" pitchFamily="18" charset="0"/>
              </a:rPr>
              <a:t>Toàn bài đọc với giọng diễn cảm, thể hiện được lời của nhân vật:</a:t>
            </a:r>
          </a:p>
          <a:p>
            <a:pPr algn="just"/>
            <a:r>
              <a:rPr lang="vi-VN" sz="2800" b="1" dirty="0">
                <a:solidFill>
                  <a:srgbClr val="002060"/>
                </a:solidFill>
                <a:latin typeface="UTM Avo" panose="02040603050506020204" pitchFamily="18" charset="0"/>
              </a:rPr>
              <a:t>+ Lời vua Mi - đát: từ phấn khởi, thoả mãn chuyển </a:t>
            </a:r>
          </a:p>
          <a:p>
            <a:pPr algn="just"/>
            <a:r>
              <a:rPr lang="vi-VN" sz="2800" b="1" dirty="0">
                <a:solidFill>
                  <a:srgbClr val="002060"/>
                </a:solidFill>
                <a:latin typeface="UTM Avo" panose="02040603050506020204" pitchFamily="18" charset="0"/>
              </a:rPr>
              <a:t>sang hoảng hốt, khẩn cầu, hối hận.</a:t>
            </a:r>
          </a:p>
          <a:p>
            <a:pPr algn="just"/>
            <a:r>
              <a:rPr lang="vi-VN" sz="2800" b="1" dirty="0">
                <a:solidFill>
                  <a:srgbClr val="002060"/>
                </a:solidFill>
                <a:latin typeface="UTM Avo" panose="02040603050506020204" pitchFamily="18" charset="0"/>
              </a:rPr>
              <a:t>+ Lời phán của Thần Đi - ô - ni - dốt: điềm tĩnh, oai vệ.</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381744" y="-85344"/>
            <a:ext cx="2810256" cy="2810256"/>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137160" y="-203462"/>
            <a:ext cx="2670048" cy="3159801"/>
          </a:xfrm>
          <a:prstGeom prst="rect">
            <a:avLst/>
          </a:prstGeom>
        </p:spPr>
      </p:pic>
      <p:sp>
        <p:nvSpPr>
          <p:cNvPr id="7" name="TextBox 6"/>
          <p:cNvSpPr txBox="1"/>
          <p:nvPr/>
        </p:nvSpPr>
        <p:spPr>
          <a:xfrm>
            <a:off x="1627632" y="727342"/>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Giọng</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đọc</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46319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8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939018" y="417628"/>
            <a:ext cx="10541553" cy="930575"/>
            <a:chOff x="4459779" y="1862990"/>
            <a:chExt cx="3151793" cy="930575"/>
          </a:xfrm>
        </p:grpSpPr>
        <p:sp>
          <p:nvSpPr>
            <p:cNvPr id="4" name="TextBox 3"/>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59779" y="1870235"/>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1452515"/>
            <a:ext cx="11548872" cy="3539430"/>
          </a:xfrm>
          <a:prstGeom prst="rect">
            <a:avLst/>
          </a:prstGeom>
          <a:noFill/>
        </p:spPr>
        <p:txBody>
          <a:bodyPr wrap="square" rtlCol="0">
            <a:spAutoFit/>
          </a:bodyPr>
          <a:lstStyle/>
          <a:p>
            <a:pPr algn="just"/>
            <a:r>
              <a:rPr lang="vi-VN" sz="2800" dirty="0">
                <a:solidFill>
                  <a:srgbClr val="002060"/>
                </a:solidFill>
                <a:latin typeface="UTM Avo" panose="02040603050506020204" pitchFamily="18" charset="0"/>
              </a:rPr>
              <a:t>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a:p>
            <a:pPr algn="just"/>
            <a:r>
              <a:rPr lang="vi-VN" sz="2800" dirty="0">
                <a:solidFill>
                  <a:srgbClr val="002060"/>
                </a:solidFill>
                <a:latin typeface="UTM Avo" panose="02040603050506020204" pitchFamily="18" charset="0"/>
              </a:rPr>
              <a:t>Thần Đi-ô-ni-dốt liền hiện ra và phán:</a:t>
            </a:r>
          </a:p>
          <a:p>
            <a:pPr algn="just"/>
            <a:r>
              <a:rPr lang="vi-VN" sz="28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vi-VN" sz="28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800" dirty="0">
              <a:solidFill>
                <a:srgbClr val="002060"/>
              </a:solidFill>
              <a:latin typeface="UTM Avo" panose="02040603050506020204" pitchFamily="18" charset="0"/>
            </a:endParaRPr>
          </a:p>
        </p:txBody>
      </p:sp>
      <p:cxnSp>
        <p:nvCxnSpPr>
          <p:cNvPr id="8" name="Straight Connector 7"/>
          <p:cNvCxnSpPr/>
          <p:nvPr/>
        </p:nvCxnSpPr>
        <p:spPr>
          <a:xfrm>
            <a:off x="2841674" y="1913206"/>
            <a:ext cx="1181686" cy="1406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a:off x="8550813" y="1899138"/>
            <a:ext cx="1324707" cy="1406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2051539" y="2332892"/>
            <a:ext cx="902676" cy="2345"/>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5230838" y="2783058"/>
            <a:ext cx="719797" cy="2344"/>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4639995" y="3633319"/>
            <a:ext cx="1310640" cy="1406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7484014" y="4039563"/>
            <a:ext cx="1575580" cy="11932"/>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7715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644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140B336-B45A-4750-B9B9-89B6C0556693}"/>
              </a:ext>
            </a:extLst>
          </p:cNvPr>
          <p:cNvPicPr>
            <a:picLocks noChangeAspect="1"/>
          </p:cNvPicPr>
          <p:nvPr/>
        </p:nvPicPr>
        <p:blipFill rotWithShape="1">
          <a:blip r:embed="rId4">
            <a:extLst>
              <a:ext uri="{28A0092B-C50C-407E-A947-70E740481C1C}">
                <a14:useLocalDpi xmlns:a14="http://schemas.microsoft.com/office/drawing/2010/main" val="0"/>
              </a:ext>
            </a:extLst>
          </a:blip>
          <a:srcRect t="67901"/>
          <a:stretch/>
        </p:blipFill>
        <p:spPr>
          <a:xfrm>
            <a:off x="-734292" y="5043055"/>
            <a:ext cx="10058400" cy="1814945"/>
          </a:xfrm>
          <a:prstGeom prst="rect">
            <a:avLst/>
          </a:prstGeom>
        </p:spPr>
      </p:pic>
      <p:pic>
        <p:nvPicPr>
          <p:cNvPr id="8" name="图片 7">
            <a:extLst>
              <a:ext uri="{FF2B5EF4-FFF2-40B4-BE49-F238E27FC236}">
                <a16:creationId xmlns:a16="http://schemas.microsoft.com/office/drawing/2014/main" id="{E3117DBA-B1F4-42E5-9242-626CA39D67DB}"/>
              </a:ext>
            </a:extLst>
          </p:cNvPr>
          <p:cNvPicPr>
            <a:picLocks noChangeAspect="1"/>
          </p:cNvPicPr>
          <p:nvPr/>
        </p:nvPicPr>
        <p:blipFill rotWithShape="1">
          <a:blip r:embed="rId4">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pic>
        <p:nvPicPr>
          <p:cNvPr id="14" name="图片 13">
            <a:extLst>
              <a:ext uri="{FF2B5EF4-FFF2-40B4-BE49-F238E27FC236}">
                <a16:creationId xmlns:a16="http://schemas.microsoft.com/office/drawing/2014/main" id="{C68F3CC1-E84B-4797-BE0F-74D3ABFD6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30457" y="-535214"/>
            <a:ext cx="4826000" cy="7620000"/>
          </a:xfrm>
          <a:prstGeom prst="rect">
            <a:avLst/>
          </a:prstGeom>
        </p:spPr>
      </p:pic>
      <p:pic>
        <p:nvPicPr>
          <p:cNvPr id="6" name="图片 5">
            <a:extLst>
              <a:ext uri="{FF2B5EF4-FFF2-40B4-BE49-F238E27FC236}">
                <a16:creationId xmlns:a16="http://schemas.microsoft.com/office/drawing/2014/main" id="{41EE3311-B7FF-41C3-ABD5-C602A0082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168" y="1120359"/>
            <a:ext cx="7857644" cy="4308853"/>
          </a:xfrm>
          <a:prstGeom prst="rect">
            <a:avLst/>
          </a:prstGeom>
        </p:spPr>
      </p:pic>
      <p:sp>
        <p:nvSpPr>
          <p:cNvPr id="9" name="矩形 24">
            <a:extLst>
              <a:ext uri="{FF2B5EF4-FFF2-40B4-BE49-F238E27FC236}">
                <a16:creationId xmlns:a16="http://schemas.microsoft.com/office/drawing/2014/main" id="{25E1863F-B746-467B-B03B-887DC46943DE}"/>
              </a:ext>
            </a:extLst>
          </p:cNvPr>
          <p:cNvSpPr/>
          <p:nvPr/>
        </p:nvSpPr>
        <p:spPr>
          <a:xfrm>
            <a:off x="2640120" y="2506271"/>
            <a:ext cx="4910319" cy="1107996"/>
          </a:xfrm>
          <a:prstGeom prst="rect">
            <a:avLst/>
          </a:prstGeom>
        </p:spPr>
        <p:txBody>
          <a:bodyPr wrap="none">
            <a:spAutoFit/>
          </a:bodyPr>
          <a:lstStyle/>
          <a:p>
            <a:r>
              <a:rPr lang="en-US" altLang="zh-CN" sz="6600" b="1" dirty="0">
                <a:solidFill>
                  <a:schemeClr val="accent2">
                    <a:lumMod val="50000"/>
                  </a:schemeClr>
                </a:solidFill>
                <a:latin typeface="Times New Roman" panose="02020603050405020304" pitchFamily="18" charset="0"/>
                <a:ea typeface="字魂59号-创粗黑" panose="00000500000000000000" pitchFamily="2" charset="-122"/>
                <a:cs typeface="Times New Roman" panose="02020603050405020304" pitchFamily="18" charset="0"/>
              </a:rPr>
              <a:t>KHÁM PHÁ</a:t>
            </a:r>
          </a:p>
        </p:txBody>
      </p:sp>
    </p:spTree>
    <p:extLst>
      <p:ext uri="{BB962C8B-B14F-4D97-AF65-F5344CB8AC3E}">
        <p14:creationId xmlns:p14="http://schemas.microsoft.com/office/powerpoint/2010/main" val="584549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691640" y="1252332"/>
            <a:ext cx="9015984" cy="4247317"/>
          </a:xfrm>
          <a:prstGeom prst="rect">
            <a:avLst/>
          </a:prstGeom>
          <a:noFill/>
        </p:spPr>
        <p:txBody>
          <a:bodyPr wrap="square" rtlCol="0">
            <a:spAutoFit/>
          </a:bodyPr>
          <a:lstStyle/>
          <a:p>
            <a:pPr algn="ctr"/>
            <a:r>
              <a:rPr lang="en-US" sz="5400" b="1" dirty="0" err="1">
                <a:solidFill>
                  <a:srgbClr val="ED8E7C"/>
                </a:solidFill>
                <a:latin typeface="UTM Avo" panose="02040603050506020204" pitchFamily="18" charset="0"/>
              </a:rPr>
              <a:t>Hãy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tưởng</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tượng</a:t>
            </a:r>
            <a:r>
              <a:rPr lang="en-US" sz="5400" b="1" dirty="0">
                <a:solidFill>
                  <a:srgbClr val="ED8E7C"/>
                </a:solidFill>
                <a:latin typeface="UTM Avo" panose="02040603050506020204" pitchFamily="18" charset="0"/>
              </a:rPr>
              <a:t>: </a:t>
            </a:r>
          </a:p>
          <a:p>
            <a:pPr algn="ctr"/>
            <a:r>
              <a:rPr lang="en-US" sz="5400" b="1" dirty="0" err="1">
                <a:solidFill>
                  <a:srgbClr val="ED8E7C"/>
                </a:solidFill>
                <a:latin typeface="UTM Avo" panose="02040603050506020204" pitchFamily="18" charset="0"/>
              </a:rPr>
              <a:t>Nếu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một</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ngày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nọ</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các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em</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được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một</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vị</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thần</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cho</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duy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nhất</a:t>
            </a:r>
            <a:r>
              <a:rPr lang="en-US" sz="5400" b="1" dirty="0">
                <a:solidFill>
                  <a:srgbClr val="ED8E7C"/>
                </a:solidFill>
                <a:latin typeface="UTM Avo" panose="02040603050506020204" pitchFamily="18" charset="0"/>
              </a:rPr>
              <a:t> 1 </a:t>
            </a:r>
            <a:r>
              <a:rPr lang="en-US" sz="5400" b="1" dirty="0" err="1">
                <a:solidFill>
                  <a:srgbClr val="ED8E7C"/>
                </a:solidFill>
                <a:latin typeface="UTM Avo" panose="02040603050506020204" pitchFamily="18" charset="0"/>
              </a:rPr>
              <a:t>điều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ước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Vậy</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em</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sẽ</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ước</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điều</a:t>
            </a:r>
            <a:r>
              <a:rPr lang="en-US" sz="5400" b="1" dirty="0">
                <a:solidFill>
                  <a:srgbClr val="ED8E7C"/>
                </a:solidFill>
                <a:latin typeface="UTM Avo" panose="02040603050506020204" pitchFamily="18" charset="0"/>
              </a:rPr>
              <a:t> </a:t>
            </a:r>
            <a:r>
              <a:rPr lang="en-US" sz="5400" b="1" dirty="0" err="1">
                <a:solidFill>
                  <a:srgbClr val="ED8E7C"/>
                </a:solidFill>
                <a:latin typeface="UTM Avo" panose="02040603050506020204" pitchFamily="18" charset="0"/>
              </a:rPr>
              <a:t>gì</a:t>
            </a:r>
            <a:r>
              <a:rPr lang="en-US" sz="5400" b="1" dirty="0">
                <a:solidFill>
                  <a:srgbClr val="ED8E7C"/>
                </a:solidFill>
                <a:latin typeface="UTM Avo" panose="02040603050506020204" pitchFamily="18" charset="0"/>
              </a:rPr>
              <a:t>?</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253728" y="-104028"/>
            <a:ext cx="2691384" cy="269138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237744" y="-258520"/>
            <a:ext cx="2817642" cy="3334468"/>
          </a:xfrm>
          <a:prstGeom prst="rect">
            <a:avLst/>
          </a:prstGeom>
        </p:spPr>
      </p:pic>
    </p:spTree>
    <p:extLst>
      <p:ext uri="{BB962C8B-B14F-4D97-AF65-F5344CB8AC3E}">
        <p14:creationId xmlns:p14="http://schemas.microsoft.com/office/powerpoint/2010/main" val="2056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2"/>
                                        </p:tgtEl>
                                        <p:attrNameLst>
                                          <p:attrName>ppt_y</p:attrName>
                                        </p:attrNameLst>
                                      </p:cBhvr>
                                      <p:tavLst>
                                        <p:tav tm="0">
                                          <p:val>
                                            <p:strVal val="#ppt_y"/>
                                          </p:val>
                                        </p:tav>
                                        <p:tav tm="100000">
                                          <p:val>
                                            <p:strVal val="#ppt_y"/>
                                          </p:val>
                                        </p:tav>
                                      </p:tavLst>
                                    </p:anim>
                                    <p:anim calcmode="lin" valueType="num">
                                      <p:cBhvr>
                                        <p:cTn id="1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01508-3CE4-4EFA-AF30-8091FC72CAC4}"/>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A9D1FCB-EBF1-4F9D-B7BF-76EA2099574B}"/>
              </a:ext>
            </a:extLst>
          </p:cNvPr>
          <p:cNvSpPr txBox="1"/>
          <p:nvPr/>
        </p:nvSpPr>
        <p:spPr>
          <a:xfrm>
            <a:off x="1033973" y="-90105"/>
            <a:ext cx="3151793" cy="707886"/>
          </a:xfrm>
          <a:prstGeom prst="rect">
            <a:avLst/>
          </a:prstGeom>
          <a:noFill/>
        </p:spPr>
        <p:txBody>
          <a:bodyPr wrap="square" rtlCol="0">
            <a:spAutoFit/>
          </a:bodyPr>
          <a:lstStyle/>
          <a:p>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Tập</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đọc</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p>
        </p:txBody>
      </p:sp>
      <p:grpSp>
        <p:nvGrpSpPr>
          <p:cNvPr id="5" name="Group 4">
            <a:extLst>
              <a:ext uri="{FF2B5EF4-FFF2-40B4-BE49-F238E27FC236}">
                <a16:creationId xmlns:a16="http://schemas.microsoft.com/office/drawing/2014/main" id="{E938AD2C-17BA-4F6C-8E23-C2DBB1A4A9DD}"/>
              </a:ext>
            </a:extLst>
          </p:cNvPr>
          <p:cNvGrpSpPr/>
          <p:nvPr/>
        </p:nvGrpSpPr>
        <p:grpSpPr>
          <a:xfrm>
            <a:off x="773988" y="274437"/>
            <a:ext cx="8040359" cy="3139321"/>
            <a:chOff x="4436874" y="1862990"/>
            <a:chExt cx="3174698" cy="3139321"/>
          </a:xfrm>
        </p:grpSpPr>
        <p:sp>
          <p:nvSpPr>
            <p:cNvPr id="6" name="TextBox 5">
              <a:extLst>
                <a:ext uri="{FF2B5EF4-FFF2-40B4-BE49-F238E27FC236}">
                  <a16:creationId xmlns:a16="http://schemas.microsoft.com/office/drawing/2014/main" id="{2D9507FD-AA21-45AE-93EA-61B1241D937A}"/>
                </a:ext>
              </a:extLst>
            </p:cNvPr>
            <p:cNvSpPr txBox="1"/>
            <p:nvPr/>
          </p:nvSpPr>
          <p:spPr>
            <a:xfrm>
              <a:off x="4459779" y="1862990"/>
              <a:ext cx="3151793" cy="3139321"/>
            </a:xfrm>
            <a:prstGeom prst="rect">
              <a:avLst/>
            </a:prstGeom>
            <a:noFill/>
          </p:spPr>
          <p:txBody>
            <a:bodyPr wrap="square" rtlCol="0">
              <a:spAutoFit/>
            </a:bodyPr>
            <a:lstStyle/>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CỦA VUA MI - ĐÁT</a:t>
              </a:r>
            </a:p>
          </p:txBody>
        </p:sp>
        <p:sp>
          <p:nvSpPr>
            <p:cNvPr id="7" name="TextBox 6">
              <a:extLst>
                <a:ext uri="{FF2B5EF4-FFF2-40B4-BE49-F238E27FC236}">
                  <a16:creationId xmlns:a16="http://schemas.microsoft.com/office/drawing/2014/main" id="{CB4E32AF-A0CA-434C-9AB1-6DCE960B8EAC}"/>
                </a:ext>
              </a:extLst>
            </p:cNvPr>
            <p:cNvSpPr txBox="1"/>
            <p:nvPr/>
          </p:nvSpPr>
          <p:spPr>
            <a:xfrm>
              <a:off x="4436874" y="1862990"/>
              <a:ext cx="3151793" cy="3139321"/>
            </a:xfrm>
            <a:prstGeom prst="rect">
              <a:avLst/>
            </a:prstGeom>
            <a:noFill/>
          </p:spPr>
          <p:txBody>
            <a:bodyPr wrap="square" rtlCol="0">
              <a:spAutoFit/>
            </a:bodyPr>
            <a:lstStyle/>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CỦA VUA MI - ĐÁT</a:t>
              </a:r>
            </a:p>
          </p:txBody>
        </p:sp>
      </p:grpSp>
      <p:pic>
        <p:nvPicPr>
          <p:cNvPr id="8" name="Tieng-cuoi-ngao-man-www_tiengdong_com">
            <a:hlinkClick r:id="" action="ppaction://media"/>
            <a:extLst>
              <a:ext uri="{FF2B5EF4-FFF2-40B4-BE49-F238E27FC236}">
                <a16:creationId xmlns:a16="http://schemas.microsoft.com/office/drawing/2014/main" id="{D02997E2-C4F3-4867-981F-4032834B736D}"/>
              </a:ext>
            </a:extLst>
          </p:cNvPr>
          <p:cNvPicPr>
            <a:picLocks noChangeAspect="1"/>
          </p:cNvPicPr>
          <p:nvPr>
            <a:audioFile r:link="rId1"/>
            <p:extLst>
              <p:ext uri="{DAA4B4D4-6D71-4841-9C94-3DE7FCFB9230}">
                <p14:media xmlns:p14="http://schemas.microsoft.com/office/powerpoint/2010/main" r:embed="rId2">
                  <p14:trim end="6763.5833"/>
                </p14:media>
              </p:ext>
            </p:extLst>
          </p:nvPr>
        </p:nvPicPr>
        <p:blipFill>
          <a:blip r:embed="rId5"/>
          <a:stretch>
            <a:fillRect/>
          </a:stretch>
        </p:blipFill>
        <p:spPr>
          <a:xfrm>
            <a:off x="7743584" y="-515561"/>
            <a:ext cx="487363" cy="487363"/>
          </a:xfrm>
          <a:prstGeom prst="rect">
            <a:avLst/>
          </a:prstGeom>
        </p:spPr>
      </p:pic>
      <p:sp>
        <p:nvSpPr>
          <p:cNvPr id="9" name="TextBox 8">
            <a:extLst>
              <a:ext uri="{FF2B5EF4-FFF2-40B4-BE49-F238E27FC236}">
                <a16:creationId xmlns:a16="http://schemas.microsoft.com/office/drawing/2014/main" id="{6F2C434A-8492-4156-9529-B5467BB48BAA}"/>
              </a:ext>
            </a:extLst>
          </p:cNvPr>
          <p:cNvSpPr txBox="1"/>
          <p:nvPr/>
        </p:nvSpPr>
        <p:spPr>
          <a:xfrm rot="1050641">
            <a:off x="441282" y="4272457"/>
            <a:ext cx="897169" cy="369332"/>
          </a:xfrm>
          <a:prstGeom prst="rect">
            <a:avLst/>
          </a:prstGeom>
          <a:noFill/>
        </p:spPr>
        <p:txBody>
          <a:bodyPr wrap="none" rtlCol="0">
            <a:spAutoFit/>
          </a:bodyPr>
          <a:lstStyle/>
          <a:p>
            <a:r>
              <a:rPr lang="en-US">
                <a:solidFill>
                  <a:srgbClr val="FFC000"/>
                </a:solidFill>
                <a:latin typeface="UTM Netmuc KT" panose="02040603050506020204" pitchFamily="18" charset="0"/>
              </a:rPr>
              <a:t>KTUTS</a:t>
            </a:r>
          </a:p>
        </p:txBody>
      </p:sp>
    </p:spTree>
    <p:extLst>
      <p:ext uri="{BB962C8B-B14F-4D97-AF65-F5344CB8AC3E}">
        <p14:creationId xmlns:p14="http://schemas.microsoft.com/office/powerpoint/2010/main" val="41760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8"/>
                                        </p:tgtEl>
                                      </p:cBhvr>
                                    </p:cmd>
                                  </p:childTnLst>
                                </p:cTn>
                              </p:par>
                              <p:par>
                                <p:cTn id="7" presetID="26"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290">
                                          <p:stCondLst>
                                            <p:cond delay="0"/>
                                          </p:stCondLst>
                                        </p:cTn>
                                        <p:tgtEl>
                                          <p:spTgt spid="4"/>
                                        </p:tgtEl>
                                      </p:cBhvr>
                                    </p:animEffect>
                                    <p:anim calcmode="lin" valueType="num">
                                      <p:cBhvr>
                                        <p:cTn id="1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5" dur="13">
                                          <p:stCondLst>
                                            <p:cond delay="325"/>
                                          </p:stCondLst>
                                        </p:cTn>
                                        <p:tgtEl>
                                          <p:spTgt spid="4"/>
                                        </p:tgtEl>
                                      </p:cBhvr>
                                      <p:to x="100000" y="60000"/>
                                    </p:animScale>
                                    <p:animScale>
                                      <p:cBhvr>
                                        <p:cTn id="16" dur="83" decel="50000">
                                          <p:stCondLst>
                                            <p:cond delay="338"/>
                                          </p:stCondLst>
                                        </p:cTn>
                                        <p:tgtEl>
                                          <p:spTgt spid="4"/>
                                        </p:tgtEl>
                                      </p:cBhvr>
                                      <p:to x="100000" y="100000"/>
                                    </p:animScale>
                                    <p:animScale>
                                      <p:cBhvr>
                                        <p:cTn id="17" dur="13">
                                          <p:stCondLst>
                                            <p:cond delay="656"/>
                                          </p:stCondLst>
                                        </p:cTn>
                                        <p:tgtEl>
                                          <p:spTgt spid="4"/>
                                        </p:tgtEl>
                                      </p:cBhvr>
                                      <p:to x="100000" y="80000"/>
                                    </p:animScale>
                                    <p:animScale>
                                      <p:cBhvr>
                                        <p:cTn id="18" dur="83" decel="50000">
                                          <p:stCondLst>
                                            <p:cond delay="669"/>
                                          </p:stCondLst>
                                        </p:cTn>
                                        <p:tgtEl>
                                          <p:spTgt spid="4"/>
                                        </p:tgtEl>
                                      </p:cBhvr>
                                      <p:to x="100000" y="100000"/>
                                    </p:animScale>
                                    <p:animScale>
                                      <p:cBhvr>
                                        <p:cTn id="19" dur="13">
                                          <p:stCondLst>
                                            <p:cond delay="821"/>
                                          </p:stCondLst>
                                        </p:cTn>
                                        <p:tgtEl>
                                          <p:spTgt spid="4"/>
                                        </p:tgtEl>
                                      </p:cBhvr>
                                      <p:to x="100000" y="90000"/>
                                    </p:animScale>
                                    <p:animScale>
                                      <p:cBhvr>
                                        <p:cTn id="20" dur="83" decel="50000">
                                          <p:stCondLst>
                                            <p:cond delay="834"/>
                                          </p:stCondLst>
                                        </p:cTn>
                                        <p:tgtEl>
                                          <p:spTgt spid="4"/>
                                        </p:tgtEl>
                                      </p:cBhvr>
                                      <p:to x="100000" y="100000"/>
                                    </p:animScale>
                                    <p:animScale>
                                      <p:cBhvr>
                                        <p:cTn id="21" dur="13">
                                          <p:stCondLst>
                                            <p:cond delay="904"/>
                                          </p:stCondLst>
                                        </p:cTn>
                                        <p:tgtEl>
                                          <p:spTgt spid="4"/>
                                        </p:tgtEl>
                                      </p:cBhvr>
                                      <p:to x="100000" y="95000"/>
                                    </p:animScale>
                                    <p:animScale>
                                      <p:cBhvr>
                                        <p:cTn id="22" dur="83" decel="50000">
                                          <p:stCondLst>
                                            <p:cond delay="917"/>
                                          </p:stCondLst>
                                        </p:cTn>
                                        <p:tgtEl>
                                          <p:spTgt spid="4"/>
                                        </p:tgtEl>
                                      </p:cBhvr>
                                      <p:to x="100000" y="100000"/>
                                    </p:animScale>
                                  </p:childTnLst>
                                </p:cTn>
                              </p:par>
                              <p:par>
                                <p:cTn id="23" presetID="50" presetClass="entr" presetSubtype="0" decel="100000" fill="hold" nodeType="withEffect">
                                  <p:stCondLst>
                                    <p:cond delay="1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4">
            <a:extLst>
              <a:ext uri="{FF2B5EF4-FFF2-40B4-BE49-F238E27FC236}">
                <a16:creationId xmlns:a16="http://schemas.microsoft.com/office/drawing/2014/main" id="{25E1863F-B746-467B-B03B-887DC46943DE}"/>
              </a:ext>
            </a:extLst>
          </p:cNvPr>
          <p:cNvSpPr/>
          <p:nvPr/>
        </p:nvSpPr>
        <p:spPr>
          <a:xfrm>
            <a:off x="3603057" y="926072"/>
            <a:ext cx="4955203" cy="707886"/>
          </a:xfrm>
          <a:prstGeom prst="rect">
            <a:avLst/>
          </a:prstGeom>
        </p:spPr>
        <p:txBody>
          <a:bodyPr wrap="none">
            <a:spAutoFit/>
          </a:bodyPr>
          <a:lstStyle/>
          <a:p>
            <a:r>
              <a:rPr lang="en-US" altLang="zh-CN" sz="4000" b="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rPr>
              <a:t>YÊU CẦU CẦN ĐẠT</a:t>
            </a:r>
          </a:p>
        </p:txBody>
      </p:sp>
      <p:sp>
        <p:nvSpPr>
          <p:cNvPr id="4" name="Rectangle 3"/>
          <p:cNvSpPr/>
          <p:nvPr/>
        </p:nvSpPr>
        <p:spPr>
          <a:xfrm>
            <a:off x="1420835" y="1842722"/>
            <a:ext cx="9791115" cy="3253968"/>
          </a:xfrm>
          <a:prstGeom prst="rect">
            <a:avLst/>
          </a:prstGeom>
        </p:spPr>
        <p:txBody>
          <a:bodyPr wrap="square">
            <a:spAutoFit/>
          </a:bodyPr>
          <a:lstStyle/>
          <a:p>
            <a:pPr>
              <a:lnSpc>
                <a:spcPct val="107000"/>
              </a:lnSpc>
              <a:spcAft>
                <a:spcPts val="0"/>
              </a:spcAft>
            </a:pPr>
            <a:r>
              <a:rPr lang="vi-VN" sz="3200" dirty="0">
                <a:solidFill>
                  <a:schemeClr val="tx2">
                    <a:lumMod val="50000"/>
                  </a:schemeClr>
                </a:solidFill>
                <a:latin typeface="Times New Roman" panose="02020603050405020304" pitchFamily="18" charset="0"/>
                <a:ea typeface="Arial" panose="020B0604020202020204" pitchFamily="34" charset="0"/>
                <a:cs typeface="Times New Roman" panose="02020603050405020304" pitchFamily="18" charset="0"/>
              </a:rPr>
              <a:t>- Hiểu từ khó trong bài: phép mầu, quả nhiên</a:t>
            </a:r>
            <a:endParaRPr lang="en-US" sz="3200" dirty="0">
              <a:solidFill>
                <a:schemeClr val="tx2">
                  <a:lumMod val="50000"/>
                </a:schemeClr>
              </a:solidFill>
              <a:latin typeface="Times New Roman" panose="02020603050405020304" pitchFamily="18" charset="0"/>
              <a:ea typeface="Arial" panose="020B0604020202020204" pitchFamily="34" charset="0"/>
              <a:cs typeface="Angsana New"/>
            </a:endParaRPr>
          </a:p>
          <a:p>
            <a:pPr>
              <a:lnSpc>
                <a:spcPct val="107000"/>
              </a:lnSpc>
              <a:spcAft>
                <a:spcPts val="0"/>
              </a:spcAft>
            </a:pPr>
            <a:r>
              <a:rPr lang="vi-VN" sz="3200" dirty="0">
                <a:solidFill>
                  <a:schemeClr val="tx2">
                    <a:lumMod val="50000"/>
                  </a:schemeClr>
                </a:solidFill>
                <a:latin typeface="Times New Roman" panose="02020603050405020304" pitchFamily="18" charset="0"/>
                <a:ea typeface="Arial" panose="020B0604020202020204" pitchFamily="34" charset="0"/>
                <a:cs typeface="Times New Roman" panose="02020603050405020304" pitchFamily="18" charset="0"/>
              </a:rPr>
              <a:t>- Hiểu ý nghĩa bài: Những ước muốn tham lam không bao giờ mang lại hạnh phúc cho mọi người.</a:t>
            </a:r>
            <a:endParaRPr lang="en-US" sz="3200" dirty="0">
              <a:solidFill>
                <a:schemeClr val="tx2">
                  <a:lumMod val="50000"/>
                </a:schemeClr>
              </a:solidFill>
              <a:latin typeface="Times New Roman" panose="02020603050405020304" pitchFamily="18" charset="0"/>
              <a:ea typeface="Arial" panose="020B0604020202020204" pitchFamily="34" charset="0"/>
              <a:cs typeface="Angsana New"/>
            </a:endParaRPr>
          </a:p>
          <a:p>
            <a:pPr>
              <a:lnSpc>
                <a:spcPct val="107000"/>
              </a:lnSpc>
              <a:spcAft>
                <a:spcPts val="0"/>
              </a:spcAft>
            </a:pPr>
            <a:r>
              <a:rPr lang="vi-VN" sz="3200" dirty="0">
                <a:solidFill>
                  <a:schemeClr val="tx2">
                    <a:lumMod val="50000"/>
                  </a:schemeClr>
                </a:solidFill>
                <a:latin typeface="Times New Roman" panose="02020603050405020304" pitchFamily="18" charset="0"/>
                <a:ea typeface="Arial" panose="020B0604020202020204" pitchFamily="34" charset="0"/>
                <a:cs typeface="Times New Roman" panose="02020603050405020304" pitchFamily="18" charset="0"/>
              </a:rPr>
              <a:t>- Đọc lưu loát toàn bài, phát âm đúng tên nước ngoài, ngắt nghỉ hơi hợp lý, giọng kể tả, chậm rãi, nhẹ nhàng. Đọc diễn cảm toàn bài.</a:t>
            </a:r>
            <a:endParaRPr lang="en-US" sz="3200" dirty="0">
              <a:solidFill>
                <a:schemeClr val="tx2">
                  <a:lumMod val="50000"/>
                </a:schemeClr>
              </a:solidFill>
              <a:latin typeface="Times New Roman" panose="02020603050405020304" pitchFamily="18" charset="0"/>
              <a:ea typeface="Arial" panose="020B0604020202020204" pitchFamily="34" charset="0"/>
              <a:cs typeface="Angsana New"/>
            </a:endParaRPr>
          </a:p>
        </p:txBody>
      </p:sp>
    </p:spTree>
    <p:extLst>
      <p:ext uri="{BB962C8B-B14F-4D97-AF65-F5344CB8AC3E}">
        <p14:creationId xmlns:p14="http://schemas.microsoft.com/office/powerpoint/2010/main" val="2493530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530909" y="84074"/>
            <a:ext cx="7873683" cy="755467"/>
            <a:chOff x="4459779" y="1815409"/>
            <a:chExt cx="3151793" cy="755467"/>
          </a:xfrm>
        </p:grpSpPr>
        <p:sp>
          <p:nvSpPr>
            <p:cNvPr id="4" name="TextBox 3"/>
            <p:cNvSpPr txBox="1"/>
            <p:nvPr/>
          </p:nvSpPr>
          <p:spPr>
            <a:xfrm>
              <a:off x="4459779" y="1862990"/>
              <a:ext cx="3151793" cy="707886"/>
            </a:xfrm>
            <a:prstGeom prst="rect">
              <a:avLst/>
            </a:prstGeom>
            <a:noFill/>
          </p:spPr>
          <p:txBody>
            <a:bodyPr wrap="square" rtlCol="0">
              <a:spAutoFit/>
            </a:bodyPr>
            <a:lstStyle/>
            <a:p>
              <a:pPr algn="ctr"/>
              <a:r>
                <a:rPr lang="en-US" sz="4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59779" y="1815409"/>
              <a:ext cx="3151793" cy="707886"/>
            </a:xfrm>
            <a:prstGeom prst="rect">
              <a:avLst/>
            </a:prstGeom>
            <a:noFill/>
          </p:spPr>
          <p:txBody>
            <a:bodyPr wrap="square" rtlCol="0">
              <a:spAutoFit/>
            </a:bodyPr>
            <a:lstStyle/>
            <a:p>
              <a:pPr algn="ctr"/>
              <a:r>
                <a:rPr lang="en-US" sz="4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799392"/>
            <a:ext cx="11548872" cy="5909310"/>
          </a:xfrm>
          <a:prstGeom prst="rect">
            <a:avLst/>
          </a:prstGeom>
          <a:noFill/>
        </p:spPr>
        <p:txBody>
          <a:bodyPr wrap="square" rtlCol="0">
            <a:spAutoFit/>
          </a:bodyPr>
          <a:lstStyle/>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100" dirty="0">
                <a:solidFill>
                  <a:srgbClr val="002060"/>
                </a:solidFill>
                <a:latin typeface="UTM Avo" panose="02040603050506020204" pitchFamily="18" charset="0"/>
              </a:rPr>
              <a:t>- Xin Thần cho mọi vật tôi chạm đến đều hóa thành vàng!</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Thần Đi-ô-ni-dốt mỉm cười ưng thuận.</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100" dirty="0">
                <a:solidFill>
                  <a:srgbClr val="002060"/>
                </a:solidFill>
                <a:latin typeface="UTM Avo" panose="02040603050506020204" pitchFamily="18" charset="0"/>
              </a:rPr>
              <a:t>- Xin Thần tha tội cho tôi! Xin Người lấy lại điều ước để cho tôi được sống!</a:t>
            </a:r>
          </a:p>
          <a:p>
            <a:pPr algn="just"/>
            <a:r>
              <a:rPr lang="vi-VN" sz="2100" dirty="0">
                <a:solidFill>
                  <a:srgbClr val="002060"/>
                </a:solidFill>
                <a:latin typeface="UTM Avo" panose="02040603050506020204" pitchFamily="18" charset="0"/>
              </a:rPr>
              <a:t>Thần Đi-ô-ni-dốt liền hiện ra và phán:</a:t>
            </a:r>
          </a:p>
          <a:p>
            <a:pPr algn="just"/>
            <a:r>
              <a:rPr lang="vi-VN" sz="21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1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3212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755648" y="2188659"/>
            <a:ext cx="9015984" cy="1877437"/>
          </a:xfrm>
          <a:prstGeom prst="rect">
            <a:avLst/>
          </a:prstGeom>
          <a:noFill/>
        </p:spPr>
        <p:txBody>
          <a:bodyPr wrap="square" rtlCol="0">
            <a:spAutoFit/>
          </a:bodyPr>
          <a:lstStyle/>
          <a:p>
            <a:pPr algn="just">
              <a:spcBef>
                <a:spcPts val="600"/>
              </a:spcBef>
              <a:spcAft>
                <a:spcPts val="600"/>
              </a:spcAft>
            </a:pPr>
            <a:r>
              <a:rPr lang="vi-VN" sz="3200" b="1" dirty="0">
                <a:solidFill>
                  <a:srgbClr val="002060"/>
                </a:solidFill>
                <a:latin typeface="UTM Avo" panose="02040603050506020204" pitchFamily="18" charset="0"/>
              </a:rPr>
              <a:t>Đoạn 1: </a:t>
            </a:r>
            <a:r>
              <a:rPr lang="en-US" sz="3200" dirty="0" err="1">
                <a:solidFill>
                  <a:srgbClr val="002060"/>
                </a:solidFill>
                <a:latin typeface="UTM Avo" panose="02040603050506020204" pitchFamily="18" charset="0"/>
              </a:rPr>
              <a:t>Có</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lần</a:t>
            </a:r>
            <a:r>
              <a:rPr lang="en-US" sz="3200" dirty="0">
                <a:solidFill>
                  <a:srgbClr val="002060"/>
                </a:solidFill>
                <a:latin typeface="UTM Avo" panose="02040603050506020204" pitchFamily="18" charset="0"/>
              </a:rPr>
              <a:t> … </a:t>
            </a:r>
            <a:r>
              <a:rPr lang="vi-VN" sz="3200" dirty="0">
                <a:solidFill>
                  <a:srgbClr val="002060"/>
                </a:solidFill>
                <a:latin typeface="UTM Avo" panose="02040603050506020204" pitchFamily="18" charset="0"/>
              </a:rPr>
              <a:t>sung sướng hơn thế nữa!</a:t>
            </a:r>
          </a:p>
          <a:p>
            <a:pPr algn="just">
              <a:spcBef>
                <a:spcPts val="600"/>
              </a:spcBef>
              <a:spcAft>
                <a:spcPts val="600"/>
              </a:spcAft>
            </a:pPr>
            <a:r>
              <a:rPr lang="vi-VN" sz="3200" b="1" dirty="0">
                <a:solidFill>
                  <a:srgbClr val="002060"/>
                </a:solidFill>
                <a:latin typeface="UTM Avo" panose="02040603050506020204" pitchFamily="18" charset="0"/>
              </a:rPr>
              <a:t>Đoạn 2: </a:t>
            </a:r>
            <a:r>
              <a:rPr lang="en-US" sz="3200" dirty="0" err="1">
                <a:solidFill>
                  <a:srgbClr val="002060"/>
                </a:solidFill>
                <a:latin typeface="UTM Avo" panose="02040603050506020204" pitchFamily="18" charset="0"/>
              </a:rPr>
              <a:t>Bọn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đầy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tớ</a:t>
            </a: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 cho tôi được sống!</a:t>
            </a:r>
          </a:p>
          <a:p>
            <a:pPr algn="just">
              <a:spcBef>
                <a:spcPts val="600"/>
              </a:spcBef>
              <a:spcAft>
                <a:spcPts val="600"/>
              </a:spcAft>
            </a:pPr>
            <a:r>
              <a:rPr lang="vi-VN" sz="3200" b="1" dirty="0">
                <a:solidFill>
                  <a:srgbClr val="002060"/>
                </a:solidFill>
                <a:latin typeface="UTM Avo" panose="02040603050506020204" pitchFamily="18" charset="0"/>
              </a:rPr>
              <a:t>Đoạn 3: </a:t>
            </a:r>
            <a:r>
              <a:rPr lang="vi-VN" sz="3200" dirty="0">
                <a:solidFill>
                  <a:srgbClr val="002060"/>
                </a:solidFill>
                <a:latin typeface="UTM Avo" panose="02040603050506020204" pitchFamily="18" charset="0"/>
              </a:rPr>
              <a:t>Thần Đi-ô-ni-dốt … tham lam</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488" b="92294" l="57828" r="95388">
                        <a14:foregroundMark x1="80583" y1="54126" x2="81796" y2="54430"/>
                      </a14:backgroundRemoval>
                    </a14:imgEffect>
                  </a14:imgLayer>
                </a14:imgProps>
              </a:ext>
              <a:ext uri="{28A0092B-C50C-407E-A947-70E740481C1C}">
                <a14:useLocalDpi xmlns:a14="http://schemas.microsoft.com/office/drawing/2010/main" val="0"/>
              </a:ext>
            </a:extLst>
          </a:blip>
          <a:srcRect l="55512" t="51264" r="2888" b="7136"/>
          <a:stretch/>
        </p:blipFill>
        <p:spPr>
          <a:xfrm>
            <a:off x="9151620" y="293900"/>
            <a:ext cx="2691384" cy="2691384"/>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83" b="45874" l="62803" r="96299">
                        <a14:foregroundMark x1="79794" y1="5765" x2="80765" y2="6857"/>
                        <a14:foregroundMark x1="82100" y1="7342" x2="83131" y2="8010"/>
                        <a14:foregroundMark x1="83374" y1="8131" x2="87621" y2="9891"/>
                      </a14:backgroundRemoval>
                    </a14:imgEffect>
                  </a14:imgLayer>
                </a14:imgProps>
              </a:ext>
              <a:ext uri="{28A0092B-C50C-407E-A947-70E740481C1C}">
                <a14:useLocalDpi xmlns:a14="http://schemas.microsoft.com/office/drawing/2010/main" val="0"/>
              </a:ext>
            </a:extLst>
          </a:blip>
          <a:srcRect l="59778" b="52400"/>
          <a:stretch/>
        </p:blipFill>
        <p:spPr>
          <a:xfrm flipH="1">
            <a:off x="-502920" y="3530789"/>
            <a:ext cx="2817642" cy="3334468"/>
          </a:xfrm>
          <a:prstGeom prst="rect">
            <a:avLst/>
          </a:prstGeom>
        </p:spPr>
      </p:pic>
      <p:sp>
        <p:nvSpPr>
          <p:cNvPr id="7" name="TextBox 6"/>
          <p:cNvSpPr txBox="1"/>
          <p:nvPr/>
        </p:nvSpPr>
        <p:spPr>
          <a:xfrm>
            <a:off x="2314722" y="1147449"/>
            <a:ext cx="6628110" cy="923330"/>
          </a:xfrm>
          <a:prstGeom prst="rect">
            <a:avLst/>
          </a:prstGeom>
          <a:noFill/>
        </p:spPr>
        <p:txBody>
          <a:bodyPr wrap="square" rtlCol="0">
            <a:spAutoFit/>
          </a:bodyPr>
          <a:lstStyle/>
          <a:p>
            <a:pPr algn="ctr">
              <a:spcBef>
                <a:spcPts val="600"/>
              </a:spcBef>
              <a:spcAft>
                <a:spcPts val="600"/>
              </a:spcAft>
            </a:pPr>
            <a:r>
              <a:rPr lang="en-US" sz="5400" b="1" dirty="0">
                <a:solidFill>
                  <a:srgbClr val="ED8E7C"/>
                </a:solidFill>
                <a:effectLst>
                  <a:outerShdw blurRad="38100" dist="38100" dir="2700000" algn="tl">
                    <a:srgbClr val="000000">
                      <a:alpha val="43137"/>
                    </a:srgbClr>
                  </a:outerShdw>
                </a:effectLst>
                <a:latin typeface="UTM Showcard" panose="02040603050506020204" pitchFamily="18" charset="0"/>
              </a:rPr>
              <a:t>CHIA ĐOẠN </a:t>
            </a:r>
            <a:endParaRPr lang="vi-VN" sz="54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1620" y="3959368"/>
            <a:ext cx="1620012" cy="2188172"/>
          </a:xfrm>
          <a:prstGeom prst="rect">
            <a:avLst/>
          </a:prstGeom>
        </p:spPr>
      </p:pic>
    </p:spTree>
    <p:extLst>
      <p:ext uri="{BB962C8B-B14F-4D97-AF65-F5344CB8AC3E}">
        <p14:creationId xmlns:p14="http://schemas.microsoft.com/office/powerpoint/2010/main" val="45169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 calcmode="lin" valueType="num">
                                      <p:cBhvr>
                                        <p:cTn id="1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7"/>
                                        </p:tgtEl>
                                      </p:cBhvr>
                                    </p:animEffect>
                                  </p:childTnLst>
                                </p:cTn>
                              </p:par>
                            </p:childTnLst>
                          </p:cTn>
                        </p:par>
                        <p:par>
                          <p:cTn id="22" fill="hold">
                            <p:stCondLst>
                              <p:cond delay="185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699114" y="478730"/>
            <a:ext cx="10431926" cy="937440"/>
            <a:chOff x="4464470" y="1429650"/>
            <a:chExt cx="3210862" cy="937440"/>
          </a:xfrm>
        </p:grpSpPr>
        <p:sp>
          <p:nvSpPr>
            <p:cNvPr id="4" name="TextBox 3"/>
            <p:cNvSpPr txBox="1"/>
            <p:nvPr/>
          </p:nvSpPr>
          <p:spPr>
            <a:xfrm>
              <a:off x="4464470" y="1429650"/>
              <a:ext cx="3210862"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94004" y="1443760"/>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491" y1="61492" x2="35849" y2="73317"/>
                        <a14:foregroundMark x1="28774" y1="69739" x2="71305" y2="67495"/>
                        <a14:foregroundMark x1="30660" y1="62401" x2="23585" y2="68830"/>
                        <a14:foregroundMark x1="27752" y1="82292" x2="62186" y2="82414"/>
                      </a14:backgroundRemoval>
                    </a14:imgEffect>
                  </a14:imgLayer>
                </a14:imgProps>
              </a:ext>
              <a:ext uri="{28A0092B-C50C-407E-A947-70E740481C1C}">
                <a14:useLocalDpi xmlns:a14="http://schemas.microsoft.com/office/drawing/2010/main" val="0"/>
              </a:ext>
            </a:extLst>
          </a:blip>
          <a:stretch>
            <a:fillRect/>
          </a:stretch>
        </p:blipFill>
        <p:spPr>
          <a:xfrm>
            <a:off x="138079" y="92333"/>
            <a:ext cx="1720910" cy="223113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407" y="2803771"/>
            <a:ext cx="2965593" cy="3942213"/>
          </a:xfrm>
          <a:prstGeom prst="rect">
            <a:avLst/>
          </a:prstGeom>
        </p:spPr>
      </p:pic>
      <p:sp>
        <p:nvSpPr>
          <p:cNvPr id="7" name="TextBox 6"/>
          <p:cNvSpPr txBox="1"/>
          <p:nvPr/>
        </p:nvSpPr>
        <p:spPr>
          <a:xfrm>
            <a:off x="594360" y="2005533"/>
            <a:ext cx="8776682" cy="4401205"/>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800" dirty="0">
                <a:solidFill>
                  <a:srgbClr val="002060"/>
                </a:solidFill>
                <a:latin typeface="UTM Avo" panose="02040603050506020204" pitchFamily="18" charset="0"/>
              </a:rPr>
              <a:t>- Xin Thần cho mọi vật tôi chạm đến đều hóa thành vàng!</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Thần Đi-ô-ni-dốt mỉm cười ưng thuận.</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p:txBody>
      </p:sp>
    </p:spTree>
    <p:extLst>
      <p:ext uri="{BB962C8B-B14F-4D97-AF65-F5344CB8AC3E}">
        <p14:creationId xmlns:p14="http://schemas.microsoft.com/office/powerpoint/2010/main" val="365259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2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1498</Words>
  <Application>Microsoft Office PowerPoint</Application>
  <PresentationFormat>Widescreen</PresentationFormat>
  <Paragraphs>101</Paragraphs>
  <Slides>27</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UTM Avo</vt:lpstr>
      <vt:lpstr>Calibri Light</vt:lpstr>
      <vt:lpstr>Wingdings</vt:lpstr>
      <vt:lpstr>Times New Roman</vt:lpstr>
      <vt:lpstr>Arial</vt:lpstr>
      <vt:lpstr>UTM Showcard</vt:lpstr>
      <vt:lpstr>UVN Mau Tim 1</vt:lpstr>
      <vt:lpstr>UTM Netmuc KT</vt:lpstr>
      <vt:lpstr>UTM Flamenco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Dieu uoc cua vua Mi-dat</dc:title>
  <dc:subject>Tap doc</dc:subject>
  <dc:creator>KTUTS</dc:creator>
  <cp:keywords>VIET BAO</cp:keywords>
  <cp:lastModifiedBy>ADMIN</cp:lastModifiedBy>
  <cp:revision>40</cp:revision>
  <dcterms:created xsi:type="dcterms:W3CDTF">2021-10-24T12:15:49Z</dcterms:created>
  <dcterms:modified xsi:type="dcterms:W3CDTF">2022-10-30T07:30:09Z</dcterms:modified>
</cp:coreProperties>
</file>