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308" r:id="rId4"/>
    <p:sldId id="309" r:id="rId5"/>
    <p:sldId id="311" r:id="rId6"/>
    <p:sldId id="310" r:id="rId7"/>
    <p:sldId id="257" r:id="rId8"/>
    <p:sldId id="266" r:id="rId9"/>
    <p:sldId id="307" r:id="rId10"/>
    <p:sldId id="291" r:id="rId11"/>
    <p:sldId id="292" r:id="rId12"/>
    <p:sldId id="301" r:id="rId13"/>
    <p:sldId id="293" r:id="rId14"/>
    <p:sldId id="295" r:id="rId15"/>
    <p:sldId id="283" r:id="rId16"/>
    <p:sldId id="296" r:id="rId17"/>
    <p:sldId id="297" r:id="rId18"/>
    <p:sldId id="298" r:id="rId19"/>
    <p:sldId id="263" r:id="rId20"/>
    <p:sldId id="299" r:id="rId21"/>
    <p:sldId id="300" r:id="rId22"/>
    <p:sldId id="302" r:id="rId23"/>
    <p:sldId id="303" r:id="rId24"/>
    <p:sldId id="304" r:id="rId25"/>
    <p:sldId id="305" r:id="rId26"/>
  </p:sldIdLst>
  <p:sldSz cx="12192000" cy="6858000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微软雅黑 Light" panose="020B0502040204020203" pitchFamily="34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VN Dzung Dakao" panose="020B0604020202020204" charset="0"/>
      <p: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7AF"/>
    <a:srgbClr val="FF9933"/>
    <a:srgbClr val="996633"/>
    <a:srgbClr val="66FF33"/>
    <a:srgbClr val="CC00CC"/>
    <a:srgbClr val="95DAC1"/>
    <a:srgbClr val="6F69AC"/>
    <a:srgbClr val="FAEB08"/>
    <a:srgbClr val="E26EAB"/>
    <a:srgbClr val="FF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66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E219-0880-4D5D-AF36-D363AA7CC1D4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1704-B89D-4EFF-9D8E-0227E0BA8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4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0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33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5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1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6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3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195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21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7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58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13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8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9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09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4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4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9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Rê</a:t>
            </a:r>
            <a:r>
              <a:rPr lang="en-US" altLang="zh-CN" dirty="0"/>
              <a:t> </a:t>
            </a:r>
            <a:r>
              <a:rPr lang="en-US" altLang="zh-CN" dirty="0" err="1"/>
              <a:t>chuột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, </a:t>
            </a:r>
            <a:r>
              <a:rPr lang="en-US" altLang="zh-CN" dirty="0" err="1"/>
              <a:t>hiện</a:t>
            </a:r>
            <a:r>
              <a:rPr lang="en-US" altLang="zh-CN" dirty="0"/>
              <a:t> ra </a:t>
            </a:r>
            <a:r>
              <a:rPr lang="en-US" altLang="zh-CN" dirty="0" err="1"/>
              <a:t>kí</a:t>
            </a:r>
            <a:r>
              <a:rPr lang="en-US" altLang="zh-CN" dirty="0"/>
              <a:t> </a:t>
            </a:r>
            <a:r>
              <a:rPr lang="en-US" altLang="zh-CN" dirty="0" err="1"/>
              <a:t>hiệu</a:t>
            </a:r>
            <a:r>
              <a:rPr lang="en-US" altLang="zh-CN" dirty="0"/>
              <a:t> </a:t>
            </a:r>
            <a:r>
              <a:rPr lang="en-US" altLang="zh-CN" dirty="0" err="1"/>
              <a:t>bàn</a:t>
            </a:r>
            <a:r>
              <a:rPr lang="en-US" altLang="zh-CN" dirty="0"/>
              <a:t> </a:t>
            </a:r>
            <a:r>
              <a:rPr lang="en-US" altLang="zh-CN" dirty="0" err="1"/>
              <a:t>tay</a:t>
            </a:r>
            <a:r>
              <a:rPr lang="en-US" altLang="zh-CN" dirty="0"/>
              <a:t> </a:t>
            </a:r>
            <a:r>
              <a:rPr lang="en-US" altLang="zh-CN" dirty="0" err="1"/>
              <a:t>mới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chuyển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Click </a:t>
            </a:r>
            <a:r>
              <a:rPr lang="en-US" altLang="zh-CN" dirty="0" err="1"/>
              <a:t>chữ</a:t>
            </a:r>
            <a:r>
              <a:rPr lang="en-US" altLang="zh-CN" dirty="0"/>
              <a:t> A hay B hay C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kiểm</a:t>
            </a:r>
            <a:r>
              <a:rPr lang="en-US" altLang="zh-CN" dirty="0"/>
              <a:t> </a:t>
            </a:r>
            <a:r>
              <a:rPr lang="en-US" altLang="zh-CN" dirty="0" err="1"/>
              <a:t>tra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, click </a:t>
            </a:r>
            <a:r>
              <a:rPr lang="en-US" altLang="zh-CN" dirty="0" err="1"/>
              <a:t>Ngôi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42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E756B-CA78-46AA-85B6-595E5B4DA405}"/>
              </a:ext>
            </a:extLst>
          </p:cNvPr>
          <p:cNvSpPr txBox="1"/>
          <p:nvPr userDrawn="1"/>
        </p:nvSpPr>
        <p:spPr>
          <a:xfrm>
            <a:off x="-2309" y="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96633"/>
                </a:solidFill>
                <a:latin typeface="UTM Khuccamta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A397C-5758-4E2F-9258-5B9ED7CE0822}"/>
              </a:ext>
            </a:extLst>
          </p:cNvPr>
          <p:cNvSpPr txBox="1"/>
          <p:nvPr userDrawn="1"/>
        </p:nvSpPr>
        <p:spPr>
          <a:xfrm>
            <a:off x="11353800" y="643514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96633"/>
                </a:solidFill>
                <a:latin typeface="UTM Khuccamta" panose="02040603050506020204" pitchFamily="18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B87A11-9C64-450D-9740-1E3021A961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096" y="8635999"/>
            <a:ext cx="1489696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slide" Target="slide9.xml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image" Target="../media/image34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20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image" Target="../media/image35.png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image" Target="../media/image38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slide" Target="slide9.xml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1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5.png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19" Type="http://schemas.openxmlformats.org/officeDocument/2006/relationships/slide" Target="slide9.xml"/><Relationship Id="rId4" Type="http://schemas.microsoft.com/office/2007/relationships/media" Target="../media/media2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1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5.png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19" Type="http://schemas.openxmlformats.org/officeDocument/2006/relationships/slide" Target="slide9.xml"/><Relationship Id="rId4" Type="http://schemas.microsoft.com/office/2007/relationships/media" Target="../media/media2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9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18" Type="http://schemas.openxmlformats.org/officeDocument/2006/relationships/image" Target="../media/image43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5.png"/><Relationship Id="rId17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19" Type="http://schemas.openxmlformats.org/officeDocument/2006/relationships/image" Target="../media/image44.png"/><Relationship Id="rId4" Type="http://schemas.microsoft.com/office/2007/relationships/media" Target="../media/media2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slide" Target="slide9.xml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9.png"/><Relationship Id="rId17" Type="http://schemas.openxmlformats.org/officeDocument/2006/relationships/image" Target="../media/image45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microsoft.com/office/2007/relationships/media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slide" Target="slide9.xml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image" Target="../media/image46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slide" Target="slide9.xml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openxmlformats.org/officeDocument/2006/relationships/image" Target="../media/image47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5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5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slide" Target="slide9.xml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7.png"/><Relationship Id="rId17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openxmlformats.org/officeDocument/2006/relationships/image" Target="../media/image31.png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31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image" Target="../media/image15.jpg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13.xml"/><Relationship Id="rId2" Type="http://schemas.openxmlformats.org/officeDocument/2006/relationships/notesSlide" Target="../notesSlides/notesSlide7.xml"/><Relationship Id="rId16" Type="http://schemas.openxmlformats.org/officeDocument/2006/relationships/slide" Target="slide24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image" Target="../media/image23.png"/><Relationship Id="rId15" Type="http://schemas.openxmlformats.org/officeDocument/2006/relationships/slide" Target="slide23.xml"/><Relationship Id="rId10" Type="http://schemas.openxmlformats.org/officeDocument/2006/relationships/slide" Target="slide17.xml"/><Relationship Id="rId19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5.xml"/><Relationship Id="rId1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5" y="-69904"/>
            <a:ext cx="3660995" cy="34400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89456" y="3305384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9960" y="3220646"/>
            <a:ext cx="11689146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spc="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spc="600" dirty="0" smtClean="0">
                <a:ln w="127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 4</a:t>
            </a:r>
            <a:endParaRPr lang="en-US" altLang="zh-CN" sz="5400" b="1" spc="600" dirty="0">
              <a:ln w="1270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5" grpId="1" animBg="1"/>
      <p:bldP spid="26" grpId="1" animBg="1"/>
      <p:bldP spid="27" grpId="1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1" animBg="1"/>
      <p:bldP spid="4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0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284" y="3475457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23" y="3932196"/>
            <a:ext cx="4324430" cy="2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Trong quá trình sống, con người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lấy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từ</a:t>
            </a:r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môi trường cái gì?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Thức ăn, nước,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các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bô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níc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Cơm, nước,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 khí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Thức ăn, nước,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ô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xy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30785" y="116037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491427" y="3025530"/>
            <a:ext cx="1407035" cy="22204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0172" y="1124787"/>
            <a:ext cx="5617230" cy="6797976"/>
          </a:xfrm>
          <a:prstGeom prst="rect">
            <a:avLst/>
          </a:prstGeom>
        </p:spPr>
      </p:pic>
      <p:sp>
        <p:nvSpPr>
          <p:cNvPr id="2" name="Action Button: Home 1">
            <a:hlinkClick r:id="rId17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709396" y="5000930"/>
            <a:ext cx="1312819" cy="21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13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Trong quá trình sống, con người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thải ra môi trường cái gì?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Phân, nước tiểu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</a:t>
            </a: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mồ hô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các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bô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níc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Phân, nước tiểu,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 khí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Phân, nước tiểu,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 ô xy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mồ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hôi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61157" y="1282972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433349" y="490849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56613" y="3052583"/>
            <a:ext cx="1407035" cy="2220454"/>
          </a:xfrm>
          <a:prstGeom prst="rect">
            <a:avLst/>
          </a:prstGeom>
        </p:spPr>
      </p:pic>
      <p:pic>
        <p:nvPicPr>
          <p:cNvPr id="32" name="Picture 4" descr="Đồ họa trẻ em Vector nhiếp ảnh chứng khoán Hình ảnh động - con png tải về -  Miễn phí trong suốt Phim Hoạt Hình png Tải về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49" y="3381956"/>
            <a:ext cx="4391427" cy="36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ction Button: Home 32">
            <a:hlinkClick r:id="rId19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13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63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Những cơ quan nào trực tiếp thực hiện quá trình trao đổi chất giữa cơ thể với môi trường?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Tiêu hóa, hô hấp,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 hoàn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Tiêu hóa, hô hấp,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tiết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tiết, hô hấp,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 hoàn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83760" y="3079329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09272" y="4731334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27138" y="1153873"/>
            <a:ext cx="1407035" cy="2220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555607"/>
            <a:ext cx="2058793" cy="1696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79" y="1282973"/>
            <a:ext cx="1880798" cy="21787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25" y="5367257"/>
            <a:ext cx="2049731" cy="2129416"/>
          </a:xfrm>
          <a:prstGeom prst="rect">
            <a:avLst/>
          </a:prstGeom>
        </p:spPr>
      </p:pic>
      <p:sp>
        <p:nvSpPr>
          <p:cNvPr id="28" name="Action Button: Home 27">
            <a:hlinkClick r:id="rId20" action="ppaction://hlinksldjump" highlightClick="1"/>
          </p:cNvPr>
          <p:cNvSpPr/>
          <p:nvPr/>
        </p:nvSpPr>
        <p:spPr>
          <a:xfrm>
            <a:off x="11012278" y="841333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6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63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1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-4324" y="652251"/>
            <a:ext cx="12196324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Nhiệm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vụ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cơ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quan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tuần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hoàn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Trao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khí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với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môi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trường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bên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ngoài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Biến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thức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chất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dinh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dưỡng</a:t>
            </a:r>
            <a:r>
              <a:rPr lang="en-US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Vận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chuyển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chất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dinh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dưỡng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nuôi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73004" y="3461733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013659" y="4995575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17586" y="3114755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93742" y="1210772"/>
            <a:ext cx="1407035" cy="2220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79" y="5106205"/>
            <a:ext cx="1859441" cy="222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62" y="3166799"/>
            <a:ext cx="2309658" cy="18203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56" y="1519663"/>
            <a:ext cx="1093873" cy="2133319"/>
          </a:xfrm>
          <a:prstGeom prst="rect">
            <a:avLst/>
          </a:prstGeom>
        </p:spPr>
      </p:pic>
      <p:sp>
        <p:nvSpPr>
          <p:cNvPr id="41" name="Action Button: Home 40">
            <a:hlinkClick r:id="rId19" action="ppaction://hlinksldjump" highlightClick="1"/>
          </p:cNvPr>
          <p:cNvSpPr/>
          <p:nvPr/>
        </p:nvSpPr>
        <p:spPr>
          <a:xfrm>
            <a:off x="10905851" y="75504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635201" y="4964672"/>
            <a:ext cx="1312819" cy="21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13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-4324" y="265636"/>
            <a:ext cx="12196324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Hãy chọn nhóm thức ăn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chứa nhiều chất bột đường?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Gạo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bắp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tây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bánh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lang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thịt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gà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đậu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nành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tôm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cua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Lạc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mè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mỡ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lợn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dừa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630919" y="3001858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51567" y="4283288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4324" y="5612857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Rau cải, cà rốt,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thanh long, khế, thơm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661161" y="5512803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523950" y="1270885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6142" y="3075709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696048" y="3004024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843754" y="4637546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71843" b="57507"/>
          <a:stretch/>
        </p:blipFill>
        <p:spPr>
          <a:xfrm>
            <a:off x="356618" y="5359370"/>
            <a:ext cx="1179867" cy="1338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42168" r="47566" b="31653"/>
          <a:stretch/>
        </p:blipFill>
        <p:spPr>
          <a:xfrm>
            <a:off x="10129472" y="1507699"/>
            <a:ext cx="2224324" cy="1935762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9" name="Action Button: Home 48">
            <a:hlinkClick r:id="rId19" action="ppaction://hlinksldjump" highlightClick="1"/>
          </p:cNvPr>
          <p:cNvSpPr/>
          <p:nvPr/>
        </p:nvSpPr>
        <p:spPr>
          <a:xfrm>
            <a:off x="9980088" y="972108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4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1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63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63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136680"/>
            <a:ext cx="12196324" cy="144655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Hãy chọn nhóm thức ăn</a:t>
            </a:r>
            <a:endParaRPr lang="en-US" sz="44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FFC000"/>
                </a:solidFill>
                <a:latin typeface="UTM Avo" panose="02040603050506020204" pitchFamily="18" charset="0"/>
              </a:rPr>
              <a:t>chứa nhiều chất đạm?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Gạo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bắp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tây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bánh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khoai</a:t>
            </a:r>
            <a:r>
              <a:rPr lang="en-US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lang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thịt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gà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đậu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nành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tôm</a:t>
            </a:r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cua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Lạc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mè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mỡ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lợn</a:t>
            </a:r>
            <a:r>
              <a:rPr lang="en-US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dừa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630919" y="3001858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51567" y="4283288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4324" y="5612857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Rau cải, cà rốt,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thanh long, khế, thơm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661161" y="5512803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605336" y="3178222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048387" y="3051511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806254" y="4637546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71843" b="57507"/>
          <a:stretch/>
        </p:blipFill>
        <p:spPr>
          <a:xfrm>
            <a:off x="356618" y="5359370"/>
            <a:ext cx="1179867" cy="1338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42168" r="47566" b="31653"/>
          <a:stretch/>
        </p:blipFill>
        <p:spPr>
          <a:xfrm>
            <a:off x="10048387" y="1503169"/>
            <a:ext cx="2232891" cy="1943218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7" name="Action Button: Home 46">
            <a:hlinkClick r:id="rId19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8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63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63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13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béo có vai trò gì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đối với cơ thể?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Giàu năng lượng và giúp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cơ thể hấp thu các vi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ta</a:t>
            </a:r>
            <a:r>
              <a:rPr lang="en-US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min.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843593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Cung cấp năng lượng cần thiết cho 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hoạt động và duy trì nhiệt độ cơ thể.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23957" y="5597899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Xây </a:t>
            </a:r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dựng và </a:t>
            </a:r>
            <a:endParaRPr lang="en-US" sz="3600" b="1" dirty="0" smtClean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 mới cơ thể.</a:t>
            </a:r>
            <a:endParaRPr lang="vi-VN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834036" y="3097090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738664" y="3550717"/>
            <a:ext cx="1156335" cy="1626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973732" y="1685224"/>
            <a:ext cx="1051545" cy="159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680389" y="5517689"/>
            <a:ext cx="1062512" cy="1391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10170544" y="4995581"/>
            <a:ext cx="1407035" cy="2220454"/>
          </a:xfrm>
          <a:prstGeom prst="rect">
            <a:avLst/>
          </a:prstGeom>
        </p:spPr>
      </p:pic>
      <p:sp>
        <p:nvSpPr>
          <p:cNvPr id="32" name="Action Button: Home 31">
            <a:hlinkClick r:id="rId16" action="ppaction://hlinksldjump" highlightClick="1"/>
          </p:cNvPr>
          <p:cNvSpPr/>
          <p:nvPr/>
        </p:nvSpPr>
        <p:spPr>
          <a:xfrm>
            <a:off x="9169349" y="852729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28555" y="1260458"/>
            <a:ext cx="1312819" cy="21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13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2927" y="335576"/>
            <a:ext cx="12196324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Vi-ta-min, chất khoáng, chất xơ 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có vai trò gì đối với cơ thể?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 cơ thể chống lại 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bệnh tật.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ạo men thúc đẩy và </a:t>
            </a:r>
            <a:endParaRPr lang="en-US" sz="32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điều khiển hoạt động sống.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324945"/>
            <a:ext cx="12192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Bảo đảm hoạt động bình </a:t>
            </a:r>
            <a:endParaRPr lang="en-US" sz="32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thường của bộ máy tiêu hóa.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237490" y="5923741"/>
            <a:ext cx="12192000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Cả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ba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đều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endParaRPr lang="vi-V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2272438" y="556614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52334" y="4731038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773775" y="3050359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0" t="71707"/>
          <a:stretch/>
        </p:blipFill>
        <p:spPr>
          <a:xfrm>
            <a:off x="10062694" y="1713917"/>
            <a:ext cx="2053741" cy="18224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41192" r="71039" b="31490"/>
          <a:stretch/>
        </p:blipFill>
        <p:spPr>
          <a:xfrm>
            <a:off x="158885" y="5348991"/>
            <a:ext cx="1447462" cy="1456129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0" y="-223158"/>
            <a:ext cx="2102734" cy="2102734"/>
          </a:xfrm>
          <a:prstGeom prst="rect">
            <a:avLst/>
          </a:prstGeom>
        </p:spPr>
      </p:pic>
      <p:sp>
        <p:nvSpPr>
          <p:cNvPr id="48" name="Action Button: Home 47">
            <a:hlinkClick r:id="rId20" action="ppaction://hlinksldjump" highlightClick="1"/>
          </p:cNvPr>
          <p:cNvSpPr/>
          <p:nvPr/>
        </p:nvSpPr>
        <p:spPr>
          <a:xfrm>
            <a:off x="9880820" y="84435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2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63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713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63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Tại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sao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cần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ăn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phối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hợp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đạm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đạm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22"/>
          <p:cNvSpPr txBox="1"/>
          <p:nvPr/>
        </p:nvSpPr>
        <p:spPr>
          <a:xfrm>
            <a:off x="1543285" y="1929932"/>
            <a:ext cx="9711158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 dễ tiêu hóa.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1" y="2882555"/>
            <a:ext cx="12192000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 ta ăn ngon miệng.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3836393"/>
            <a:ext cx="12192000" cy="95410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vi-VN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ung cấp đầy đủ các chất bổ dưỡng </a:t>
            </a:r>
            <a:endParaRPr lang="en-US" sz="28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28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quý cho cơ thể và dễ tiêu hóa.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3827824" y="1750044"/>
            <a:ext cx="585443" cy="88556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89630" y="1169158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674037" y="1149082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568027" y="2719800"/>
            <a:ext cx="629583" cy="885566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017950" y="3945198"/>
            <a:ext cx="626953" cy="820890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06365" y="3178267"/>
            <a:ext cx="1312819" cy="2121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9" b="30971"/>
          <a:stretch/>
        </p:blipFill>
        <p:spPr>
          <a:xfrm>
            <a:off x="1591018" y="4737744"/>
            <a:ext cx="8780540" cy="2297019"/>
          </a:xfrm>
          <a:prstGeom prst="rect">
            <a:avLst/>
          </a:prstGeom>
        </p:spPr>
      </p:pic>
      <p:sp>
        <p:nvSpPr>
          <p:cNvPr id="34" name="Action Button: Home 33">
            <a:hlinkClick r:id="rId18" action="ppaction://hlinksldjump" highlightClick="1"/>
          </p:cNvPr>
          <p:cNvSpPr/>
          <p:nvPr/>
        </p:nvSpPr>
        <p:spPr>
          <a:xfrm>
            <a:off x="9224881" y="242624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0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63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13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71" y="1047171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9" y="723900"/>
            <a:ext cx="7648731" cy="47796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5951" y="2405832"/>
            <a:ext cx="5790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KHỞI ĐỘNG</a:t>
            </a:r>
            <a:endParaRPr lang="en-US" altLang="zh-CN" sz="6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19" y="94269"/>
            <a:ext cx="2600614" cy="24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4324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Nên ăn ít thức ăn chứa nhiều </a:t>
            </a:r>
            <a:endParaRPr lang="en-US" sz="36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béo để phòng bệnh gì?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Tim mạch, </a:t>
            </a:r>
            <a:endParaRPr lang="en-US" sz="36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Tim mạch,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Mắt kém,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vàng da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753316" y="18502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769393" y="3418898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753316" y="5020070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865987" y="3082495"/>
            <a:ext cx="1329422" cy="214832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62886" y="4582650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61892" y="1164244"/>
            <a:ext cx="1407035" cy="22204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>
          <a:xfrm>
            <a:off x="7655811" y="3713318"/>
            <a:ext cx="4522003" cy="318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Action Button: Home 41">
            <a:hlinkClick r:id="rId18" action="ppaction://hlinksldjump" highlightClick="1"/>
          </p:cNvPr>
          <p:cNvSpPr/>
          <p:nvPr/>
        </p:nvSpPr>
        <p:spPr>
          <a:xfrm>
            <a:off x="9658401" y="855489"/>
            <a:ext cx="516821" cy="455434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6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63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13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Nếu thiếu i-ốt, cơ thể s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ẽ</a:t>
            </a: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mắc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bệnh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Dễ mắc bệnh bướu cổ, kém</a:t>
            </a:r>
            <a:endParaRPr lang="en-US" sz="32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phát triển về thể lực và trí tuệ.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450731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Mắc bệnh tim mạch, </a:t>
            </a:r>
            <a:endParaRPr lang="en-US" sz="36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5020070"/>
            <a:ext cx="12192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Mắc bệnh tim mạch, </a:t>
            </a:r>
            <a:endParaRPr lang="en-US" sz="36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299610" y="184371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498146" y="3346683"/>
            <a:ext cx="1034410" cy="145499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577010" y="5039124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961157" y="1282972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488053" y="4963247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585965" y="3061774"/>
            <a:ext cx="1407035" cy="2220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6089" y="1957660"/>
            <a:ext cx="3964437" cy="4955547"/>
          </a:xfrm>
          <a:prstGeom prst="rect">
            <a:avLst/>
          </a:prstGeom>
        </p:spPr>
      </p:pic>
      <p:sp>
        <p:nvSpPr>
          <p:cNvPr id="33" name="Action Button: Home 32">
            <a:hlinkClick r:id="rId18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9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13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347172"/>
            <a:ext cx="12196324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Trong các cách bảo quản thức ăn dưới đây, cách nào ngăn không cho vi sinh vật xâm nhập vào thực phẩm?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Ướp mặn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Phơi khô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431045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Đóng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hộp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138700" y="5820583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 đặc với đường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1985677" y="555788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264307" y="3178222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968618" y="5032700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41" name="Action Button: Home 40">
            <a:hlinkClick r:id="rId17" action="ppaction://hlinksldjump" highlightClick="1"/>
          </p:cNvPr>
          <p:cNvSpPr/>
          <p:nvPr/>
        </p:nvSpPr>
        <p:spPr>
          <a:xfrm>
            <a:off x="9416208" y="1513505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1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13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63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195965" y="-928327"/>
            <a:ext cx="12282344" cy="12456181"/>
          </a:xfrm>
          <a:prstGeom prst="rect">
            <a:avLst/>
          </a:prstGeom>
        </p:spPr>
      </p:pic>
      <p:sp>
        <p:nvSpPr>
          <p:cNvPr id="17" name="文本框 22"/>
          <p:cNvSpPr txBox="1"/>
          <p:nvPr/>
        </p:nvSpPr>
        <p:spPr>
          <a:xfrm>
            <a:off x="0" y="347172"/>
            <a:ext cx="12196324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Trong các cách bảo quản thức ăn dưới đây, cách nào làm cho vi sinh vật không có điều kiện hoạt động?</a:t>
            </a:r>
          </a:p>
        </p:txBody>
      </p:sp>
      <p:sp>
        <p:nvSpPr>
          <p:cNvPr id="18" name="文本框 22"/>
          <p:cNvSpPr txBox="1"/>
          <p:nvPr/>
        </p:nvSpPr>
        <p:spPr>
          <a:xfrm>
            <a:off x="0" y="1816694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Ướp mặn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080881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Phơi khô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0" y="4431045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Đóng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hộp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648363" y="1691176"/>
            <a:ext cx="870385" cy="1316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342000" y="3002871"/>
            <a:ext cx="887829" cy="124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130513" y="4265784"/>
            <a:ext cx="967181" cy="1266362"/>
          </a:xfrm>
          <a:prstGeom prst="rect">
            <a:avLst/>
          </a:prstGeom>
        </p:spPr>
      </p:pic>
      <p:sp>
        <p:nvSpPr>
          <p:cNvPr id="31" name="文本框 22"/>
          <p:cNvSpPr txBox="1"/>
          <p:nvPr/>
        </p:nvSpPr>
        <p:spPr>
          <a:xfrm>
            <a:off x="-138700" y="5820583"/>
            <a:ext cx="1219200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b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endParaRPr lang="vi-VN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1353954">
            <a:off x="1985677" y="5557886"/>
            <a:ext cx="999306" cy="1351847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544277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509555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503899" y="4925423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490143" y="5096074"/>
            <a:ext cx="1312819" cy="2121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27876" y="1188774"/>
            <a:ext cx="1407035" cy="22204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910317" y="3097808"/>
            <a:ext cx="1407035" cy="2220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10519" y="3079266"/>
            <a:ext cx="1407035" cy="2220454"/>
          </a:xfrm>
          <a:prstGeom prst="rect">
            <a:avLst/>
          </a:prstGeom>
        </p:spPr>
      </p:pic>
      <p:pic>
        <p:nvPicPr>
          <p:cNvPr id="4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008452"/>
            <a:ext cx="487363" cy="487363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6" y="-524475"/>
            <a:ext cx="487363" cy="487363"/>
          </a:xfrm>
          <a:prstGeom prst="rect">
            <a:avLst/>
          </a:prstGeom>
        </p:spPr>
      </p:pic>
      <p:pic>
        <p:nvPicPr>
          <p:cNvPr id="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7787" y="-1587"/>
            <a:ext cx="487363" cy="487363"/>
          </a:xfrm>
          <a:prstGeom prst="rect">
            <a:avLst/>
          </a:prstGeom>
        </p:spPr>
      </p:pic>
      <p:pic>
        <p:nvPicPr>
          <p:cNvPr id="4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2816" y="544245"/>
            <a:ext cx="487363" cy="487363"/>
          </a:xfrm>
          <a:prstGeom prst="rect">
            <a:avLst/>
          </a:prstGeom>
        </p:spPr>
      </p:pic>
      <p:sp>
        <p:nvSpPr>
          <p:cNvPr id="28" name="Action Button: Home 27">
            <a:hlinkClick r:id="rId17" action="ppaction://hlinksldjump" highlightClick="1"/>
          </p:cNvPr>
          <p:cNvSpPr/>
          <p:nvPr/>
        </p:nvSpPr>
        <p:spPr>
          <a:xfrm>
            <a:off x="9418472" y="1468603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6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7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3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7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08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76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63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Cần hạn chế ăn mặn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để tránh bị bện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h </a:t>
            </a:r>
            <a:r>
              <a:rPr lang="en-US" sz="40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 da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23957" y="3720503"/>
            <a:ext cx="1219200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Bướu cổ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186689" y="5346553"/>
            <a:ext cx="1219200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Cao huyết áp.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4076337" y="1712078"/>
            <a:ext cx="870385" cy="13165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3314199" y="3574095"/>
            <a:ext cx="887829" cy="1248813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2493406" y="5174268"/>
            <a:ext cx="967181" cy="1266362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419405" y="1189651"/>
            <a:ext cx="1407035" cy="2220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339978" y="3058135"/>
            <a:ext cx="1407035" cy="2220454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37" b="89551" l="5744" r="94842">
                        <a14:foregroundMark x1="22978" y1="70703" x2="52989" y2="59277"/>
                        <a14:foregroundMark x1="49590" y1="53809" x2="64830" y2="52344"/>
                        <a14:foregroundMark x1="74560" y1="68164" x2="83939" y2="76855"/>
                        <a14:foregroundMark x1="59320" y1="58496" x2="57796" y2="68848"/>
                        <a14:foregroundMark x1="44314" y1="67285" x2="52403" y2="83594"/>
                        <a14:foregroundMark x1="47128" y1="84863" x2="68464" y2="8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" b="8889"/>
          <a:stretch/>
        </p:blipFill>
        <p:spPr bwMode="auto">
          <a:xfrm>
            <a:off x="8247251" y="2175473"/>
            <a:ext cx="4563291" cy="49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on Button: Home 34">
            <a:hlinkClick r:id="rId18" action="ppaction://hlinksldjump" highlightClick="1"/>
          </p:cNvPr>
          <p:cNvSpPr/>
          <p:nvPr/>
        </p:nvSpPr>
        <p:spPr>
          <a:xfrm>
            <a:off x="9463267" y="890126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593049" y="5019698"/>
            <a:ext cx="1312819" cy="21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13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63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0" y="204461"/>
            <a:ext cx="12192000" cy="132343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Chất đạm có vai trò gì </a:t>
            </a:r>
            <a:endParaRPr lang="en-US" sz="40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000" b="1" dirty="0">
                <a:solidFill>
                  <a:srgbClr val="FFC000"/>
                </a:solidFill>
                <a:latin typeface="UTM Avo" panose="02040603050506020204" pitchFamily="18" charset="0"/>
              </a:rPr>
              <a:t>đối với cơ thể?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-298619" y="-770680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1" r="53399" b="78397"/>
          <a:stretch/>
        </p:blipFill>
        <p:spPr>
          <a:xfrm rot="20331991">
            <a:off x="467058" y="5572333"/>
            <a:ext cx="654624" cy="885566"/>
          </a:xfrm>
          <a:prstGeom prst="rect">
            <a:avLst/>
          </a:prstGeom>
        </p:spPr>
      </p:pic>
      <p:sp>
        <p:nvSpPr>
          <p:cNvPr id="18" name="文本框 22"/>
          <p:cNvSpPr txBox="1"/>
          <p:nvPr/>
        </p:nvSpPr>
        <p:spPr>
          <a:xfrm>
            <a:off x="1543285" y="1929932"/>
            <a:ext cx="9711158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Xây dựng và </a:t>
            </a:r>
            <a:endParaRPr lang="en-US" sz="4400" b="1" dirty="0">
              <a:solidFill>
                <a:srgbClr val="6067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6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đổi mới cơ thể.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0" y="3661122"/>
            <a:ext cx="12192000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iúp cơ thể hấp thu</a:t>
            </a:r>
            <a:endParaRPr lang="en-US" sz="4400" b="1" dirty="0">
              <a:solidFill>
                <a:srgbClr val="E2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 vi</a:t>
            </a:r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ta</a:t>
            </a:r>
            <a:r>
              <a:rPr lang="en-US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</a:t>
            </a:r>
            <a:r>
              <a:rPr lang="vi-VN" sz="4400" b="1" dirty="0">
                <a:solidFill>
                  <a:srgbClr val="E2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min.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23957" y="5345800"/>
            <a:ext cx="12192000" cy="1446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Cung cấp năng lượng </a:t>
            </a:r>
            <a:endParaRPr lang="en-US" sz="4400" b="1" dirty="0">
              <a:solidFill>
                <a:srgbClr val="FAE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FAE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 mọi hoạt động</a:t>
            </a:r>
          </a:p>
        </p:txBody>
      </p:sp>
      <p:pic>
        <p:nvPicPr>
          <p:cNvPr id="5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3238" y="-510682"/>
            <a:ext cx="487363" cy="487363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43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5443" y="-496497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387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546" y="-505721"/>
            <a:ext cx="487363" cy="48736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 rot="16200000">
            <a:off x="-374814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6200000">
            <a:off x="-428407" y="2824905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0160" r="95687">
                        <a14:foregroundMark x1="65815" y1="97000" x2="6948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4"/>
          <a:stretch/>
        </p:blipFill>
        <p:spPr>
          <a:xfrm>
            <a:off x="10129255" y="1273653"/>
            <a:ext cx="1312819" cy="2121498"/>
          </a:xfrm>
          <a:prstGeom prst="rect">
            <a:avLst/>
          </a:prstGeom>
        </p:spPr>
      </p:pic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423940" y="4889317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685040" y="3022496"/>
            <a:ext cx="1407035" cy="2220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9700" y1="12573" x2="9700" y2="1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r="77666" b="78397"/>
          <a:stretch/>
        </p:blipFill>
        <p:spPr>
          <a:xfrm>
            <a:off x="2014530" y="3571151"/>
            <a:ext cx="1156335" cy="1626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  <a14:backgroundMark x1="11300" y1="4583" x2="12300" y2="8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846" b="78397"/>
          <a:stretch/>
        </p:blipFill>
        <p:spPr>
          <a:xfrm>
            <a:off x="2851261" y="1882849"/>
            <a:ext cx="1051545" cy="159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22797" l="0" r="46500">
                        <a14:foregroundMark x1="38300" y1="3173" x2="40400" y2="3408"/>
                        <a14:foregroundMark x1="31200" y1="7403" x2="24600" y2="13278"/>
                        <a14:foregroundMark x1="26600" y1="5758" x2="28000" y2="5053"/>
                        <a14:foregroundMark x1="28200" y1="4583" x2="26300" y2="4935"/>
                        <a14:foregroundMark x1="28600" y1="4348" x2="32500" y2="3995"/>
                        <a14:foregroundMark x1="12800" y1="4348" x2="16100" y2="7873"/>
                        <a14:foregroundMark x1="13500" y1="3055" x2="15400" y2="3995"/>
                        <a14:foregroundMark x1="4900" y1="4935" x2="7300" y2="10458"/>
                        <a14:foregroundMark x1="5200" y1="3408" x2="4000" y2="4230"/>
                        <a14:foregroundMark x1="28200" y1="4348" x2="29700" y2="3173"/>
                        <a14:backgroundMark x1="31900" y1="3878" x2="32700" y2="4230"/>
                        <a14:backgroundMark x1="29900" y1="3525" x2="30000" y2="3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446" r="66008" b="78397"/>
          <a:stretch/>
        </p:blipFill>
        <p:spPr>
          <a:xfrm>
            <a:off x="1853032" y="5473258"/>
            <a:ext cx="1062512" cy="1391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200" l="4792" r="48882">
                        <a14:foregroundMark x1="30192" y1="60400" x2="29712" y2="89600"/>
                        <a14:foregroundMark x1="30192" y1="94000" x2="26518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88"/>
          <a:stretch/>
        </p:blipFill>
        <p:spPr>
          <a:xfrm>
            <a:off x="9764426" y="4581165"/>
            <a:ext cx="1407035" cy="2220454"/>
          </a:xfrm>
          <a:prstGeom prst="rect">
            <a:avLst/>
          </a:prstGeom>
        </p:spPr>
      </p:pic>
      <p:sp>
        <p:nvSpPr>
          <p:cNvPr id="32" name="Action Button: Home 31">
            <a:hlinkClick r:id="rId17" action="ppaction://hlinksldjump" highlightClick="1"/>
          </p:cNvPr>
          <p:cNvSpPr/>
          <p:nvPr/>
        </p:nvSpPr>
        <p:spPr>
          <a:xfrm>
            <a:off x="9274238" y="873839"/>
            <a:ext cx="563880" cy="530921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13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7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63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736" y="1198311"/>
            <a:ext cx="10086975" cy="1813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Kể ra một số việc nên làm và không nên làm để phòng tránh tai nạn đuối nước?</a:t>
            </a:r>
            <a:endParaRPr lang="en-US" sz="3200" b="1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Nêu một số nguyên tắc khi đi bơi?</a:t>
            </a:r>
            <a:endParaRPr lang="en-US" sz="3200" b="1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4498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71" y="1047171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9" y="723900"/>
            <a:ext cx="7648731" cy="47796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5951" y="2405832"/>
            <a:ext cx="5790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KHÁM PHÁ</a:t>
            </a:r>
            <a:endParaRPr lang="en-US" altLang="zh-CN" sz="6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19" y="94269"/>
            <a:ext cx="2600614" cy="24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5" y="-69904"/>
            <a:ext cx="3660995" cy="34400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48131" y="2745787"/>
            <a:ext cx="116891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600" dirty="0" err="1">
                <a:solidFill>
                  <a:srgbClr val="6F69AC"/>
                </a:solidFill>
                <a:latin typeface="UVN Dzung Dakao" panose="00000400000000000000" pitchFamily="2" charset="0"/>
              </a:rPr>
              <a:t>Khoa</a:t>
            </a:r>
            <a:r>
              <a:rPr lang="en-US" altLang="zh-CN" sz="5400" b="1" spc="600" dirty="0">
                <a:solidFill>
                  <a:srgbClr val="6F69AC"/>
                </a:solidFill>
                <a:latin typeface="UVN Dzung Dakao" panose="00000400000000000000" pitchFamily="2" charset="0"/>
              </a:rPr>
              <a:t> </a:t>
            </a:r>
            <a:r>
              <a:rPr lang="en-US" altLang="zh-CN" sz="5400" b="1" spc="600" dirty="0" err="1">
                <a:solidFill>
                  <a:srgbClr val="6F69AC"/>
                </a:solidFill>
                <a:latin typeface="UVN Dzung Dakao" panose="00000400000000000000" pitchFamily="2" charset="0"/>
              </a:rPr>
              <a:t>học</a:t>
            </a:r>
            <a:endParaRPr lang="en-US" altLang="zh-CN" sz="5400" b="1" spc="600" dirty="0">
              <a:ln w="12700">
                <a:solidFill>
                  <a:schemeClr val="bg1"/>
                </a:solidFill>
              </a:ln>
              <a:solidFill>
                <a:srgbClr val="6F69A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VN Dzung Dakao" panose="00000400000000000000" pitchFamily="2" charset="0"/>
              <a:ea typeface="+mj-ea"/>
            </a:endParaRPr>
          </a:p>
          <a:p>
            <a:pPr algn="ctr"/>
            <a:r>
              <a:rPr lang="en-US" altLang="zh-CN" sz="96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Ôn</a:t>
            </a:r>
            <a:r>
              <a:rPr lang="en-US" altLang="zh-CN" sz="9600" b="1" spc="600" dirty="0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 </a:t>
            </a:r>
            <a:r>
              <a:rPr lang="en-US" altLang="zh-CN" sz="96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tập</a:t>
            </a:r>
            <a:endParaRPr lang="en-US" altLang="zh-CN" sz="9600" b="1" spc="600" dirty="0" smtClean="0">
              <a:ln w="12700">
                <a:solidFill>
                  <a:schemeClr val="bg1"/>
                </a:solidFill>
              </a:ln>
              <a:solidFill>
                <a:srgbClr val="FD6F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Futura Extra" panose="02040603050506020204" pitchFamily="18" charset="0"/>
              <a:ea typeface="+mj-ea"/>
            </a:endParaRPr>
          </a:p>
          <a:p>
            <a:pPr algn="ctr"/>
            <a:r>
              <a:rPr lang="en-US" altLang="zh-CN" sz="8000" b="1" spc="600" dirty="0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Con </a:t>
            </a:r>
            <a:r>
              <a:rPr lang="en-US" altLang="zh-CN" sz="80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người</a:t>
            </a:r>
            <a:r>
              <a:rPr lang="en-US" altLang="zh-CN" sz="8000" b="1" spc="600" dirty="0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 </a:t>
            </a:r>
            <a:r>
              <a:rPr lang="en-US" altLang="zh-CN" sz="80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và</a:t>
            </a:r>
            <a:r>
              <a:rPr lang="en-US" altLang="zh-CN" sz="8000" b="1" spc="600" dirty="0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 </a:t>
            </a:r>
            <a:r>
              <a:rPr lang="en-US" altLang="zh-CN" sz="80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sức</a:t>
            </a:r>
            <a:r>
              <a:rPr lang="en-US" altLang="zh-CN" sz="8000" b="1" spc="600" dirty="0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 </a:t>
            </a:r>
            <a:r>
              <a:rPr lang="en-US" altLang="zh-CN" sz="8000" b="1" spc="600" dirty="0" err="1" smtClean="0">
                <a:ln w="12700">
                  <a:solidFill>
                    <a:schemeClr val="bg1"/>
                  </a:solidFill>
                </a:ln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+mj-ea"/>
              </a:rPr>
              <a:t>khoẻ</a:t>
            </a:r>
            <a:endParaRPr lang="en-US" altLang="zh-CN" sz="8000" b="1" spc="600" dirty="0">
              <a:ln w="12700">
                <a:solidFill>
                  <a:schemeClr val="bg1"/>
                </a:solidFill>
              </a:ln>
              <a:solidFill>
                <a:srgbClr val="FD6F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Futura Extra" panose="02040603050506020204" pitchFamily="18" charset="0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2206163" y="577032"/>
            <a:ext cx="788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cầu</a:t>
            </a:r>
            <a:r>
              <a:rPr lang="en-US" altLang="zh-CN" sz="6000" b="1" dirty="0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6F6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đạt</a:t>
            </a:r>
            <a:endParaRPr lang="en-US" altLang="zh-CN" sz="6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074" y="1917936"/>
            <a:ext cx="9215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6067A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Biết sự trao đối chất của cơ thể người với môi trường</a:t>
            </a:r>
            <a:endParaRPr lang="en-US" sz="3200" dirty="0">
              <a:solidFill>
                <a:srgbClr val="6067AF"/>
              </a:solidFill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6067A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 chất dinh dưỡng có trong thức ăn và vai trò của chúng.</a:t>
            </a:r>
            <a:endParaRPr lang="en-US" sz="3200" dirty="0">
              <a:solidFill>
                <a:srgbClr val="6067AF"/>
              </a:solidFill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6067A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Cách phòn</a:t>
            </a:r>
            <a:r>
              <a:rPr lang="en-US" sz="3200" dirty="0">
                <a:solidFill>
                  <a:srgbClr val="6067A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 </a:t>
            </a:r>
            <a:r>
              <a:rPr lang="vi-VN" sz="3200" dirty="0">
                <a:solidFill>
                  <a:srgbClr val="6067A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 một số bệnh do thiếu hoặc thừa chất dinh dưỡng và các bệnh lây qua đường tiêu hoá.</a:t>
            </a:r>
            <a:endParaRPr lang="en-US" sz="3200" dirty="0">
              <a:solidFill>
                <a:srgbClr val="6067AF"/>
              </a:solidFill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1012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03" y="-672091"/>
            <a:ext cx="8000982" cy="800098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60447" y="2540311"/>
            <a:ext cx="53006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600" dirty="0">
                <a:solidFill>
                  <a:srgbClr val="FD6F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 SỐ BÍ ẨN </a:t>
            </a:r>
            <a:endParaRPr lang="zh-CN" altLang="en-US" sz="11500" b="1" spc="600" dirty="0">
              <a:solidFill>
                <a:srgbClr val="FD6F9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矩形 5"/>
          <p:cNvSpPr/>
          <p:nvPr/>
        </p:nvSpPr>
        <p:spPr>
          <a:xfrm>
            <a:off x="4618575" y="516768"/>
            <a:ext cx="2784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EBA1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63" y="1407863"/>
            <a:ext cx="4072792" cy="545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94" y="1407863"/>
            <a:ext cx="4005407" cy="55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04907" y="587875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7394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4628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18624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90966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63307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35648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307990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48033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5267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25015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9" y="124151"/>
            <a:ext cx="7259562" cy="6594103"/>
          </a:xfrm>
          <a:prstGeom prst="rect">
            <a:avLst/>
          </a:prstGeom>
        </p:spPr>
      </p:pic>
      <p:sp>
        <p:nvSpPr>
          <p:cNvPr id="37" name="矩形 5"/>
          <p:cNvSpPr/>
          <p:nvPr/>
        </p:nvSpPr>
        <p:spPr>
          <a:xfrm>
            <a:off x="3203967" y="2841437"/>
            <a:ext cx="6210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con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lật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mở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ô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số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để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khám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phá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điều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thú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vị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bên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dưới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các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ô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số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ấy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nhé</a:t>
            </a:r>
            <a:r>
              <a:rPr lang="en-US" altLang="zh-CN" sz="5400" dirty="0">
                <a:solidFill>
                  <a:schemeClr val="bg1"/>
                </a:solidFill>
                <a:latin typeface="UTM Flamenco" panose="02040603050506020204" pitchFamily="18" charset="0"/>
                <a:ea typeface="华康娃娃体W5(P)" panose="040B0500000000000000" pitchFamily="82" charset="-122"/>
              </a:rPr>
              <a:t>!</a:t>
            </a:r>
          </a:p>
        </p:txBody>
      </p:sp>
      <p:pic>
        <p:nvPicPr>
          <p:cNvPr id="3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925815"/>
            <a:ext cx="3474254" cy="4951033"/>
          </a:xfrm>
          <a:prstGeom prst="rect">
            <a:avLst/>
          </a:prstGeom>
        </p:spPr>
      </p:pic>
      <p:pic>
        <p:nvPicPr>
          <p:cNvPr id="39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9285" y="2199191"/>
            <a:ext cx="3269195" cy="46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-645929" y="-126364"/>
            <a:ext cx="13259411" cy="746108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52" y="-1936376"/>
            <a:ext cx="9915421" cy="9915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938" y="371960"/>
            <a:ext cx="2176041" cy="1966723"/>
          </a:xfrm>
          <a:prstGeom prst="rect">
            <a:avLst/>
          </a:prstGeom>
          <a:solidFill>
            <a:srgbClr val="6F69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1145884" y="247325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2938" y="2343794"/>
            <a:ext cx="2176041" cy="1966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145884" y="2219159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8973" y="387355"/>
            <a:ext cx="2176041" cy="19667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3321919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8973" y="2359189"/>
            <a:ext cx="2176041" cy="1966723"/>
          </a:xfrm>
          <a:prstGeom prst="rect">
            <a:avLst/>
          </a:prstGeom>
          <a:solidFill>
            <a:srgbClr val="95DAC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3321919" y="2234554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7</a:t>
            </a:r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4925002" y="387355"/>
            <a:ext cx="2176041" cy="1966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0" name="TextBox 39">
            <a:hlinkClick r:id="rId11" action="ppaction://hlinksldjump"/>
          </p:cNvPr>
          <p:cNvSpPr txBox="1"/>
          <p:nvPr/>
        </p:nvSpPr>
        <p:spPr>
          <a:xfrm>
            <a:off x="5497948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25002" y="2359189"/>
            <a:ext cx="2176041" cy="19667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3" name="TextBox 42">
            <a:hlinkClick r:id="rId12" action="ppaction://hlinksldjump"/>
          </p:cNvPr>
          <p:cNvSpPr txBox="1"/>
          <p:nvPr/>
        </p:nvSpPr>
        <p:spPr>
          <a:xfrm>
            <a:off x="5497948" y="2234554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101025" y="387355"/>
            <a:ext cx="2176041" cy="19667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49" name="TextBox 48">
            <a:hlinkClick r:id="rId13" action="ppaction://hlinksldjump"/>
          </p:cNvPr>
          <p:cNvSpPr txBox="1"/>
          <p:nvPr/>
        </p:nvSpPr>
        <p:spPr>
          <a:xfrm>
            <a:off x="7673971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3074" y="2367140"/>
            <a:ext cx="2176041" cy="1966723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52" name="TextBox 51">
            <a:hlinkClick r:id="rId14" action="ppaction://hlinksldjump"/>
          </p:cNvPr>
          <p:cNvSpPr txBox="1"/>
          <p:nvPr/>
        </p:nvSpPr>
        <p:spPr>
          <a:xfrm>
            <a:off x="7681922" y="2242505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277042" y="387355"/>
            <a:ext cx="2176041" cy="196672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58" name="TextBox 57">
            <a:hlinkClick r:id="rId15" action="ppaction://hlinksldjump"/>
          </p:cNvPr>
          <p:cNvSpPr txBox="1"/>
          <p:nvPr/>
        </p:nvSpPr>
        <p:spPr>
          <a:xfrm>
            <a:off x="9849988" y="262720"/>
            <a:ext cx="1030147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277040" y="2369644"/>
            <a:ext cx="2176041" cy="196672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9375770" y="2268574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72938" y="4313859"/>
            <a:ext cx="2176041" cy="196672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786304" y="4211499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48953" y="4324143"/>
            <a:ext cx="2176041" cy="19667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1" name="TextBox 70">
            <a:hlinkClick r:id="rId11" action="ppaction://hlinksldjump"/>
          </p:cNvPr>
          <p:cNvSpPr txBox="1"/>
          <p:nvPr/>
        </p:nvSpPr>
        <p:spPr>
          <a:xfrm>
            <a:off x="2894248" y="4206388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24988" y="4336134"/>
            <a:ext cx="2176041" cy="1966723"/>
          </a:xfrm>
          <a:prstGeom prst="rect">
            <a:avLst/>
          </a:prstGeom>
          <a:solidFill>
            <a:srgbClr val="CC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80261" y="4228128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101003" y="4346418"/>
            <a:ext cx="2176041" cy="1966723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7241558" y="4288723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281764" y="4347709"/>
            <a:ext cx="2176041" cy="1966723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9425528" y="4235282"/>
            <a:ext cx="2570605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21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4" grpId="0" animBg="1"/>
      <p:bldP spid="25" grpId="0"/>
      <p:bldP spid="30" grpId="0" animBg="1"/>
      <p:bldP spid="31" grpId="0"/>
      <p:bldP spid="33" grpId="0" animBg="1"/>
      <p:bldP spid="34" grpId="0"/>
      <p:bldP spid="39" grpId="0" animBg="1"/>
      <p:bldP spid="40" grpId="0"/>
      <p:bldP spid="42" grpId="0" animBg="1"/>
      <p:bldP spid="43" grpId="0"/>
      <p:bldP spid="48" grpId="0" animBg="1"/>
      <p:bldP spid="49" grpId="0"/>
      <p:bldP spid="51" grpId="0" animBg="1"/>
      <p:bldP spid="52" grpId="0"/>
      <p:bldP spid="57" grpId="0" animBg="1"/>
      <p:bldP spid="58" grpId="0"/>
      <p:bldP spid="60" grpId="0" animBg="1"/>
      <p:bldP spid="61" grpId="0"/>
      <p:bldP spid="67" grpId="0" animBg="1"/>
      <p:bldP spid="68" grpId="0"/>
      <p:bldP spid="70" grpId="0" animBg="1"/>
      <p:bldP spid="71" grpId="0"/>
      <p:bldP spid="73" grpId="0" animBg="1"/>
      <p:bldP spid="74" grpId="0"/>
      <p:bldP spid="76" grpId="0" animBg="1"/>
      <p:bldP spid="77" grpId="0"/>
      <p:bldP spid="79" grpId="0" animBg="1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风格幼教家长会PPT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1103</Words>
  <Application>Microsoft Office PowerPoint</Application>
  <PresentationFormat>Widescreen</PresentationFormat>
  <Paragraphs>179</Paragraphs>
  <Slides>25</Slides>
  <Notes>23</Notes>
  <HiddenSlides>0</HiddenSlides>
  <MMClips>50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SimSun</vt:lpstr>
      <vt:lpstr>MYuppy-KR-Bold-DDC</vt:lpstr>
      <vt:lpstr>UTM Showcard</vt:lpstr>
      <vt:lpstr>Angsana New</vt:lpstr>
      <vt:lpstr>华康娃娃体W5(P)</vt:lpstr>
      <vt:lpstr>UTM Flamenco</vt:lpstr>
      <vt:lpstr>微软雅黑 Light</vt:lpstr>
      <vt:lpstr>UTM Futura Extra</vt:lpstr>
      <vt:lpstr>Times New Roman</vt:lpstr>
      <vt:lpstr>Helga</vt:lpstr>
      <vt:lpstr>Calibri</vt:lpstr>
      <vt:lpstr>Arial</vt:lpstr>
      <vt:lpstr>UVN Dzung Dakao</vt:lpstr>
      <vt:lpstr>UTM Avo</vt:lpstr>
      <vt:lpstr>UTM Khuccamta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</dc:title>
  <dc:subject>Khoa hoc 4</dc:subject>
  <dc:creator>KTUTS</dc:creator>
  <cp:keywords>VIET BAO</cp:keywords>
  <cp:lastModifiedBy>Admin</cp:lastModifiedBy>
  <cp:revision>194</cp:revision>
  <dcterms:created xsi:type="dcterms:W3CDTF">2016-08-24T02:16:11Z</dcterms:created>
  <dcterms:modified xsi:type="dcterms:W3CDTF">2022-10-28T16:28:08Z</dcterms:modified>
</cp:coreProperties>
</file>