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0" r:id="rId6"/>
  </p:sldMasterIdLst>
  <p:notesMasterIdLst>
    <p:notesMasterId r:id="rId29"/>
  </p:notesMasterIdLst>
  <p:sldIdLst>
    <p:sldId id="294" r:id="rId7"/>
    <p:sldId id="277" r:id="rId8"/>
    <p:sldId id="293" r:id="rId9"/>
    <p:sldId id="261" r:id="rId10"/>
    <p:sldId id="281" r:id="rId11"/>
    <p:sldId id="262" r:id="rId12"/>
    <p:sldId id="263" r:id="rId13"/>
    <p:sldId id="264" r:id="rId14"/>
    <p:sldId id="265" r:id="rId15"/>
    <p:sldId id="289" r:id="rId16"/>
    <p:sldId id="267" r:id="rId17"/>
    <p:sldId id="268" r:id="rId18"/>
    <p:sldId id="270" r:id="rId19"/>
    <p:sldId id="278" r:id="rId20"/>
    <p:sldId id="279" r:id="rId21"/>
    <p:sldId id="280" r:id="rId22"/>
    <p:sldId id="271" r:id="rId23"/>
    <p:sldId id="269" r:id="rId24"/>
    <p:sldId id="272" r:id="rId25"/>
    <p:sldId id="292" r:id="rId26"/>
    <p:sldId id="276"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61" d="100"/>
          <a:sy n="61" d="100"/>
        </p:scale>
        <p:origin x="1020" y="66"/>
      </p:cViewPr>
      <p:guideLst/>
    </p:cSldViewPr>
  </p:slideViewPr>
  <p:outlineViewPr>
    <p:cViewPr>
      <p:scale>
        <a:sx n="33" d="100"/>
        <a:sy n="33" d="100"/>
      </p:scale>
      <p:origin x="0" y="-1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00533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a:t>
            </a:r>
            <a:r>
              <a:rPr lang="vi-VN" baseline="0" dirty="0"/>
              <a:t> hát rất vui nhộn phải không nào các con, bây giờ chúng mình cùng bước vào hoạt động 2: Luyện viết</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1015872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hãy chuẩn bị bảng, phấn và khăn lau, chúng ta chuẩn bị viết bài</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12</a:t>
            </a:fld>
            <a:endParaRPr lang="en-US"/>
          </a:p>
        </p:txBody>
      </p:sp>
    </p:spTree>
    <p:extLst>
      <p:ext uri="{BB962C8B-B14F-4D97-AF65-F5344CB8AC3E}">
        <p14:creationId xmlns:p14="http://schemas.microsoft.com/office/powerpoint/2010/main" val="380284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hãy quan sát trên màn hình cô hướng các con viết chữ ghi âm u: đặt bút từ đường kẻ ngang 2, viết nét xiên phải lên đường kẻ ngang 3, viết nét móc ngược rộng 1 ôli rưỡi dừng bút tại đường kẻ ngang 2, lia bút lên đường kẻ ngang 3 viết nét móc ngược thứ hai rộng 1 ôli, dừng bút tại đường kẻ ngang 2. các con hãy viết bảng con chữ ghi âm u</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13</a:t>
            </a:fld>
            <a:endParaRPr lang="en-US"/>
          </a:p>
        </p:txBody>
      </p:sp>
    </p:spTree>
    <p:extLst>
      <p:ext uri="{BB962C8B-B14F-4D97-AF65-F5344CB8AC3E}">
        <p14:creationId xmlns:p14="http://schemas.microsoft.com/office/powerpoint/2010/main" val="232570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Quan sát</a:t>
            </a:r>
            <a:r>
              <a:rPr lang="vi-VN" baseline="0" dirty="0"/>
              <a:t> tiếp cô viết mẫu chữ ghi âm ư: để viết chữ ghi âm ư, đầu tiên các con viết giống chữ ghi âm u, sau đó viết thêm dấu chữ ư, các con cùng viết ra bảng con cho cô chữ ghi âm ư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14</a:t>
            </a:fld>
            <a:endParaRPr lang="en-US"/>
          </a:p>
        </p:txBody>
      </p:sp>
    </p:spTree>
    <p:extLst>
      <p:ext uri="{BB962C8B-B14F-4D97-AF65-F5344CB8AC3E}">
        <p14:creationId xmlns:p14="http://schemas.microsoft.com/office/powerpoint/2010/main" val="3012586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Âm</a:t>
            </a:r>
            <a:r>
              <a:rPr lang="vi-VN" baseline="0" dirty="0"/>
              <a:t> ch gồm 2 con chữ ghép lại: Ta đặt bút viết con chữ c ghép với con chữ h ta có chữ ghi âm ch. Các con hãy viết chữ ghi âm ch ra bảng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15</a:t>
            </a:fld>
            <a:endParaRPr lang="en-US"/>
          </a:p>
        </p:txBody>
      </p:sp>
    </p:spTree>
    <p:extLst>
      <p:ext uri="{BB962C8B-B14F-4D97-AF65-F5344CB8AC3E}">
        <p14:creationId xmlns:p14="http://schemas.microsoft.com/office/powerpoint/2010/main" val="175145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Âm</a:t>
            </a:r>
            <a:r>
              <a:rPr lang="vi-VN" baseline="0" dirty="0"/>
              <a:t> kh cũng gồm 2 con chữ: con chữ k và con chữ h, khi viết chữ ghi âm kh ta viết con chữ k ghép với con chữ h. Các con viết chữ ghi âm kh ra bảng con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16</a:t>
            </a:fld>
            <a:endParaRPr lang="en-US"/>
          </a:p>
        </p:txBody>
      </p:sp>
    </p:spTree>
    <p:extLst>
      <p:ext uri="{BB962C8B-B14F-4D97-AF65-F5344CB8AC3E}">
        <p14:creationId xmlns:p14="http://schemas.microsoft.com/office/powerpoint/2010/main" val="1797548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theo cô</a:t>
            </a:r>
            <a:r>
              <a:rPr lang="vi-VN" baseline="0" dirty="0"/>
              <a:t> hướng dẫn các con viết từ HỔ DỮ: Các con sẽ viết chữ ghi tiếng hổ (đặt bút viết âm h dừng bút tại đường kẻ ngang 2 lia bút viết âm ô và dấu hỏi trên âm ô), sau đó cách 1 con chữ o viết chữ ghi tiếng dữ (đặt bút viết âm d cao 4 ôli nối liền viết âm ư và dấu ngã trên âm ư). Vậy là ta đã viết xong từ hổ dữ rồi đấy, các con viết lại ra bảng con cho cô nào?</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17</a:t>
            </a:fld>
            <a:endParaRPr lang="en-US"/>
          </a:p>
        </p:txBody>
      </p:sp>
    </p:spTree>
    <p:extLst>
      <p:ext uri="{BB962C8B-B14F-4D97-AF65-F5344CB8AC3E}">
        <p14:creationId xmlns:p14="http://schemas.microsoft.com/office/powerpoint/2010/main" val="3644460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Tương</a:t>
            </a:r>
            <a:r>
              <a:rPr lang="vi-VN" baseline="0" dirty="0"/>
              <a:t> tự các con sẽ chú ý quan sát cô hướng dẫn viết từ CHÚ KHỈ: chúng mình cũng viết chữ ghi tiếng chú, sau đó cách 1 con chữ o viết chữ ghi tiếng khỉ. Các con lưu ý viết đúng khoảng cách giữa các chữ ghi tiếng trong từ. Cô mời các con viết lại từ chú khỉ ra bảng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18</a:t>
            </a:fld>
            <a:endParaRPr lang="en-US"/>
          </a:p>
        </p:txBody>
      </p:sp>
    </p:spTree>
    <p:extLst>
      <p:ext uri="{BB962C8B-B14F-4D97-AF65-F5344CB8AC3E}">
        <p14:creationId xmlns:p14="http://schemas.microsoft.com/office/powerpoint/2010/main" val="2298039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19</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20</a:t>
            </a:fld>
            <a:endParaRPr lang="en-US"/>
          </a:p>
        </p:txBody>
      </p:sp>
    </p:spTree>
    <p:extLst>
      <p:ext uri="{BB962C8B-B14F-4D97-AF65-F5344CB8AC3E}">
        <p14:creationId xmlns:p14="http://schemas.microsoft.com/office/powerpoint/2010/main" val="343571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r>
              <a:rPr lang="vi-VN" dirty="0"/>
              <a:t>Trước</a:t>
            </a:r>
            <a:r>
              <a:rPr lang="vi-VN" baseline="0" dirty="0"/>
              <a:t> khi vào nội dung chính của bài học hôm nay cô trò mình cùng bước vào phần khởi động nhé!</a:t>
            </a:r>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2</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59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21</a:t>
            </a:fld>
            <a:endParaRPr lang="en-US"/>
          </a:p>
        </p:txBody>
      </p:sp>
    </p:spTree>
    <p:extLst>
      <p:ext uri="{BB962C8B-B14F-4D97-AF65-F5344CB8AC3E}">
        <p14:creationId xmlns:p14="http://schemas.microsoft.com/office/powerpoint/2010/main" val="84407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hãy quan sát bức tranh sau và cho biết: tranh vẽ gì nào? Oa! Tranh vẽ một chú sư tử rất dễ thương phải không các con. Vậy còn bức tranh này thì sao nhỉ? Đúng rồi, tranh vẽ một chú khỉ rất ngộ nghĩnh đấy. Vậy trong các từ SƯ TỦ và CHÚ KHỈ có chứa các âm nào chúng ta đã được học. Các con đã phát hiện rất nhanh đấy, các âm mà chúng mình đã được học đó là: u, ư, i, ch,kh.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4</a:t>
            </a:fld>
            <a:endParaRPr lang="en-US"/>
          </a:p>
        </p:txBody>
      </p:sp>
    </p:spTree>
    <p:extLst>
      <p:ext uri="{BB962C8B-B14F-4D97-AF65-F5344CB8AC3E}">
        <p14:creationId xmlns:p14="http://schemas.microsoft.com/office/powerpoint/2010/main" val="1860915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0" i="0" u="none" strike="noStrike" kern="1200" cap="none" spc="0" normalizeH="0" baseline="0" noProof="0" dirty="0">
                <a:ln>
                  <a:noFill/>
                </a:ln>
                <a:solidFill>
                  <a:prstClr val="black"/>
                </a:solidFill>
                <a:effectLst/>
                <a:uLnTx/>
                <a:uFillTx/>
                <a:latin typeface="+mn-lt"/>
              </a:rPr>
              <a:t>Vậy trong tiết học này chúng ta sẽ đi luyện đọc lại các âm: u,ư,ch,kh. Cô mời chúng mình cùng luyện đọc lại theo cô : u, ư, ch, kh. Các con cùng đọc lại nào. Các con đã luyện đọc các âm rất tốt, hãy suy nghĩ và tìm cho cô các tiếng có chứa âm: u,ư,ch,kh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5</a:t>
            </a:fld>
            <a:endParaRPr lang="en-US"/>
          </a:p>
        </p:txBody>
      </p:sp>
    </p:spTree>
    <p:extLst>
      <p:ext uri="{BB962C8B-B14F-4D97-AF65-F5344CB8AC3E}">
        <p14:creationId xmlns:p14="http://schemas.microsoft.com/office/powerpoint/2010/main" val="406444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Cô</a:t>
            </a:r>
            <a:r>
              <a:rPr lang="vi-VN" baseline="0" dirty="0"/>
              <a:t> cũng đã tìm được một số tiếng có chứa âm: u, ư, ch,kh. Cô mời cả lớp cùng hướng lên màn hình và đọc thầm các tiếng. Các con cùng đọc to các tiếng theo cô: dù, cũ, dữ, chú, khá, chữ. Các con sẽ luyện đọc lại và tìm thêm nhiều tiếng khác có chứa các âm: u,ư,ch, kh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6</a:t>
            </a:fld>
            <a:endParaRPr lang="en-US"/>
          </a:p>
        </p:txBody>
      </p:sp>
    </p:spTree>
    <p:extLst>
      <p:ext uri="{BB962C8B-B14F-4D97-AF65-F5344CB8AC3E}">
        <p14:creationId xmlns:p14="http://schemas.microsoft.com/office/powerpoint/2010/main" val="545210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Trên</a:t>
            </a:r>
            <a:r>
              <a:rPr lang="vi-VN" baseline="0" dirty="0"/>
              <a:t> màn hình của cô lúc này, lần lượt sẽ xuất hiện các từ có tiếng chứa các âm: u,ư,ch,kh. Các con sẽ quan sát, nhẩm thật nhanh và đọc to cho cô các từ nào. Các con đã đọc rất to và rõ ràng các từ ĐU ĐỦ, HỔ DỮ, CHẢ CÁ, LÁ KHÔ. Hãy tìm cho cô các tiếng có âm: u,ư,ch,kh trong các từ trên. Đúng rồi đấy các con ạ, đó là: tiếng đu, tiếng đủ có chứa âm u, tiếng dữ có chứa âm ư, tiếng chả có chứa âm ch và tiếng khô có chứa âm kh.</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180837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Nào</a:t>
            </a:r>
            <a:r>
              <a:rPr lang="vi-VN" baseline="0" dirty="0"/>
              <a:t> bây giờ các con hãy luyện đọc câu cho cô nào? Trong câu các con vừa luyện đọc tiếng nào có chứa các âm hôm nay chúng ta ôn tập. Các con phát hiện rất tốt, đó chính là tiếng khe, tiếng khẽ có chứa âm kh mà hôm nay chúng ta ôn tập. Bây giờ các con sẽ đọc lại to cùng</a:t>
            </a:r>
            <a:r>
              <a:rPr lang="en-US" baseline="0" dirty="0"/>
              <a:t> c</a:t>
            </a:r>
            <a:r>
              <a:rPr lang="vi-VN" baseline="0" dirty="0"/>
              <a:t>ô câu trên nhé: Bé đi khe khẽ.</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8</a:t>
            </a:fld>
            <a:endParaRPr lang="en-US"/>
          </a:p>
        </p:txBody>
      </p:sp>
    </p:spTree>
    <p:extLst>
      <p:ext uri="{BB962C8B-B14F-4D97-AF65-F5344CB8AC3E}">
        <p14:creationId xmlns:p14="http://schemas.microsoft.com/office/powerpoint/2010/main" val="956764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23985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579971" y="3579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703153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4194999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17" name="Group 16"/>
          <p:cNvGrpSpPr/>
          <p:nvPr userDrawn="1"/>
        </p:nvGrpSpPr>
        <p:grpSpPr>
          <a:xfrm>
            <a:off x="375211"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13" name="Group 12"/>
          <p:cNvGrpSpPr/>
          <p:nvPr userDrawn="1"/>
        </p:nvGrpSpPr>
        <p:grpSpPr>
          <a:xfrm>
            <a:off x="502733"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12056531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454615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177832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476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11"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3"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6569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996353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71"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02686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28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62E82ED4-375F-4F08-A54B-E5C986F28C77}" type="datetimeFigureOut">
              <a:rPr lang="zh-CN" altLang="en-US" sz="1867" kern="0">
                <a:solidFill>
                  <a:srgbClr val="000000"/>
                </a:solidFill>
                <a:cs typeface="Arial"/>
                <a:sym typeface="Arial"/>
              </a:rPr>
              <a:pPr>
                <a:buClr>
                  <a:srgbClr val="000000"/>
                </a:buClr>
                <a:buFont typeface="Arial"/>
                <a:buNone/>
              </a:pPr>
              <a:t>2022/9/25</a:t>
            </a:fld>
            <a:endParaRPr lang="zh-CN" altLang="en-US" sz="1867" kern="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zh-CN" altLang="en-US"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60BA53EF-2EDB-4BAB-8ED2-F5C230947283}" type="slidenum">
              <a:rPr lang="zh-CN" altLang="en-US" sz="1867" kern="0">
                <a:solidFill>
                  <a:srgbClr val="000000"/>
                </a:solidFill>
                <a:cs typeface="Arial"/>
                <a:sym typeface="Arial"/>
              </a:rPr>
              <a:pPr>
                <a:buClr>
                  <a:srgbClr val="000000"/>
                </a:buClr>
                <a:buFont typeface="Arial"/>
                <a:buNone/>
              </a:pPr>
              <a:t>‹#›</a:t>
            </a:fld>
            <a:endParaRPr lang="zh-CN" altLang="en-US" sz="1867" kern="0">
              <a:solidFill>
                <a:srgbClr val="000000"/>
              </a:solidFill>
              <a:cs typeface="Arial"/>
              <a:sym typeface="Arial"/>
            </a:endParaRPr>
          </a:p>
        </p:txBody>
      </p:sp>
    </p:spTree>
    <p:extLst>
      <p:ext uri="{BB962C8B-B14F-4D97-AF65-F5344CB8AC3E}">
        <p14:creationId xmlns:p14="http://schemas.microsoft.com/office/powerpoint/2010/main" val="360292116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
                <a:srgbClr val="000000"/>
              </a:buClr>
              <a:buFont typeface="Arial"/>
              <a:buNone/>
            </a:pPr>
            <a:fld id="{00000000-1234-1234-1234-123412341234}" type="slidenum">
              <a:rPr lang="en-GB" sz="1867" kern="0" smtClean="0">
                <a:solidFill>
                  <a:srgbClr val="000000"/>
                </a:solidFill>
                <a:cs typeface="Arial"/>
                <a:sym typeface="Arial"/>
              </a:rPr>
              <a:pPr algn="r">
                <a:buClr>
                  <a:srgbClr val="000000"/>
                </a:buClr>
                <a:buFont typeface="Arial"/>
                <a:buNone/>
              </a:pPr>
              <a:t>‹#›</a:t>
            </a:fld>
            <a:endParaRPr lang="en-GB" sz="1867" kern="0">
              <a:solidFill>
                <a:srgbClr val="000000"/>
              </a:solidFill>
              <a:cs typeface="Arial"/>
              <a:sym typeface="Arial"/>
            </a:endParaRPr>
          </a:p>
        </p:txBody>
      </p:sp>
    </p:spTree>
    <p:extLst>
      <p:ext uri="{BB962C8B-B14F-4D97-AF65-F5344CB8AC3E}">
        <p14:creationId xmlns:p14="http://schemas.microsoft.com/office/powerpoint/2010/main" val="793188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60833" y="304900"/>
            <a:ext cx="12308400" cy="624820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04" name="Google Shape;604;p13"/>
          <p:cNvGrpSpPr/>
          <p:nvPr/>
        </p:nvGrpSpPr>
        <p:grpSpPr>
          <a:xfrm>
            <a:off x="-1177510" y="-695500"/>
            <a:ext cx="13369508" cy="8127779"/>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sp>
        <p:nvSpPr>
          <p:cNvPr id="609" name="Google Shape;609;p13"/>
          <p:cNvSpPr txBox="1">
            <a:spLocks noGrp="1"/>
          </p:cNvSpPr>
          <p:nvPr>
            <p:ph type="title"/>
          </p:nvPr>
        </p:nvSpPr>
        <p:spPr>
          <a:xfrm>
            <a:off x="2156620"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0" name="Google Shape;610;p13"/>
          <p:cNvSpPr txBox="1">
            <a:spLocks noGrp="1"/>
          </p:cNvSpPr>
          <p:nvPr>
            <p:ph type="subTitle" idx="1"/>
          </p:nvPr>
        </p:nvSpPr>
        <p:spPr>
          <a:xfrm>
            <a:off x="2156604"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2156620"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2" name="Google Shape;612;p13"/>
          <p:cNvSpPr txBox="1">
            <a:spLocks noGrp="1"/>
          </p:cNvSpPr>
          <p:nvPr>
            <p:ph type="subTitle" idx="3"/>
          </p:nvPr>
        </p:nvSpPr>
        <p:spPr>
          <a:xfrm>
            <a:off x="2156804"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7227451" y="1771733"/>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4" name="Google Shape;614;p13"/>
          <p:cNvSpPr txBox="1">
            <a:spLocks noGrp="1"/>
          </p:cNvSpPr>
          <p:nvPr>
            <p:ph type="subTitle" idx="5"/>
          </p:nvPr>
        </p:nvSpPr>
        <p:spPr>
          <a:xfrm>
            <a:off x="7227451" y="2475333"/>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7227451" y="4115900"/>
            <a:ext cx="3999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6" name="Google Shape;616;p13"/>
          <p:cNvSpPr txBox="1">
            <a:spLocks noGrp="1"/>
          </p:cNvSpPr>
          <p:nvPr>
            <p:ph type="subTitle" idx="7"/>
          </p:nvPr>
        </p:nvSpPr>
        <p:spPr>
          <a:xfrm>
            <a:off x="7227451" y="4819500"/>
            <a:ext cx="3530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953467" y="713333"/>
            <a:ext cx="10284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4667">
                <a:solidFill>
                  <a:schemeClr val="dk1"/>
                </a:solidFill>
              </a:defRPr>
            </a:lvl1pPr>
            <a:lvl2pPr lvl="1"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4667">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307946" y="5813663"/>
            <a:ext cx="11653737" cy="1402071"/>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defTabSz="1219140">
                  <a:buClr>
                    <a:srgbClr val="000000"/>
                  </a:buClr>
                  <a:buFont typeface="Arial"/>
                  <a:buNone/>
                  <a:defRPr/>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981942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2022/9/25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9/25/2022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2022/9/25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9"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8" y="6501173"/>
            <a:ext cx="2066591" cy="256545"/>
          </a:xfrm>
          <a:prstGeom prst="rect">
            <a:avLst/>
          </a:prstGeom>
        </p:spPr>
        <p:txBody>
          <a:bodyPr wrap="none">
            <a:spAutoFit/>
          </a:bodyPr>
          <a:lstStyle/>
          <a:p>
            <a:pPr>
              <a:buClr>
                <a:srgbClr val="000000"/>
              </a:buClr>
              <a:buFont typeface="Arial"/>
              <a:buNone/>
            </a:pPr>
            <a:r>
              <a:rPr lang="vi-VN"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22764253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2022/9/25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ags" Target="../tags/tag10.xml"/><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xml"/><Relationship Id="rId1" Type="http://schemas.openxmlformats.org/officeDocument/2006/relationships/tags" Target="../tags/tag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1"/>
            <a:ext cx="12192000" cy="6873716"/>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5" y="704055"/>
            <a:ext cx="2661644" cy="891500"/>
          </a:xfrm>
          <a:prstGeom prst="rect">
            <a:avLst/>
          </a:prstGeom>
        </p:spPr>
      </p:pic>
      <p:pic>
        <p:nvPicPr>
          <p:cNvPr id="81" name="图片 80"/>
          <p:cNvPicPr>
            <a:picLocks noChangeAspect="1"/>
          </p:cNvPicPr>
          <p:nvPr/>
        </p:nvPicPr>
        <p:blipFill rotWithShape="1">
          <a:blip r:embed="rId5">
            <a:extLst>
              <a:ext uri="{28A0092B-C50C-407E-A947-70E740481C1C}">
                <a14:useLocalDpi xmlns:a14="http://schemas.microsoft.com/office/drawing/2010/main" val="0"/>
              </a:ext>
            </a:extLst>
          </a:blip>
          <a:srcRect l="135" t="36971" r="-1"/>
          <a:stretch>
            <a:fillRect/>
          </a:stretch>
        </p:blipFill>
        <p:spPr>
          <a:xfrm>
            <a:off x="4" y="2438401"/>
            <a:ext cx="12191997" cy="4005651"/>
          </a:xfrm>
          <a:prstGeom prst="rect">
            <a:avLst/>
          </a:prstGeom>
        </p:spPr>
      </p:pic>
      <p:pic>
        <p:nvPicPr>
          <p:cNvPr id="82" name="图片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856" y="115160"/>
            <a:ext cx="12610352" cy="10935051"/>
          </a:xfrm>
          <a:prstGeom prst="rect">
            <a:avLst/>
          </a:prstGeom>
        </p:spPr>
      </p:pic>
      <p:sp>
        <p:nvSpPr>
          <p:cNvPr id="26" name="任意多边形 25"/>
          <p:cNvSpPr/>
          <p:nvPr/>
        </p:nvSpPr>
        <p:spPr>
          <a:xfrm>
            <a:off x="1570516" y="2087593"/>
            <a:ext cx="8683608" cy="418123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89" name="图片 88"/>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a:fillRect/>
          </a:stretch>
        </p:blipFill>
        <p:spPr>
          <a:xfrm>
            <a:off x="8798014" y="-32952"/>
            <a:ext cx="3393991" cy="3285056"/>
          </a:xfrm>
          <a:prstGeom prst="rect">
            <a:avLst/>
          </a:prstGeom>
        </p:spPr>
      </p:pic>
      <p:pic>
        <p:nvPicPr>
          <p:cNvPr id="80" name="图片 79"/>
          <p:cNvPicPr>
            <a:picLocks noChangeAspect="1"/>
          </p:cNvPicPr>
          <p:nvPr/>
        </p:nvPicPr>
        <p:blipFill rotWithShape="1">
          <a:blip r:embed="rId9">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11" y="3481240"/>
            <a:ext cx="1405279" cy="2687453"/>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9">
            <a:extLst>
              <a:ext uri="{28A0092B-C50C-407E-A947-70E740481C1C}">
                <a14:useLocalDpi xmlns:a14="http://schemas.microsoft.com/office/drawing/2010/main" val="0"/>
              </a:ext>
            </a:extLst>
          </a:blip>
          <a:srcRect l="77162"/>
          <a:stretch>
            <a:fillRect/>
          </a:stretch>
        </p:blipFill>
        <p:spPr>
          <a:xfrm>
            <a:off x="9407612" y="4800727"/>
            <a:ext cx="2784389" cy="1620820"/>
          </a:xfrm>
          <a:prstGeom prst="rect">
            <a:avLst/>
          </a:prstGeom>
        </p:spPr>
      </p:pic>
      <p:pic>
        <p:nvPicPr>
          <p:cNvPr id="27" name="图片 26"/>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a:fillRect/>
          </a:stretch>
        </p:blipFill>
        <p:spPr>
          <a:xfrm>
            <a:off x="9670240" y="3330313"/>
            <a:ext cx="2176557" cy="3377231"/>
          </a:xfrm>
          <a:prstGeom prst="rect">
            <a:avLst/>
          </a:prstGeom>
        </p:spPr>
      </p:pic>
      <p:sp>
        <p:nvSpPr>
          <p:cNvPr id="92" name="任意多边形 91"/>
          <p:cNvSpPr/>
          <p:nvPr/>
        </p:nvSpPr>
        <p:spPr>
          <a:xfrm>
            <a:off x="-6577" y="6168697"/>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1" name="任意多边形 110"/>
          <p:cNvSpPr/>
          <p:nvPr/>
        </p:nvSpPr>
        <p:spPr>
          <a:xfrm>
            <a:off x="-6577" y="6291734"/>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12" name="任意多边形 111"/>
          <p:cNvSpPr/>
          <p:nvPr/>
        </p:nvSpPr>
        <p:spPr>
          <a:xfrm>
            <a:off x="-6577" y="6487470"/>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1" name="圆角矩形 1"/>
          <p:cNvSpPr/>
          <p:nvPr/>
        </p:nvSpPr>
        <p:spPr>
          <a:xfrm>
            <a:off x="2044990" y="3139177"/>
            <a:ext cx="7849972"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87" tIns="54743" rIns="109487" bIns="54743" anchor="ctr"/>
          <a:lstStyle/>
          <a:p>
            <a:pPr algn="ctr" defTabSz="1459466">
              <a:defRPr/>
            </a:pPr>
            <a:r>
              <a:rPr lang="en-US" altLang="zh-CN" sz="3200" b="1" dirty="0">
                <a:solidFill>
                  <a:srgbClr val="FF0000"/>
                </a:solidFill>
                <a:latin typeface="UVN Minh Map" panose="00000400000000000000" pitchFamily="2" charset="0"/>
                <a:cs typeface="Times New Roman" panose="02020603050405020304" pitchFamily="18" charset="0"/>
              </a:rPr>
              <a:t>TIẾNG VIỆT TC 1</a:t>
            </a:r>
            <a:endParaRPr lang="zh-CN" altLang="en-US" sz="3200" b="1" dirty="0">
              <a:solidFill>
                <a:srgbClr val="FF0000"/>
              </a:solidFill>
              <a:latin typeface="UVN Minh Map" panose="00000400000000000000" pitchFamily="2" charset="0"/>
              <a:cs typeface="Times New Roman" panose="02020603050405020304" pitchFamily="18" charset="0"/>
            </a:endParaRPr>
          </a:p>
        </p:txBody>
      </p:sp>
      <p:sp>
        <p:nvSpPr>
          <p:cNvPr id="24" name="TextBox 23"/>
          <p:cNvSpPr txBox="1"/>
          <p:nvPr/>
        </p:nvSpPr>
        <p:spPr>
          <a:xfrm>
            <a:off x="2391248" y="2490146"/>
            <a:ext cx="7042147" cy="646331"/>
          </a:xfrm>
          <a:prstGeom prst="rect">
            <a:avLst/>
          </a:prstGeom>
          <a:noFill/>
        </p:spPr>
        <p:txBody>
          <a:bodyPr wrap="square" rtlCol="0">
            <a:spAutoFit/>
          </a:bodyPr>
          <a:lstStyle/>
          <a:p>
            <a:pPr algn="ctr" defTabSz="330568">
              <a:lnSpc>
                <a:spcPct val="150000"/>
              </a:lnSpc>
            </a:pPr>
            <a:r>
              <a:rPr lang="en-US" sz="2400" b="1" dirty="0">
                <a:solidFill>
                  <a:prstClr val="black"/>
                </a:solidFill>
                <a:latin typeface="Times New Roman" pitchFamily="18" charset="0"/>
                <a:cs typeface="Times New Roman" pitchFamily="18" charset="0"/>
              </a:rPr>
              <a:t>TRƯỜNG TIỂU HỌC PHÚC LỢI</a:t>
            </a:r>
            <a:endParaRPr lang="vi-VN" sz="2400" b="1" dirty="0">
              <a:solidFill>
                <a:prstClr val="black"/>
              </a:solidFill>
              <a:latin typeface="Times New Roman" pitchFamily="18" charset="0"/>
              <a:cs typeface="Times New Roman" pitchFamily="18" charset="0"/>
            </a:endParaRPr>
          </a:p>
        </p:txBody>
      </p:sp>
      <p:sp>
        <p:nvSpPr>
          <p:cNvPr id="25" name="TextBox 24"/>
          <p:cNvSpPr txBox="1"/>
          <p:nvPr/>
        </p:nvSpPr>
        <p:spPr>
          <a:xfrm>
            <a:off x="1957621" y="4157122"/>
            <a:ext cx="7985211" cy="1600438"/>
          </a:xfrm>
          <a:prstGeom prst="rect">
            <a:avLst/>
          </a:prstGeom>
          <a:noFill/>
        </p:spPr>
        <p:txBody>
          <a:bodyPr wrap="square" rtlCol="0">
            <a:spAutoFit/>
          </a:bodyPr>
          <a:lstStyle/>
          <a:p>
            <a:pPr algn="ctr"/>
            <a:r>
              <a:rPr lang="vi-VN" sz="4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LUYỆN ĐỌC VIẾT</a:t>
            </a:r>
            <a:endParaRPr lang="en-US" sz="4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vi-VN" sz="4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u, ư, </a:t>
            </a:r>
            <a:r>
              <a:rPr lang="en-US" sz="5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ch</a:t>
            </a: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58926771"/>
      </p:ext>
    </p:extLst>
  </p:cSld>
  <p:clrMapOvr>
    <a:masterClrMapping/>
  </p:clrMapOvr>
  <mc:AlternateContent xmlns:mc="http://schemas.openxmlformats.org/markup-compatibility/2006" xmlns:p14="http://schemas.microsoft.com/office/powerpoint/2010/main">
    <mc:Choice Requires="p14">
      <p:transition p14:dur="10" advTm="13738"/>
    </mc:Choice>
    <mc:Fallback xmlns="">
      <p:transition advTm="1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500"/>
                                        <p:tgtEl>
                                          <p:spTgt spid="111"/>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anim calcmode="lin" valueType="num">
                                      <p:cBhvr>
                                        <p:cTn id="25" dur="500" fill="hold"/>
                                        <p:tgtEl>
                                          <p:spTgt spid="82"/>
                                        </p:tgtEl>
                                        <p:attrNameLst>
                                          <p:attrName>ppt_x</p:attrName>
                                        </p:attrNameLst>
                                      </p:cBhvr>
                                      <p:tavLst>
                                        <p:tav tm="0">
                                          <p:val>
                                            <p:strVal val="#ppt_x"/>
                                          </p:val>
                                        </p:tav>
                                        <p:tav tm="100000">
                                          <p:val>
                                            <p:strVal val="#ppt_x"/>
                                          </p:val>
                                        </p:tav>
                                      </p:tavLst>
                                    </p:anim>
                                    <p:anim calcmode="lin" valueType="num">
                                      <p:cBhvr>
                                        <p:cTn id="26" dur="5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anim calcmode="lin" valueType="num">
                                      <p:cBhvr>
                                        <p:cTn id="46" dur="500" fill="hold"/>
                                        <p:tgtEl>
                                          <p:spTgt spid="108"/>
                                        </p:tgtEl>
                                        <p:attrNameLst>
                                          <p:attrName>ppt_x</p:attrName>
                                        </p:attrNameLst>
                                      </p:cBhvr>
                                      <p:tavLst>
                                        <p:tav tm="0">
                                          <p:val>
                                            <p:strVal val="#ppt_x"/>
                                          </p:val>
                                        </p:tav>
                                        <p:tav tm="100000">
                                          <p:val>
                                            <p:strVal val="#ppt_x"/>
                                          </p:val>
                                        </p:tav>
                                      </p:tavLst>
                                    </p:anim>
                                    <p:anim calcmode="lin" valueType="num">
                                      <p:cBhvr>
                                        <p:cTn id="47" dur="500" fill="hold"/>
                                        <p:tgtEl>
                                          <p:spTgt spid="10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anim calcmode="lin" valueType="num">
                                      <p:cBhvr>
                                        <p:cTn id="52" dur="500" fill="hold"/>
                                        <p:tgtEl>
                                          <p:spTgt spid="27"/>
                                        </p:tgtEl>
                                        <p:attrNameLst>
                                          <p:attrName>ppt_x</p:attrName>
                                        </p:attrNameLst>
                                      </p:cBhvr>
                                      <p:tavLst>
                                        <p:tav tm="0">
                                          <p:val>
                                            <p:strVal val="#ppt_x"/>
                                          </p:val>
                                        </p:tav>
                                        <p:tav tm="100000">
                                          <p:val>
                                            <p:strVal val="#ppt_x"/>
                                          </p:val>
                                        </p:tav>
                                      </p:tavLst>
                                    </p:anim>
                                    <p:anim calcmode="lin" valueType="num">
                                      <p:cBhvr>
                                        <p:cTn id="53" dur="500" fill="hold"/>
                                        <p:tgtEl>
                                          <p:spTgt spid="27"/>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53" presetClass="entr" presetSubtype="52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childTnLst>
                          </p:cTn>
                        </p:par>
                        <p:par>
                          <p:cTn id="62" fill="hold">
                            <p:stCondLst>
                              <p:cond delay="5500"/>
                            </p:stCondLst>
                            <p:childTnLst>
                              <p:par>
                                <p:cTn id="63" presetID="2" presetClass="entr" presetSubtype="4"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900" fill="hold"/>
                                        <p:tgtEl>
                                          <p:spTgt spid="24"/>
                                        </p:tgtEl>
                                        <p:attrNameLst>
                                          <p:attrName>ppt_x</p:attrName>
                                        </p:attrNameLst>
                                      </p:cBhvr>
                                      <p:tavLst>
                                        <p:tav tm="0">
                                          <p:val>
                                            <p:strVal val="#ppt_x"/>
                                          </p:val>
                                        </p:tav>
                                        <p:tav tm="100000">
                                          <p:val>
                                            <p:strVal val="#ppt_x"/>
                                          </p:val>
                                        </p:tav>
                                      </p:tavLst>
                                    </p:anim>
                                    <p:anim calcmode="lin" valueType="num">
                                      <p:cBhvr additive="base">
                                        <p:cTn id="66" dur="900" fill="hold"/>
                                        <p:tgtEl>
                                          <p:spTgt spid="24"/>
                                        </p:tgtEl>
                                        <p:attrNameLst>
                                          <p:attrName>ppt_y</p:attrName>
                                        </p:attrNameLst>
                                      </p:cBhvr>
                                      <p:tavLst>
                                        <p:tav tm="0">
                                          <p:val>
                                            <p:strVal val="1+#ppt_h/2"/>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1000" fill="hold"/>
                                        <p:tgtEl>
                                          <p:spTgt spid="25"/>
                                        </p:tgtEl>
                                        <p:attrNameLst>
                                          <p:attrName>ppt_x</p:attrName>
                                        </p:attrNameLst>
                                      </p:cBhvr>
                                      <p:tavLst>
                                        <p:tav tm="0">
                                          <p:val>
                                            <p:strVal val="#ppt_x"/>
                                          </p:val>
                                        </p:tav>
                                        <p:tav tm="100000">
                                          <p:val>
                                            <p:strVal val="#ppt_x"/>
                                          </p:val>
                                        </p:tav>
                                      </p:tavLst>
                                    </p:anim>
                                    <p:anim calcmode="lin" valueType="num">
                                      <p:cBhvr additive="base">
                                        <p:cTn id="75"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21"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ãn tiết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093843"/>
      </p:ext>
    </p:extLst>
  </p:cSld>
  <p:clrMapOvr>
    <a:masterClrMapping/>
  </p:clrMapOvr>
  <mc:AlternateContent xmlns:mc="http://schemas.openxmlformats.org/markup-compatibility/2006" xmlns:p14="http://schemas.microsoft.com/office/powerpoint/2010/main">
    <mc:Choice Requires="p14">
      <p:transition spd="slow" p14:dur="1500" advTm="75164">
        <p:split orient="vert"/>
      </p:transition>
    </mc:Choice>
    <mc:Fallback xmlns="">
      <p:transition spd="slow" advTm="75164">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896" objId="3"/>
        <p14:stopEvt time="74181"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1940965" y="2489035"/>
            <a:ext cx="6904455"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2: Luyện viết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228433343"/>
      </p:ext>
    </p:extLst>
  </p:cSld>
  <p:clrMapOvr>
    <a:masterClrMapping/>
  </p:clrMapOvr>
  <mc:AlternateContent xmlns:mc="http://schemas.openxmlformats.org/markup-compatibility/2006" xmlns:p14="http://schemas.microsoft.com/office/powerpoint/2010/main">
    <mc:Choice Requires="p14">
      <p:transition spd="slow" p14:dur="2000" advTm="9651"/>
    </mc:Choice>
    <mc:Fallback xmlns="">
      <p:transition spd="slow" advTm="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482" b="7351"/>
          <a:stretch/>
        </p:blipFill>
        <p:spPr>
          <a:xfrm>
            <a:off x="-1" y="1"/>
            <a:ext cx="5769735" cy="697281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701" y="1"/>
            <a:ext cx="6950299" cy="6972810"/>
          </a:xfrm>
          <a:prstGeom prst="rect">
            <a:avLst/>
          </a:prstGeom>
        </p:spPr>
      </p:pic>
    </p:spTree>
    <p:custDataLst>
      <p:tags r:id="rId1"/>
    </p:custDataLst>
    <p:extLst>
      <p:ext uri="{BB962C8B-B14F-4D97-AF65-F5344CB8AC3E}">
        <p14:creationId xmlns:p14="http://schemas.microsoft.com/office/powerpoint/2010/main" val="783008552"/>
      </p:ext>
    </p:extLst>
  </p:cSld>
  <p:clrMapOvr>
    <a:masterClrMapping/>
  </p:clrMapOvr>
  <p:transition spd="slow" advTm="6434">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âm u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6848" y="286603"/>
            <a:ext cx="6250674" cy="6114197"/>
          </a:xfrm>
          <a:prstGeom prst="rect">
            <a:avLst/>
          </a:prstGeom>
        </p:spPr>
      </p:pic>
    </p:spTree>
    <p:extLst>
      <p:ext uri="{BB962C8B-B14F-4D97-AF65-F5344CB8AC3E}">
        <p14:creationId xmlns:p14="http://schemas.microsoft.com/office/powerpoint/2010/main" val="2215023427"/>
      </p:ext>
    </p:extLst>
  </p:cSld>
  <p:clrMapOvr>
    <a:masterClrMapping/>
  </p:clrMapOvr>
  <mc:AlternateContent xmlns:mc="http://schemas.openxmlformats.org/markup-compatibility/2006" xmlns:p14="http://schemas.microsoft.com/office/powerpoint/2010/main">
    <mc:Choice Requires="p14">
      <p:transition p14:dur="10" advTm="27077"/>
    </mc:Choice>
    <mc:Fallback xmlns="">
      <p:transition advTm="2707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7072" objId="2"/>
        <p14:stopEvt time="27077"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ư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4101" y="304800"/>
            <a:ext cx="6096000" cy="6096000"/>
          </a:xfrm>
          <a:prstGeom prst="rect">
            <a:avLst/>
          </a:prstGeom>
        </p:spPr>
      </p:pic>
    </p:spTree>
    <p:extLst>
      <p:ext uri="{BB962C8B-B14F-4D97-AF65-F5344CB8AC3E}">
        <p14:creationId xmlns:p14="http://schemas.microsoft.com/office/powerpoint/2010/main" val="152589597"/>
      </p:ext>
    </p:extLst>
  </p:cSld>
  <p:clrMapOvr>
    <a:masterClrMapping/>
  </p:clrMapOvr>
  <mc:AlternateContent xmlns:mc="http://schemas.openxmlformats.org/markup-compatibility/2006" xmlns:p14="http://schemas.microsoft.com/office/powerpoint/2010/main">
    <mc:Choice Requires="p14">
      <p:transition p14:dur="10" advTm="29536"/>
    </mc:Choice>
    <mc:Fallback xmlns="">
      <p:transition advTm="2953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2408" objId="3"/>
        <p14:stopEvt time="29536"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ch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381000"/>
            <a:ext cx="6096000" cy="6096000"/>
          </a:xfrm>
          <a:prstGeom prst="rect">
            <a:avLst/>
          </a:prstGeom>
        </p:spPr>
      </p:pic>
    </p:spTree>
    <p:extLst>
      <p:ext uri="{BB962C8B-B14F-4D97-AF65-F5344CB8AC3E}">
        <p14:creationId xmlns:p14="http://schemas.microsoft.com/office/powerpoint/2010/main" val="1808734030"/>
      </p:ext>
    </p:extLst>
  </p:cSld>
  <p:clrMapOvr>
    <a:masterClrMapping/>
  </p:clrMapOvr>
  <mc:AlternateContent xmlns:mc="http://schemas.openxmlformats.org/markup-compatibility/2006" xmlns:p14="http://schemas.microsoft.com/office/powerpoint/2010/main">
    <mc:Choice Requires="p14">
      <p:transition p14:dur="10" advTm="22805"/>
    </mc:Choice>
    <mc:Fallback xmlns="">
      <p:transition advTm="2280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5144" objId="3"/>
        <p14:stopEvt time="22506"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m kh đã s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3633" y="342900"/>
            <a:ext cx="8115300" cy="6057900"/>
          </a:xfrm>
          <a:prstGeom prst="rect">
            <a:avLst/>
          </a:prstGeom>
          <a:ln>
            <a:noFill/>
          </a:ln>
          <a:effectLst>
            <a:softEdge rad="112500"/>
          </a:effectLst>
        </p:spPr>
      </p:pic>
    </p:spTree>
    <p:extLst>
      <p:ext uri="{BB962C8B-B14F-4D97-AF65-F5344CB8AC3E}">
        <p14:creationId xmlns:p14="http://schemas.microsoft.com/office/powerpoint/2010/main" val="781096387"/>
      </p:ext>
    </p:extLst>
  </p:cSld>
  <p:clrMapOvr>
    <a:masterClrMapping/>
  </p:clrMapOvr>
  <mc:AlternateContent xmlns:mc="http://schemas.openxmlformats.org/markup-compatibility/2006" xmlns:p14="http://schemas.microsoft.com/office/powerpoint/2010/main">
    <mc:Choice Requires="p14">
      <p:transition p14:dur="10" advTm="29532"/>
    </mc:Choice>
    <mc:Fallback xmlns="">
      <p:transition advTm="295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6459" objId="3"/>
        <p14:stopEvt time="29259"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ổ dữ đã sửa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524000"/>
            <a:ext cx="10317708" cy="4449170"/>
          </a:xfrm>
          <a:prstGeom prst="rect">
            <a:avLst/>
          </a:prstGeom>
          <a:ln>
            <a:noFill/>
          </a:ln>
          <a:effectLst>
            <a:softEdge rad="112500"/>
          </a:effectLst>
        </p:spPr>
      </p:pic>
    </p:spTree>
    <p:extLst>
      <p:ext uri="{BB962C8B-B14F-4D97-AF65-F5344CB8AC3E}">
        <p14:creationId xmlns:p14="http://schemas.microsoft.com/office/powerpoint/2010/main" val="2916724448"/>
      </p:ext>
    </p:extLst>
  </p:cSld>
  <p:clrMapOvr>
    <a:masterClrMapping/>
  </p:clrMapOvr>
  <mc:AlternateContent xmlns:mc="http://schemas.openxmlformats.org/markup-compatibility/2006" xmlns:p14="http://schemas.microsoft.com/office/powerpoint/2010/main">
    <mc:Choice Requires="p14">
      <p:transition p14:dur="10" advTm="57206"/>
    </mc:Choice>
    <mc:Fallback xmlns="">
      <p:transition advTm="5720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extLst>
    <p:ext uri="{E180D4A7-C9FB-4DFB-919C-405C955672EB}">
      <p14:showEvtLst xmlns:p14="http://schemas.microsoft.com/office/powerpoint/2010/main">
        <p14:playEvt time="5110" objId="15"/>
        <p14:stopEvt time="54047" objId="1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kh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8615" y="2183644"/>
            <a:ext cx="11382233" cy="3766781"/>
          </a:xfrm>
          <a:prstGeom prst="rect">
            <a:avLst/>
          </a:prstGeom>
          <a:ln>
            <a:noFill/>
          </a:ln>
          <a:effectLst>
            <a:softEdge rad="112500"/>
          </a:effectLst>
        </p:spPr>
      </p:pic>
    </p:spTree>
    <p:extLst>
      <p:ext uri="{BB962C8B-B14F-4D97-AF65-F5344CB8AC3E}">
        <p14:creationId xmlns:p14="http://schemas.microsoft.com/office/powerpoint/2010/main" val="3292204693"/>
      </p:ext>
    </p:extLst>
  </p:cSld>
  <p:clrMapOvr>
    <a:masterClrMapping/>
  </p:clrMapOvr>
  <mc:AlternateContent xmlns:mc="http://schemas.openxmlformats.org/markup-compatibility/2006" xmlns:p14="http://schemas.microsoft.com/office/powerpoint/2010/main">
    <mc:Choice Requires="p14">
      <p:transition p14:dur="10" advTm="47535"/>
    </mc:Choice>
    <mc:Fallback xmlns="">
      <p:transition advTm="4753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6797" objId="2"/>
        <p14:stopEvt time="47535"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9508">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7" name="Rectangle 6"/>
          <p:cNvSpPr/>
          <p:nvPr/>
        </p:nvSpPr>
        <p:spPr>
          <a:xfrm>
            <a:off x="4228101" y="3614449"/>
            <a:ext cx="4039888"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0676533"/>
      </p:ext>
    </p:extLst>
  </p:cSld>
  <p:clrMapOvr>
    <a:masterClrMapping/>
  </p:clrMapOvr>
  <p:transition spd="slow" advTm="7571">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9B8422-AA08-4DF4-9839-8F112C80F27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03351" y="5835"/>
            <a:ext cx="9617075" cy="6852165"/>
          </a:xfrm>
          <a:prstGeom prst="rect">
            <a:avLst/>
          </a:prstGeom>
        </p:spPr>
      </p:pic>
      <p:sp>
        <p:nvSpPr>
          <p:cNvPr id="15" name="TextBox 14">
            <a:extLst>
              <a:ext uri="{FF2B5EF4-FFF2-40B4-BE49-F238E27FC236}">
                <a16:creationId xmlns:a16="http://schemas.microsoft.com/office/drawing/2014/main" id="{DF6184B3-8351-432D-A764-774EFB8B4647}"/>
              </a:ext>
            </a:extLst>
          </p:cNvPr>
          <p:cNvSpPr txBox="1"/>
          <p:nvPr/>
        </p:nvSpPr>
        <p:spPr>
          <a:xfrm>
            <a:off x="1447525" y="-36830"/>
            <a:ext cx="1206495"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Ď</a:t>
            </a:r>
          </a:p>
        </p:txBody>
      </p:sp>
      <p:sp>
        <p:nvSpPr>
          <p:cNvPr id="16" name="TextBox 15">
            <a:extLst>
              <a:ext uri="{FF2B5EF4-FFF2-40B4-BE49-F238E27FC236}">
                <a16:creationId xmlns:a16="http://schemas.microsoft.com/office/drawing/2014/main" id="{9862F450-DBBD-4A30-9A54-A213CE5B2609}"/>
              </a:ext>
            </a:extLst>
          </p:cNvPr>
          <p:cNvSpPr txBox="1"/>
          <p:nvPr/>
        </p:nvSpPr>
        <p:spPr>
          <a:xfrm>
            <a:off x="1458289" y="1220884"/>
            <a:ext cx="895351" cy="1015663"/>
          </a:xfrm>
          <a:prstGeom prst="rect">
            <a:avLst/>
          </a:prstGeom>
          <a:noFill/>
        </p:spPr>
        <p:txBody>
          <a:bodyPr wrap="square" rtlCol="0">
            <a:spAutoFit/>
          </a:bodyPr>
          <a:lstStyle/>
          <a:p>
            <a:pPr defTabSz="914377"/>
            <a:r>
              <a:rPr lang="en-US" sz="6000" b="1" dirty="0">
                <a:solidFill>
                  <a:srgbClr val="FF0000"/>
                </a:solidFill>
                <a:latin typeface="HP001 4 hàng" panose="020B0603050302020204" pitchFamily="34" charset="0"/>
              </a:rPr>
              <a:t>Ŕ</a:t>
            </a:r>
          </a:p>
        </p:txBody>
      </p:sp>
      <p:sp>
        <p:nvSpPr>
          <p:cNvPr id="17" name="TextBox 16">
            <a:extLst>
              <a:ext uri="{FF2B5EF4-FFF2-40B4-BE49-F238E27FC236}">
                <a16:creationId xmlns:a16="http://schemas.microsoft.com/office/drawing/2014/main" id="{372CB028-D410-4FD4-9521-AFBC6868A2A1}"/>
              </a:ext>
            </a:extLst>
          </p:cNvPr>
          <p:cNvSpPr txBox="1"/>
          <p:nvPr/>
        </p:nvSpPr>
        <p:spPr>
          <a:xfrm>
            <a:off x="1501702" y="2455368"/>
            <a:ext cx="1394665" cy="1015663"/>
          </a:xfrm>
          <a:prstGeom prst="rect">
            <a:avLst/>
          </a:prstGeom>
          <a:noFill/>
        </p:spPr>
        <p:txBody>
          <a:bodyPr wrap="square" rtlCol="0">
            <a:spAutoFit/>
          </a:bodyPr>
          <a:lstStyle/>
          <a:p>
            <a:pPr defTabSz="914377"/>
            <a:r>
              <a:rPr lang="el-GR" sz="6000" b="1" dirty="0">
                <a:solidFill>
                  <a:srgbClr val="FF0000"/>
                </a:solidFill>
                <a:latin typeface="HP001 4 hàng"/>
              </a:rPr>
              <a:t>ε</a:t>
            </a:r>
            <a:endParaRPr lang="en-US" sz="6000" b="1" dirty="0">
              <a:solidFill>
                <a:srgbClr val="FF0000"/>
              </a:solidFill>
              <a:latin typeface="HP001 4 hàng" panose="020B0603050302020204" pitchFamily="34" charset="0"/>
            </a:endParaRPr>
          </a:p>
        </p:txBody>
      </p:sp>
      <p:sp>
        <p:nvSpPr>
          <p:cNvPr id="18" name="TextBox 17">
            <a:extLst>
              <a:ext uri="{FF2B5EF4-FFF2-40B4-BE49-F238E27FC236}">
                <a16:creationId xmlns:a16="http://schemas.microsoft.com/office/drawing/2014/main" id="{0F017431-5832-4612-B122-DB9211E1A6EF}"/>
              </a:ext>
            </a:extLst>
          </p:cNvPr>
          <p:cNvSpPr txBox="1"/>
          <p:nvPr/>
        </p:nvSpPr>
        <p:spPr>
          <a:xfrm>
            <a:off x="1471177" y="3696919"/>
            <a:ext cx="1269337" cy="1015663"/>
          </a:xfrm>
          <a:prstGeom prst="rect">
            <a:avLst/>
          </a:prstGeom>
          <a:noFill/>
        </p:spPr>
        <p:txBody>
          <a:bodyPr wrap="square" rtlCol="0">
            <a:spAutoFit/>
          </a:bodyPr>
          <a:lstStyle/>
          <a:p>
            <a:pPr defTabSz="914377"/>
            <a:r>
              <a:rPr lang="en-US" sz="6000" b="1" dirty="0" err="1">
                <a:solidFill>
                  <a:srgbClr val="FF0000"/>
                </a:solidFill>
                <a:latin typeface="HP001 4 hàng" panose="020B0603050302020204" pitchFamily="34" charset="0"/>
              </a:rPr>
              <a:t>kh</a:t>
            </a:r>
            <a:endParaRPr lang="en-US" sz="6000" b="1" dirty="0">
              <a:solidFill>
                <a:srgbClr val="FF0000"/>
              </a:solidFill>
              <a:latin typeface="HP001 4 hàng" panose="020B0603050302020204" pitchFamily="34" charset="0"/>
            </a:endParaRPr>
          </a:p>
        </p:txBody>
      </p:sp>
      <p:sp>
        <p:nvSpPr>
          <p:cNvPr id="19" name="TextBox 18">
            <a:extLst>
              <a:ext uri="{FF2B5EF4-FFF2-40B4-BE49-F238E27FC236}">
                <a16:creationId xmlns:a16="http://schemas.microsoft.com/office/drawing/2014/main" id="{7FE343A5-1777-43AA-824C-992B99F90B75}"/>
              </a:ext>
            </a:extLst>
          </p:cNvPr>
          <p:cNvSpPr txBox="1"/>
          <p:nvPr/>
        </p:nvSpPr>
        <p:spPr>
          <a:xfrm>
            <a:off x="1423633" y="4946861"/>
            <a:ext cx="2819978" cy="1036117"/>
          </a:xfrm>
          <a:prstGeom prst="rect">
            <a:avLst/>
          </a:prstGeom>
          <a:noFill/>
        </p:spPr>
        <p:txBody>
          <a:bodyPr wrap="square" rtlCol="0">
            <a:spAutoFit/>
          </a:bodyPr>
          <a:lstStyle/>
          <a:p>
            <a:pPr defTabSz="914377"/>
            <a:r>
              <a:rPr lang="vi-VN" sz="6133" b="1" dirty="0">
                <a:solidFill>
                  <a:srgbClr val="FF0000"/>
                </a:solidFill>
                <a:latin typeface="HP001 4 hàng" panose="020B0603050302020204" pitchFamily="34" charset="0"/>
              </a:rPr>
              <a:t>hổ </a:t>
            </a:r>
            <a:r>
              <a:rPr lang="en-US" sz="6133" b="1" dirty="0" err="1">
                <a:solidFill>
                  <a:srgbClr val="FF0000"/>
                </a:solidFill>
                <a:latin typeface="HP001 4 hàng" panose="020B0603050302020204" pitchFamily="34" charset="0"/>
              </a:rPr>
              <a:t>dữ</a:t>
            </a:r>
            <a:endParaRPr lang="en-US" sz="6133" b="1" dirty="0">
              <a:solidFill>
                <a:srgbClr val="FF0000"/>
              </a:solidFill>
              <a:latin typeface="HP001 4 hàng" panose="020B0603050302020204" pitchFamily="34" charset="0"/>
            </a:endParaRPr>
          </a:p>
        </p:txBody>
      </p:sp>
      <p:sp>
        <p:nvSpPr>
          <p:cNvPr id="8" name="TextBox 7"/>
          <p:cNvSpPr txBox="1"/>
          <p:nvPr/>
        </p:nvSpPr>
        <p:spPr>
          <a:xfrm>
            <a:off x="1486597" y="6190801"/>
            <a:ext cx="3513728" cy="1015663"/>
          </a:xfrm>
          <a:prstGeom prst="rect">
            <a:avLst/>
          </a:prstGeom>
          <a:noFill/>
        </p:spPr>
        <p:txBody>
          <a:bodyPr wrap="square" rtlCol="0">
            <a:spAutoFit/>
          </a:bodyPr>
          <a:lstStyle/>
          <a:p>
            <a:pPr defTabSz="914377"/>
            <a:r>
              <a:rPr lang="el-GR" sz="6000" b="1" dirty="0">
                <a:solidFill>
                  <a:srgbClr val="FF0000"/>
                </a:solidFill>
                <a:latin typeface="HP001 4 hàng"/>
              </a:rPr>
              <a:t>ε</a:t>
            </a:r>
            <a:r>
              <a:rPr lang="en-US" sz="6000" b="1" dirty="0">
                <a:solidFill>
                  <a:srgbClr val="FF0000"/>
                </a:solidFill>
                <a:latin typeface="HP001 4 hàng" panose="020B0603050302020204" pitchFamily="34" charset="0"/>
              </a:rPr>
              <a:t>ú </a:t>
            </a:r>
            <a:r>
              <a:rPr lang="el-GR" sz="6000" b="1" dirty="0">
                <a:solidFill>
                  <a:srgbClr val="FF0000"/>
                </a:solidFill>
                <a:latin typeface="HP001 4 hàng"/>
              </a:rPr>
              <a:t>δ</a:t>
            </a:r>
            <a:r>
              <a:rPr lang="vi-VN" sz="6000" b="1" dirty="0">
                <a:solidFill>
                  <a:srgbClr val="FF0000"/>
                </a:solidFill>
                <a:latin typeface="HP001 4H"/>
              </a:rPr>
              <a:t>Ć</a:t>
            </a:r>
            <a:endParaRPr lang="en-US" sz="6000" b="1" dirty="0">
              <a:solidFill>
                <a:srgbClr val="FF0000"/>
              </a:solidFill>
              <a:latin typeface="HP001 4 hàng" panose="020B0603050302020204" pitchFamily="34" charset="0"/>
            </a:endParaRPr>
          </a:p>
        </p:txBody>
      </p:sp>
      <p:sp>
        <p:nvSpPr>
          <p:cNvPr id="2" name="TextBox 1"/>
          <p:cNvSpPr txBox="1"/>
          <p:nvPr/>
        </p:nvSpPr>
        <p:spPr>
          <a:xfrm>
            <a:off x="2663872" y="115475"/>
            <a:ext cx="368489" cy="461665"/>
          </a:xfrm>
          <a:prstGeom prst="rect">
            <a:avLst/>
          </a:prstGeom>
          <a:noFill/>
        </p:spPr>
        <p:txBody>
          <a:bodyPr wrap="square" rtlCol="0">
            <a:spAutoFit/>
          </a:bodyPr>
          <a:lstStyle/>
          <a:p>
            <a:r>
              <a:rPr lang="vi-VN" sz="2400" dirty="0"/>
              <a:t>.</a:t>
            </a:r>
            <a:endParaRPr lang="en-US" sz="2400" dirty="0"/>
          </a:p>
        </p:txBody>
      </p:sp>
      <p:sp>
        <p:nvSpPr>
          <p:cNvPr id="10" name="TextBox 9"/>
          <p:cNvSpPr txBox="1"/>
          <p:nvPr/>
        </p:nvSpPr>
        <p:spPr>
          <a:xfrm>
            <a:off x="3888770" y="115475"/>
            <a:ext cx="368489" cy="461665"/>
          </a:xfrm>
          <a:prstGeom prst="rect">
            <a:avLst/>
          </a:prstGeom>
          <a:noFill/>
        </p:spPr>
        <p:txBody>
          <a:bodyPr wrap="square" rtlCol="0">
            <a:spAutoFit/>
          </a:bodyPr>
          <a:lstStyle/>
          <a:p>
            <a:r>
              <a:rPr lang="vi-VN" sz="2400" dirty="0"/>
              <a:t>.</a:t>
            </a:r>
            <a:endParaRPr lang="en-US" sz="2400" dirty="0"/>
          </a:p>
        </p:txBody>
      </p:sp>
      <p:sp>
        <p:nvSpPr>
          <p:cNvPr id="11" name="TextBox 10"/>
          <p:cNvSpPr txBox="1"/>
          <p:nvPr/>
        </p:nvSpPr>
        <p:spPr>
          <a:xfrm>
            <a:off x="5130072" y="121675"/>
            <a:ext cx="368489" cy="461665"/>
          </a:xfrm>
          <a:prstGeom prst="rect">
            <a:avLst/>
          </a:prstGeom>
          <a:noFill/>
        </p:spPr>
        <p:txBody>
          <a:bodyPr wrap="square" rtlCol="0">
            <a:spAutoFit/>
          </a:bodyPr>
          <a:lstStyle/>
          <a:p>
            <a:r>
              <a:rPr lang="vi-VN" sz="2400" dirty="0"/>
              <a:t>.</a:t>
            </a:r>
            <a:endParaRPr lang="en-US" sz="2400" dirty="0"/>
          </a:p>
        </p:txBody>
      </p:sp>
      <p:sp>
        <p:nvSpPr>
          <p:cNvPr id="12" name="TextBox 11"/>
          <p:cNvSpPr txBox="1"/>
          <p:nvPr/>
        </p:nvSpPr>
        <p:spPr>
          <a:xfrm>
            <a:off x="6387778" y="115475"/>
            <a:ext cx="368489" cy="461665"/>
          </a:xfrm>
          <a:prstGeom prst="rect">
            <a:avLst/>
          </a:prstGeom>
          <a:noFill/>
        </p:spPr>
        <p:txBody>
          <a:bodyPr wrap="square" rtlCol="0">
            <a:spAutoFit/>
          </a:bodyPr>
          <a:lstStyle/>
          <a:p>
            <a:r>
              <a:rPr lang="vi-VN" sz="2400" dirty="0"/>
              <a:t>.</a:t>
            </a:r>
            <a:endParaRPr lang="en-US" sz="2400" dirty="0"/>
          </a:p>
        </p:txBody>
      </p:sp>
      <p:sp>
        <p:nvSpPr>
          <p:cNvPr id="13" name="TextBox 12"/>
          <p:cNvSpPr txBox="1"/>
          <p:nvPr/>
        </p:nvSpPr>
        <p:spPr>
          <a:xfrm>
            <a:off x="7629080" y="115475"/>
            <a:ext cx="368489" cy="461665"/>
          </a:xfrm>
          <a:prstGeom prst="rect">
            <a:avLst/>
          </a:prstGeom>
          <a:noFill/>
        </p:spPr>
        <p:txBody>
          <a:bodyPr wrap="square" rtlCol="0">
            <a:spAutoFit/>
          </a:bodyPr>
          <a:lstStyle/>
          <a:p>
            <a:r>
              <a:rPr lang="vi-VN" sz="2400" dirty="0"/>
              <a:t>.</a:t>
            </a:r>
            <a:endParaRPr lang="en-US" sz="2400" dirty="0"/>
          </a:p>
        </p:txBody>
      </p:sp>
      <p:sp>
        <p:nvSpPr>
          <p:cNvPr id="20" name="TextBox 19"/>
          <p:cNvSpPr txBox="1"/>
          <p:nvPr/>
        </p:nvSpPr>
        <p:spPr>
          <a:xfrm>
            <a:off x="8859490" y="115474"/>
            <a:ext cx="368489" cy="461665"/>
          </a:xfrm>
          <a:prstGeom prst="rect">
            <a:avLst/>
          </a:prstGeom>
          <a:noFill/>
        </p:spPr>
        <p:txBody>
          <a:bodyPr wrap="square" rtlCol="0">
            <a:spAutoFit/>
          </a:bodyPr>
          <a:lstStyle/>
          <a:p>
            <a:r>
              <a:rPr lang="vi-VN" sz="2400" dirty="0"/>
              <a:t>.</a:t>
            </a:r>
            <a:endParaRPr lang="en-US" sz="2400" dirty="0"/>
          </a:p>
        </p:txBody>
      </p:sp>
      <p:sp>
        <p:nvSpPr>
          <p:cNvPr id="21" name="TextBox 20"/>
          <p:cNvSpPr txBox="1"/>
          <p:nvPr/>
        </p:nvSpPr>
        <p:spPr>
          <a:xfrm>
            <a:off x="10117196" y="121674"/>
            <a:ext cx="368489" cy="461665"/>
          </a:xfrm>
          <a:prstGeom prst="rect">
            <a:avLst/>
          </a:prstGeom>
          <a:noFill/>
        </p:spPr>
        <p:txBody>
          <a:bodyPr wrap="square" rtlCol="0">
            <a:spAutoFit/>
          </a:bodyPr>
          <a:lstStyle/>
          <a:p>
            <a:r>
              <a:rPr lang="vi-VN" sz="2400" dirty="0"/>
              <a:t>.</a:t>
            </a:r>
            <a:endParaRPr lang="en-US" sz="2400" dirty="0"/>
          </a:p>
        </p:txBody>
      </p:sp>
      <p:sp>
        <p:nvSpPr>
          <p:cNvPr id="22" name="TextBox 21"/>
          <p:cNvSpPr txBox="1"/>
          <p:nvPr/>
        </p:nvSpPr>
        <p:spPr>
          <a:xfrm>
            <a:off x="2663872" y="1365417"/>
            <a:ext cx="368489" cy="461665"/>
          </a:xfrm>
          <a:prstGeom prst="rect">
            <a:avLst/>
          </a:prstGeom>
          <a:noFill/>
        </p:spPr>
        <p:txBody>
          <a:bodyPr wrap="square" rtlCol="0">
            <a:spAutoFit/>
          </a:bodyPr>
          <a:lstStyle/>
          <a:p>
            <a:r>
              <a:rPr lang="vi-VN" sz="2400" dirty="0"/>
              <a:t>.</a:t>
            </a:r>
            <a:endParaRPr lang="en-US" sz="2400" dirty="0"/>
          </a:p>
        </p:txBody>
      </p:sp>
      <p:sp>
        <p:nvSpPr>
          <p:cNvPr id="23" name="TextBox 22"/>
          <p:cNvSpPr txBox="1"/>
          <p:nvPr/>
        </p:nvSpPr>
        <p:spPr>
          <a:xfrm>
            <a:off x="3888770" y="1365569"/>
            <a:ext cx="368489" cy="461665"/>
          </a:xfrm>
          <a:prstGeom prst="rect">
            <a:avLst/>
          </a:prstGeom>
          <a:noFill/>
        </p:spPr>
        <p:txBody>
          <a:bodyPr wrap="square" rtlCol="0">
            <a:spAutoFit/>
          </a:bodyPr>
          <a:lstStyle/>
          <a:p>
            <a:r>
              <a:rPr lang="vi-VN" sz="2400" dirty="0"/>
              <a:t>.</a:t>
            </a:r>
            <a:endParaRPr lang="en-US" sz="2400" dirty="0"/>
          </a:p>
        </p:txBody>
      </p:sp>
      <p:sp>
        <p:nvSpPr>
          <p:cNvPr id="24" name="TextBox 23"/>
          <p:cNvSpPr txBox="1"/>
          <p:nvPr/>
        </p:nvSpPr>
        <p:spPr>
          <a:xfrm>
            <a:off x="5132829" y="1365417"/>
            <a:ext cx="368489" cy="461665"/>
          </a:xfrm>
          <a:prstGeom prst="rect">
            <a:avLst/>
          </a:prstGeom>
          <a:noFill/>
        </p:spPr>
        <p:txBody>
          <a:bodyPr wrap="square" rtlCol="0">
            <a:spAutoFit/>
          </a:bodyPr>
          <a:lstStyle/>
          <a:p>
            <a:r>
              <a:rPr lang="vi-VN" sz="2400" dirty="0"/>
              <a:t>.</a:t>
            </a:r>
            <a:endParaRPr lang="en-US" sz="2400" dirty="0"/>
          </a:p>
        </p:txBody>
      </p:sp>
      <p:sp>
        <p:nvSpPr>
          <p:cNvPr id="25" name="TextBox 24"/>
          <p:cNvSpPr txBox="1"/>
          <p:nvPr/>
        </p:nvSpPr>
        <p:spPr>
          <a:xfrm>
            <a:off x="6387778" y="1342513"/>
            <a:ext cx="368489" cy="461665"/>
          </a:xfrm>
          <a:prstGeom prst="rect">
            <a:avLst/>
          </a:prstGeom>
          <a:noFill/>
        </p:spPr>
        <p:txBody>
          <a:bodyPr wrap="square" rtlCol="0">
            <a:spAutoFit/>
          </a:bodyPr>
          <a:lstStyle/>
          <a:p>
            <a:r>
              <a:rPr lang="vi-VN" sz="2400" dirty="0"/>
              <a:t>.</a:t>
            </a:r>
            <a:endParaRPr lang="en-US" sz="2400" dirty="0"/>
          </a:p>
        </p:txBody>
      </p:sp>
      <p:sp>
        <p:nvSpPr>
          <p:cNvPr id="26" name="TextBox 25"/>
          <p:cNvSpPr txBox="1"/>
          <p:nvPr/>
        </p:nvSpPr>
        <p:spPr>
          <a:xfrm>
            <a:off x="7636490" y="1365417"/>
            <a:ext cx="368489" cy="461665"/>
          </a:xfrm>
          <a:prstGeom prst="rect">
            <a:avLst/>
          </a:prstGeom>
          <a:noFill/>
        </p:spPr>
        <p:txBody>
          <a:bodyPr wrap="square" rtlCol="0">
            <a:spAutoFit/>
          </a:bodyPr>
          <a:lstStyle/>
          <a:p>
            <a:r>
              <a:rPr lang="vi-VN" sz="2400" dirty="0"/>
              <a:t>.</a:t>
            </a:r>
            <a:endParaRPr lang="en-US" sz="2400" dirty="0"/>
          </a:p>
        </p:txBody>
      </p:sp>
      <p:sp>
        <p:nvSpPr>
          <p:cNvPr id="27" name="TextBox 26"/>
          <p:cNvSpPr txBox="1"/>
          <p:nvPr/>
        </p:nvSpPr>
        <p:spPr>
          <a:xfrm>
            <a:off x="8856735" y="1365417"/>
            <a:ext cx="368489" cy="461665"/>
          </a:xfrm>
          <a:prstGeom prst="rect">
            <a:avLst/>
          </a:prstGeom>
          <a:noFill/>
        </p:spPr>
        <p:txBody>
          <a:bodyPr wrap="square" rtlCol="0">
            <a:spAutoFit/>
          </a:bodyPr>
          <a:lstStyle/>
          <a:p>
            <a:r>
              <a:rPr lang="vi-VN" sz="2400" dirty="0"/>
              <a:t>.</a:t>
            </a:r>
            <a:endParaRPr lang="en-US" sz="2400" dirty="0"/>
          </a:p>
        </p:txBody>
      </p:sp>
      <p:sp>
        <p:nvSpPr>
          <p:cNvPr id="28" name="TextBox 27"/>
          <p:cNvSpPr txBox="1"/>
          <p:nvPr/>
        </p:nvSpPr>
        <p:spPr>
          <a:xfrm>
            <a:off x="10099207" y="1365416"/>
            <a:ext cx="368489" cy="461665"/>
          </a:xfrm>
          <a:prstGeom prst="rect">
            <a:avLst/>
          </a:prstGeom>
          <a:noFill/>
        </p:spPr>
        <p:txBody>
          <a:bodyPr wrap="square" rtlCol="0">
            <a:spAutoFit/>
          </a:bodyPr>
          <a:lstStyle/>
          <a:p>
            <a:r>
              <a:rPr lang="vi-VN" sz="2400" dirty="0"/>
              <a:t>.</a:t>
            </a:r>
            <a:endParaRPr lang="en-US" sz="2400" dirty="0"/>
          </a:p>
        </p:txBody>
      </p:sp>
      <p:sp>
        <p:nvSpPr>
          <p:cNvPr id="29" name="TextBox 28"/>
          <p:cNvSpPr txBox="1"/>
          <p:nvPr/>
        </p:nvSpPr>
        <p:spPr>
          <a:xfrm>
            <a:off x="3283548" y="2609357"/>
            <a:ext cx="368489" cy="461665"/>
          </a:xfrm>
          <a:prstGeom prst="rect">
            <a:avLst/>
          </a:prstGeom>
          <a:noFill/>
        </p:spPr>
        <p:txBody>
          <a:bodyPr wrap="square" rtlCol="0">
            <a:spAutoFit/>
          </a:bodyPr>
          <a:lstStyle/>
          <a:p>
            <a:r>
              <a:rPr lang="vi-VN" sz="2400" dirty="0"/>
              <a:t>.</a:t>
            </a:r>
            <a:endParaRPr lang="en-US" sz="2400" dirty="0"/>
          </a:p>
        </p:txBody>
      </p:sp>
      <p:sp>
        <p:nvSpPr>
          <p:cNvPr id="30" name="TextBox 29"/>
          <p:cNvSpPr txBox="1"/>
          <p:nvPr/>
        </p:nvSpPr>
        <p:spPr>
          <a:xfrm>
            <a:off x="5130072" y="2609357"/>
            <a:ext cx="368489" cy="461665"/>
          </a:xfrm>
          <a:prstGeom prst="rect">
            <a:avLst/>
          </a:prstGeom>
          <a:noFill/>
        </p:spPr>
        <p:txBody>
          <a:bodyPr wrap="square" rtlCol="0">
            <a:spAutoFit/>
          </a:bodyPr>
          <a:lstStyle/>
          <a:p>
            <a:r>
              <a:rPr lang="vi-VN" sz="2400" dirty="0"/>
              <a:t>.</a:t>
            </a:r>
            <a:endParaRPr lang="en-US" sz="2400" dirty="0"/>
          </a:p>
        </p:txBody>
      </p:sp>
      <p:sp>
        <p:nvSpPr>
          <p:cNvPr id="31" name="TextBox 30"/>
          <p:cNvSpPr txBox="1"/>
          <p:nvPr/>
        </p:nvSpPr>
        <p:spPr>
          <a:xfrm>
            <a:off x="7003892" y="2609357"/>
            <a:ext cx="368489" cy="461665"/>
          </a:xfrm>
          <a:prstGeom prst="rect">
            <a:avLst/>
          </a:prstGeom>
          <a:noFill/>
        </p:spPr>
        <p:txBody>
          <a:bodyPr wrap="square" rtlCol="0">
            <a:spAutoFit/>
          </a:bodyPr>
          <a:lstStyle/>
          <a:p>
            <a:r>
              <a:rPr lang="vi-VN" sz="2400" dirty="0"/>
              <a:t>.</a:t>
            </a:r>
            <a:endParaRPr lang="en-US" sz="2400" dirty="0"/>
          </a:p>
        </p:txBody>
      </p:sp>
      <p:sp>
        <p:nvSpPr>
          <p:cNvPr id="32" name="TextBox 31"/>
          <p:cNvSpPr txBox="1"/>
          <p:nvPr/>
        </p:nvSpPr>
        <p:spPr>
          <a:xfrm>
            <a:off x="8877712" y="2609356"/>
            <a:ext cx="368489" cy="461665"/>
          </a:xfrm>
          <a:prstGeom prst="rect">
            <a:avLst/>
          </a:prstGeom>
          <a:noFill/>
        </p:spPr>
        <p:txBody>
          <a:bodyPr wrap="square" rtlCol="0">
            <a:spAutoFit/>
          </a:bodyPr>
          <a:lstStyle/>
          <a:p>
            <a:r>
              <a:rPr lang="vi-VN" sz="2400" dirty="0"/>
              <a:t>.</a:t>
            </a:r>
            <a:endParaRPr lang="en-US" sz="2400" dirty="0"/>
          </a:p>
        </p:txBody>
      </p:sp>
      <p:sp>
        <p:nvSpPr>
          <p:cNvPr id="33" name="TextBox 32"/>
          <p:cNvSpPr txBox="1"/>
          <p:nvPr/>
        </p:nvSpPr>
        <p:spPr>
          <a:xfrm>
            <a:off x="3283548" y="3807947"/>
            <a:ext cx="368489" cy="461665"/>
          </a:xfrm>
          <a:prstGeom prst="rect">
            <a:avLst/>
          </a:prstGeom>
          <a:noFill/>
        </p:spPr>
        <p:txBody>
          <a:bodyPr wrap="square" rtlCol="0">
            <a:spAutoFit/>
          </a:bodyPr>
          <a:lstStyle/>
          <a:p>
            <a:r>
              <a:rPr lang="vi-VN" sz="2400" dirty="0"/>
              <a:t>.</a:t>
            </a:r>
            <a:endParaRPr lang="en-US" sz="2400" dirty="0"/>
          </a:p>
        </p:txBody>
      </p:sp>
      <p:sp>
        <p:nvSpPr>
          <p:cNvPr id="34" name="TextBox 33"/>
          <p:cNvSpPr txBox="1"/>
          <p:nvPr/>
        </p:nvSpPr>
        <p:spPr>
          <a:xfrm>
            <a:off x="5130072" y="3825566"/>
            <a:ext cx="368489" cy="461665"/>
          </a:xfrm>
          <a:prstGeom prst="rect">
            <a:avLst/>
          </a:prstGeom>
          <a:noFill/>
        </p:spPr>
        <p:txBody>
          <a:bodyPr wrap="square" rtlCol="0">
            <a:spAutoFit/>
          </a:bodyPr>
          <a:lstStyle/>
          <a:p>
            <a:r>
              <a:rPr lang="vi-VN" sz="2400" dirty="0"/>
              <a:t>.</a:t>
            </a:r>
            <a:endParaRPr lang="en-US" sz="2400" dirty="0"/>
          </a:p>
        </p:txBody>
      </p:sp>
      <p:sp>
        <p:nvSpPr>
          <p:cNvPr id="35" name="TextBox 34"/>
          <p:cNvSpPr txBox="1"/>
          <p:nvPr/>
        </p:nvSpPr>
        <p:spPr>
          <a:xfrm>
            <a:off x="7003892" y="3843185"/>
            <a:ext cx="368489" cy="461665"/>
          </a:xfrm>
          <a:prstGeom prst="rect">
            <a:avLst/>
          </a:prstGeom>
          <a:noFill/>
        </p:spPr>
        <p:txBody>
          <a:bodyPr wrap="square" rtlCol="0">
            <a:spAutoFit/>
          </a:bodyPr>
          <a:lstStyle/>
          <a:p>
            <a:r>
              <a:rPr lang="vi-VN" sz="2400" dirty="0"/>
              <a:t>.</a:t>
            </a:r>
            <a:endParaRPr lang="en-US" sz="2400" dirty="0"/>
          </a:p>
        </p:txBody>
      </p:sp>
      <p:sp>
        <p:nvSpPr>
          <p:cNvPr id="36" name="TextBox 35"/>
          <p:cNvSpPr txBox="1"/>
          <p:nvPr/>
        </p:nvSpPr>
        <p:spPr>
          <a:xfrm>
            <a:off x="8877712" y="3853295"/>
            <a:ext cx="368489" cy="461665"/>
          </a:xfrm>
          <a:prstGeom prst="rect">
            <a:avLst/>
          </a:prstGeom>
          <a:noFill/>
        </p:spPr>
        <p:txBody>
          <a:bodyPr wrap="square" rtlCol="0">
            <a:spAutoFit/>
          </a:bodyPr>
          <a:lstStyle/>
          <a:p>
            <a:r>
              <a:rPr lang="vi-VN" sz="2400" dirty="0"/>
              <a:t>.</a:t>
            </a:r>
            <a:endParaRPr lang="en-US" sz="2400" dirty="0"/>
          </a:p>
        </p:txBody>
      </p:sp>
      <p:sp>
        <p:nvSpPr>
          <p:cNvPr id="37" name="TextBox 36"/>
          <p:cNvSpPr txBox="1"/>
          <p:nvPr/>
        </p:nvSpPr>
        <p:spPr>
          <a:xfrm>
            <a:off x="4500473" y="5079463"/>
            <a:ext cx="368489" cy="461665"/>
          </a:xfrm>
          <a:prstGeom prst="rect">
            <a:avLst/>
          </a:prstGeom>
          <a:noFill/>
        </p:spPr>
        <p:txBody>
          <a:bodyPr wrap="square" rtlCol="0">
            <a:spAutoFit/>
          </a:bodyPr>
          <a:lstStyle/>
          <a:p>
            <a:r>
              <a:rPr lang="vi-VN" sz="2400" dirty="0"/>
              <a:t>.</a:t>
            </a:r>
            <a:endParaRPr lang="en-US" sz="2400" dirty="0"/>
          </a:p>
        </p:txBody>
      </p:sp>
      <p:sp>
        <p:nvSpPr>
          <p:cNvPr id="39" name="TextBox 38"/>
          <p:cNvSpPr txBox="1"/>
          <p:nvPr/>
        </p:nvSpPr>
        <p:spPr>
          <a:xfrm>
            <a:off x="7636490" y="5065952"/>
            <a:ext cx="368489" cy="461665"/>
          </a:xfrm>
          <a:prstGeom prst="rect">
            <a:avLst/>
          </a:prstGeom>
          <a:noFill/>
        </p:spPr>
        <p:txBody>
          <a:bodyPr wrap="square" rtlCol="0">
            <a:spAutoFit/>
          </a:bodyPr>
          <a:lstStyle/>
          <a:p>
            <a:r>
              <a:rPr lang="vi-VN" sz="2400" dirty="0"/>
              <a:t>.</a:t>
            </a:r>
            <a:endParaRPr lang="en-US" sz="2400" dirty="0"/>
          </a:p>
        </p:txBody>
      </p:sp>
      <p:sp>
        <p:nvSpPr>
          <p:cNvPr id="40" name="TextBox 39"/>
          <p:cNvSpPr txBox="1"/>
          <p:nvPr/>
        </p:nvSpPr>
        <p:spPr>
          <a:xfrm>
            <a:off x="5130072" y="6339735"/>
            <a:ext cx="368489" cy="461665"/>
          </a:xfrm>
          <a:prstGeom prst="rect">
            <a:avLst/>
          </a:prstGeom>
          <a:noFill/>
        </p:spPr>
        <p:txBody>
          <a:bodyPr wrap="square" rtlCol="0">
            <a:spAutoFit/>
          </a:bodyPr>
          <a:lstStyle/>
          <a:p>
            <a:r>
              <a:rPr lang="vi-VN" sz="2400" dirty="0"/>
              <a:t>.</a:t>
            </a:r>
            <a:endParaRPr lang="en-US" sz="2400" dirty="0"/>
          </a:p>
        </p:txBody>
      </p:sp>
    </p:spTree>
    <p:extLst>
      <p:ext uri="{BB962C8B-B14F-4D97-AF65-F5344CB8AC3E}">
        <p14:creationId xmlns:p14="http://schemas.microsoft.com/office/powerpoint/2010/main" val="1851193970"/>
      </p:ext>
    </p:extLst>
  </p:cSld>
  <p:clrMapOvr>
    <a:masterClrMapping/>
  </p:clrMapOvr>
  <mc:AlternateContent xmlns:mc="http://schemas.openxmlformats.org/markup-compatibility/2006" xmlns:p14="http://schemas.microsoft.com/office/powerpoint/2010/main">
    <mc:Choice Requires="p14">
      <p:transition spd="slow" p14:dur="2000" advTm="25856"/>
    </mc:Choice>
    <mc:Fallback xmlns="">
      <p:transition spd="slow" advTm="2585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4">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7" name="TextBox 6"/>
          <p:cNvSpPr txBox="1"/>
          <p:nvPr/>
        </p:nvSpPr>
        <p:spPr>
          <a:xfrm>
            <a:off x="2004674" y="2374702"/>
            <a:ext cx="7166710" cy="1938992"/>
          </a:xfrm>
          <a:prstGeom prst="rect">
            <a:avLst/>
          </a:prstGeom>
          <a:noFill/>
        </p:spPr>
        <p:txBody>
          <a:bodyPr wrap="square" rtlCol="0">
            <a:spAutoFit/>
          </a:bodyPr>
          <a:lstStyle/>
          <a:p>
            <a:pPr marL="457189" indent="-457189">
              <a:buFont typeface="Wingdings" panose="05000000000000000000" pitchFamily="2" charset="2"/>
              <a:buChar char="v"/>
            </a:pP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Tổng</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kết</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nội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dung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a:t>
            </a:r>
          </a:p>
          <a:p>
            <a:pPr marL="457189" indent="-457189">
              <a:buFont typeface="Wingdings" panose="05000000000000000000" pitchFamily="2" charset="2"/>
              <a:buChar char="v"/>
            </a:pP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Định</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hướng</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dặn</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dò</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sau</a:t>
            </a:r>
            <a:r>
              <a:rPr lang="en-US" sz="40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26621"/>
    </mc:Choice>
    <mc:Fallback xmlns="">
      <p:transition spd="slow" advTm="2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192000" cy="6863863"/>
          </a:xfrm>
          <a:prstGeom prst="rect">
            <a:avLst/>
          </a:prstGeom>
        </p:spPr>
      </p:pic>
      <p:pic>
        <p:nvPicPr>
          <p:cNvPr id="4" name="Picture 3"/>
          <p:cNvPicPr>
            <a:picLocks noChangeAspect="1"/>
          </p:cNvPicPr>
          <p:nvPr/>
        </p:nvPicPr>
        <p:blipFill>
          <a:blip r:embed="rId3"/>
          <a:stretch>
            <a:fillRect/>
          </a:stretch>
        </p:blipFill>
        <p:spPr>
          <a:xfrm>
            <a:off x="2371388" y="1631094"/>
            <a:ext cx="8394032" cy="2445305"/>
          </a:xfrm>
          <a:prstGeom prst="rect">
            <a:avLst/>
          </a:prstGeom>
        </p:spPr>
      </p:pic>
    </p:spTree>
    <p:extLst>
      <p:ext uri="{BB962C8B-B14F-4D97-AF65-F5344CB8AC3E}">
        <p14:creationId xmlns:p14="http://schemas.microsoft.com/office/powerpoint/2010/main" val="1394986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055">
        <p15:prstTrans prst="peelOff"/>
      </p:transition>
    </mc:Choice>
    <mc:Fallback xmlns="">
      <p:transition spd="slow" advTm="2305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1953789" y="2489035"/>
            <a:ext cx="6878807" cy="923330"/>
          </a:xfrm>
          <a:prstGeom prst="rect">
            <a:avLst/>
          </a:prstGeom>
          <a:noFill/>
        </p:spPr>
        <p:txBody>
          <a:bodyPr wrap="none" lIns="91440" tIns="45720" rIns="91440" bIns="45720">
            <a:spAutoFit/>
          </a:bodyPr>
          <a:lstStyle/>
          <a:p>
            <a:pPr algn="ctr"/>
            <a:r>
              <a:rPr lang="vi-VN"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1: Luyện đọc</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spd="slow" p14:dur="2000" advTm="14805"/>
    </mc:Choice>
    <mc:Fallback xmlns="">
      <p:transition spd="slow" advTm="1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88874" y="1195897"/>
            <a:ext cx="3980356" cy="3490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a:xfrm>
            <a:off x="2471953" y="5124118"/>
            <a:ext cx="2087169" cy="8392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08291" y="5141205"/>
            <a:ext cx="2250831" cy="707886"/>
          </a:xfrm>
          <a:prstGeom prst="rect">
            <a:avLst/>
          </a:prstGeom>
          <a:noFill/>
        </p:spPr>
        <p:txBody>
          <a:bodyPr wrap="square" rtlCol="0">
            <a:spAutoFit/>
          </a:bodyPr>
          <a:lstStyle/>
          <a:p>
            <a:pPr algn="ctr"/>
            <a:r>
              <a:rPr lang="en-US" sz="4000" b="1"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sư</a:t>
            </a:r>
            <a:r>
              <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tử</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648" y="800674"/>
            <a:ext cx="4052284" cy="4052284"/>
          </a:xfrm>
          <a:prstGeom prst="rect">
            <a:avLst/>
          </a:prstGeom>
        </p:spPr>
      </p:pic>
      <p:sp>
        <p:nvSpPr>
          <p:cNvPr id="18" name="Rounded Rectangle 17"/>
          <p:cNvSpPr/>
          <p:nvPr/>
        </p:nvSpPr>
        <p:spPr>
          <a:xfrm>
            <a:off x="7711508" y="5124118"/>
            <a:ext cx="2087169" cy="83927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47846" y="5124118"/>
            <a:ext cx="2250831" cy="707886"/>
          </a:xfrm>
          <a:prstGeom prst="rect">
            <a:avLst/>
          </a:prstGeom>
          <a:noFill/>
        </p:spPr>
        <p:txBody>
          <a:bodyPr wrap="square" rtlCol="0">
            <a:spAutoFit/>
          </a:bodyPr>
          <a:lstStyle/>
          <a:p>
            <a:pPr algn="ctr"/>
            <a:r>
              <a:rPr lang="en-US" sz="4000" b="1"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chú</a:t>
            </a:r>
            <a:r>
              <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khỉ</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8333546" y="5124118"/>
            <a:ext cx="764048" cy="707886"/>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p>
        </p:txBody>
      </p:sp>
      <p:sp>
        <p:nvSpPr>
          <p:cNvPr id="21" name="TextBox 20"/>
          <p:cNvSpPr txBox="1"/>
          <p:nvPr/>
        </p:nvSpPr>
        <p:spPr>
          <a:xfrm>
            <a:off x="3064561" y="5138218"/>
            <a:ext cx="764048" cy="707886"/>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22" name="TextBox 21"/>
          <p:cNvSpPr txBox="1"/>
          <p:nvPr/>
        </p:nvSpPr>
        <p:spPr>
          <a:xfrm>
            <a:off x="3586155" y="5138218"/>
            <a:ext cx="764048" cy="707886"/>
          </a:xfrm>
          <a:prstGeom prst="rect">
            <a:avLst/>
          </a:prstGeom>
          <a:noFill/>
        </p:spPr>
        <p:txBody>
          <a:bodyPr wrap="square" rtlCol="0">
            <a:spAutoFit/>
          </a:bodyPr>
          <a:lstStyle/>
          <a:p>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23" name="TextBox 22"/>
          <p:cNvSpPr txBox="1"/>
          <p:nvPr/>
        </p:nvSpPr>
        <p:spPr>
          <a:xfrm>
            <a:off x="7843225" y="5124118"/>
            <a:ext cx="764048"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729334" y="5124118"/>
            <a:ext cx="764048"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p:cNvSpPr txBox="1"/>
          <p:nvPr/>
        </p:nvSpPr>
        <p:spPr>
          <a:xfrm>
            <a:off x="9219655" y="5137475"/>
            <a:ext cx="764048"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705153487"/>
      </p:ext>
    </p:extLst>
  </p:cSld>
  <p:clrMapOvr>
    <a:masterClrMapping/>
  </p:clrMapOvr>
  <p:transition spd="slow" advTm="4798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7358" y="1002714"/>
            <a:ext cx="2250831" cy="707886"/>
          </a:xfrm>
          <a:prstGeom prst="rect">
            <a:avLst/>
          </a:prstGeom>
          <a:noFill/>
        </p:spPr>
        <p:txBody>
          <a:bodyPr wrap="square" rtlCol="0">
            <a:spAutoFit/>
          </a:bodyPr>
          <a:lstStyle/>
          <a:p>
            <a:r>
              <a:rPr lang="vi-VN"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âm</a:t>
            </a:r>
            <a:endParaRPr lang="en-US" sz="40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1167806"/>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6430" y="1076585"/>
            <a:ext cx="281354" cy="646331"/>
          </a:xfrm>
          <a:prstGeom prst="rect">
            <a:avLst/>
          </a:prstGeom>
          <a:noFill/>
        </p:spPr>
        <p:txBody>
          <a:bodyPr wrap="square" rtlCol="0">
            <a:spAutoFit/>
          </a:bodyPr>
          <a:lstStyle/>
          <a:p>
            <a:r>
              <a:rPr lang="vi-VN" sz="3600" dirty="0"/>
              <a:t>1</a:t>
            </a:r>
            <a:endParaRPr lang="en-US" sz="3600" dirty="0"/>
          </a:p>
        </p:txBody>
      </p:sp>
      <p:sp>
        <p:nvSpPr>
          <p:cNvPr id="2" name="TextBox 1"/>
          <p:cNvSpPr txBox="1"/>
          <p:nvPr/>
        </p:nvSpPr>
        <p:spPr>
          <a:xfrm>
            <a:off x="940191" y="2175944"/>
            <a:ext cx="2137893" cy="2400657"/>
          </a:xfrm>
          <a:prstGeom prst="rect">
            <a:avLst/>
          </a:prstGeom>
          <a:solidFill>
            <a:schemeClr val="accent5">
              <a:lumMod val="20000"/>
              <a:lumOff val="80000"/>
            </a:schemeClr>
          </a:solidFill>
        </p:spPr>
        <p:txBody>
          <a:bodyPr wrap="square" rtlCol="0">
            <a:spAutoFit/>
          </a:bodyPr>
          <a:lstStyle/>
          <a:p>
            <a:r>
              <a:rPr lang="vi-VN"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u</a:t>
            </a:r>
          </a:p>
        </p:txBody>
      </p:sp>
      <p:sp>
        <p:nvSpPr>
          <p:cNvPr id="9" name="TextBox 8"/>
          <p:cNvSpPr txBox="1"/>
          <p:nvPr/>
        </p:nvSpPr>
        <p:spPr>
          <a:xfrm>
            <a:off x="3589208" y="2175944"/>
            <a:ext cx="2137893" cy="2400657"/>
          </a:xfrm>
          <a:prstGeom prst="rect">
            <a:avLst/>
          </a:prstGeom>
          <a:solidFill>
            <a:schemeClr val="accent5">
              <a:lumMod val="20000"/>
              <a:lumOff val="80000"/>
            </a:schemeClr>
          </a:solidFill>
        </p:spPr>
        <p:txBody>
          <a:bodyPr wrap="square" rtlCol="0">
            <a:spAutoFit/>
          </a:bodyPr>
          <a:lstStyle/>
          <a:p>
            <a:r>
              <a:rPr lang="vi-VN"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ư</a:t>
            </a:r>
          </a:p>
        </p:txBody>
      </p:sp>
      <p:sp>
        <p:nvSpPr>
          <p:cNvPr id="10" name="TextBox 9"/>
          <p:cNvSpPr txBox="1"/>
          <p:nvPr/>
        </p:nvSpPr>
        <p:spPr>
          <a:xfrm>
            <a:off x="6326546" y="2166477"/>
            <a:ext cx="2419643" cy="2400657"/>
          </a:xfrm>
          <a:prstGeom prst="rect">
            <a:avLst/>
          </a:prstGeom>
          <a:solidFill>
            <a:schemeClr val="accent5">
              <a:lumMod val="20000"/>
              <a:lumOff val="80000"/>
            </a:schemeClr>
          </a:solidFill>
        </p:spPr>
        <p:txBody>
          <a:bodyPr wrap="square" rtlCol="0">
            <a:spAutoFit/>
          </a:bodyPr>
          <a:lstStyle/>
          <a:p>
            <a:r>
              <a:rPr lang="en-US" sz="15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a:t>
            </a:r>
            <a:endPar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9345635" y="2175945"/>
            <a:ext cx="2175805" cy="2400657"/>
          </a:xfrm>
          <a:prstGeom prst="rect">
            <a:avLst/>
          </a:prstGeom>
          <a:solidFill>
            <a:schemeClr val="accent5">
              <a:lumMod val="20000"/>
              <a:lumOff val="80000"/>
            </a:schemeClr>
          </a:solidFill>
        </p:spPr>
        <p:txBody>
          <a:bodyPr wrap="square" rtlCol="0">
            <a:spAutoFit/>
          </a:bodyPr>
          <a:lstStyle/>
          <a:p>
            <a:r>
              <a:rPr lang="en-US" sz="15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a:t>
            </a:r>
            <a:endParaRPr lang="en-US" sz="15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07" y="6272733"/>
            <a:ext cx="865707" cy="1170533"/>
          </a:xfrm>
          <a:prstGeom prst="rect">
            <a:avLst/>
          </a:prstGeom>
        </p:spPr>
      </p:pic>
    </p:spTree>
    <p:custDataLst>
      <p:tags r:id="rId1"/>
    </p:custDataLst>
    <p:extLst>
      <p:ext uri="{BB962C8B-B14F-4D97-AF65-F5344CB8AC3E}">
        <p14:creationId xmlns:p14="http://schemas.microsoft.com/office/powerpoint/2010/main" val="3911128060"/>
      </p:ext>
    </p:extLst>
  </p:cSld>
  <p:clrMapOvr>
    <a:masterClrMapping/>
  </p:clrMapOvr>
  <p:transition spd="slow" advTm="387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0"/>
                                  </p:stCondLst>
                                  <p:childTnLst>
                                    <p:animMotion origin="layout" path="M 0.04571 0.02407 L 0.15769 -0.18981 " pathEditMode="relative" rAng="0" ptsTypes="AA">
                                      <p:cBhvr>
                                        <p:cTn id="6" dur="2000" fill="hold"/>
                                        <p:tgtEl>
                                          <p:spTgt spid="7"/>
                                        </p:tgtEl>
                                        <p:attrNameLst>
                                          <p:attrName>ppt_x</p:attrName>
                                          <p:attrName>ppt_y</p:attrName>
                                        </p:attrNameLst>
                                      </p:cBhvr>
                                      <p:rCtr x="5599" y="-10694"/>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1" y="777036"/>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35522" y="883101"/>
            <a:ext cx="2250831" cy="646331"/>
          </a:xfrm>
          <a:prstGeom prst="rect">
            <a:avLst/>
          </a:prstGeom>
          <a:noFill/>
        </p:spPr>
        <p:txBody>
          <a:bodyPr wrap="square" rtlCol="0">
            <a:spAutoFit/>
          </a:bodyPr>
          <a:lstStyle/>
          <a:p>
            <a:r>
              <a:rPr lang="vi-VN" sz="36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tiếng</a:t>
            </a:r>
            <a:endParaRPr lang="en-US" sz="36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87193" y="973775"/>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9654" y="882553"/>
            <a:ext cx="281354" cy="646331"/>
          </a:xfrm>
          <a:prstGeom prst="rect">
            <a:avLst/>
          </a:prstGeom>
          <a:noFill/>
        </p:spPr>
        <p:txBody>
          <a:bodyPr wrap="square" rtlCol="0">
            <a:spAutoFit/>
          </a:bodyPr>
          <a:lstStyle/>
          <a:p>
            <a:r>
              <a:rPr lang="vi-VN" sz="3600" dirty="0"/>
              <a:t>2</a:t>
            </a:r>
            <a:endParaRPr lang="en-US" sz="3600" dirty="0"/>
          </a:p>
        </p:txBody>
      </p:sp>
      <p:sp>
        <p:nvSpPr>
          <p:cNvPr id="9" name="TextBox 8"/>
          <p:cNvSpPr txBox="1"/>
          <p:nvPr/>
        </p:nvSpPr>
        <p:spPr>
          <a:xfrm>
            <a:off x="1349654" y="2013374"/>
            <a:ext cx="2378283"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dù</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632800" y="1897464"/>
            <a:ext cx="2426200"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cũ</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7963864" y="1897464"/>
            <a:ext cx="2480900"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1349654" y="3993220"/>
            <a:ext cx="2378283" cy="1569660"/>
          </a:xfrm>
          <a:prstGeom prst="rect">
            <a:avLst/>
          </a:prstGeom>
          <a:solidFill>
            <a:schemeClr val="accent5">
              <a:lumMod val="20000"/>
              <a:lumOff val="80000"/>
            </a:schemeClr>
          </a:solidFill>
        </p:spPr>
        <p:txBody>
          <a:bodyPr wrap="square" rtlCol="0">
            <a:spAutoFit/>
          </a:bodyPr>
          <a:lstStyle/>
          <a:p>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hú</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632800" y="3993220"/>
            <a:ext cx="2426200" cy="1569660"/>
          </a:xfrm>
          <a:prstGeom prst="rect">
            <a:avLst/>
          </a:prstGeom>
          <a:solidFill>
            <a:schemeClr val="accent5">
              <a:lumMod val="20000"/>
              <a:lumOff val="80000"/>
            </a:schemeClr>
          </a:solidFill>
        </p:spPr>
        <p:txBody>
          <a:bodyPr wrap="square" rtlCol="0">
            <a:spAutoFit/>
          </a:bodyPr>
          <a:lstStyle/>
          <a:p>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7963863" y="3993220"/>
            <a:ext cx="2480901" cy="1569660"/>
          </a:xfrm>
          <a:prstGeom prst="rect">
            <a:avLst/>
          </a:prstGeom>
          <a:solidFill>
            <a:schemeClr val="accent5">
              <a:lumMod val="20000"/>
              <a:lumOff val="80000"/>
            </a:schemeClr>
          </a:solidFill>
        </p:spPr>
        <p:txBody>
          <a:bodyPr wrap="square" rtlCol="0">
            <a:spAutoFit/>
          </a:bodyPr>
          <a:lstStyle/>
          <a:p>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14638578"/>
      </p:ext>
    </p:extLst>
  </p:cSld>
  <p:clrMapOvr>
    <a:masterClrMapping/>
  </p:clrMapOvr>
  <p:transition spd="slow" advTm="4024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250831" cy="584775"/>
          </a:xfrm>
          <a:prstGeom prst="rect">
            <a:avLst/>
          </a:prstGeom>
          <a:noFill/>
        </p:spPr>
        <p:txBody>
          <a:bodyPr wrap="square" rtlCol="0">
            <a:spAutoFit/>
          </a:bodyPr>
          <a:lstStyle/>
          <a:p>
            <a:r>
              <a:rPr lang="vi-VN"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từ ngữ</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a:t>3</a:t>
            </a:r>
            <a:endParaRPr lang="en-US" sz="3600" dirty="0"/>
          </a:p>
        </p:txBody>
      </p:sp>
      <p:sp>
        <p:nvSpPr>
          <p:cNvPr id="16" name="TextBox 15"/>
          <p:cNvSpPr txBox="1"/>
          <p:nvPr/>
        </p:nvSpPr>
        <p:spPr>
          <a:xfrm>
            <a:off x="1712193" y="2148201"/>
            <a:ext cx="4057542" cy="1569660"/>
          </a:xfrm>
          <a:prstGeom prst="rect">
            <a:avLst/>
          </a:prstGeom>
          <a:solidFill>
            <a:schemeClr val="accent5">
              <a:lumMod val="20000"/>
              <a:lumOff val="80000"/>
            </a:schemeClr>
          </a:solidFill>
        </p:spPr>
        <p:txBody>
          <a:bodyPr wrap="square" rtlCol="0">
            <a:spAutoFit/>
          </a:bodyPr>
          <a:lstStyle/>
          <a:p>
            <a:pPr algn="ct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đu</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đủ</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6516709" y="2148201"/>
            <a:ext cx="4273921"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hổ</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dữ</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a:off x="2984229" y="3446257"/>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78198" y="3445268"/>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75831" y="3445268"/>
            <a:ext cx="54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50334" y="4103644"/>
            <a:ext cx="4057542"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chả</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6516710" y="4103644"/>
            <a:ext cx="4273921"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lá</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a:t>
            </a:r>
            <a:endPar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2252833" y="5413589"/>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06282" y="5415905"/>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94616766"/>
      </p:ext>
    </p:extLst>
  </p:cSld>
  <p:clrMapOvr>
    <a:masterClrMapping/>
  </p:clrMapOvr>
  <p:transition spd="slow" advTm="5944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822" y="886265"/>
            <a:ext cx="2518116" cy="97067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12193" y="1024223"/>
            <a:ext cx="2250831" cy="584775"/>
          </a:xfrm>
          <a:prstGeom prst="rect">
            <a:avLst/>
          </a:prstGeom>
          <a:noFill/>
        </p:spPr>
        <p:txBody>
          <a:bodyPr wrap="square" rtlCol="0">
            <a:spAutoFit/>
          </a:bodyPr>
          <a:lstStyle/>
          <a:p>
            <a:r>
              <a:rPr lang="vi-VN"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Đọc câu</a:t>
            </a:r>
            <a:endPar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22798" y="1115444"/>
            <a:ext cx="527536" cy="485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2035" y="1024223"/>
            <a:ext cx="281354" cy="646331"/>
          </a:xfrm>
          <a:prstGeom prst="rect">
            <a:avLst/>
          </a:prstGeom>
          <a:noFill/>
        </p:spPr>
        <p:txBody>
          <a:bodyPr wrap="square" rtlCol="0">
            <a:spAutoFit/>
          </a:bodyPr>
          <a:lstStyle/>
          <a:p>
            <a:r>
              <a:rPr lang="vi-VN" sz="3600" dirty="0"/>
              <a:t>4</a:t>
            </a:r>
            <a:endParaRPr lang="en-US" sz="3600" dirty="0"/>
          </a:p>
        </p:txBody>
      </p:sp>
      <p:sp>
        <p:nvSpPr>
          <p:cNvPr id="16" name="TextBox 15"/>
          <p:cNvSpPr txBox="1"/>
          <p:nvPr/>
        </p:nvSpPr>
        <p:spPr>
          <a:xfrm>
            <a:off x="1750334" y="2758997"/>
            <a:ext cx="9101352" cy="1569660"/>
          </a:xfrm>
          <a:prstGeom prst="rect">
            <a:avLst/>
          </a:prstGeom>
          <a:solidFill>
            <a:schemeClr val="accent5">
              <a:lumMod val="20000"/>
              <a:lumOff val="80000"/>
            </a:schemeClr>
          </a:solidFill>
        </p:spPr>
        <p:txBody>
          <a:bodyPr wrap="square" rtlCol="0">
            <a:spAutoFit/>
          </a:bodyPr>
          <a:lstStyle/>
          <a:p>
            <a:pPr algn="ctr"/>
            <a:r>
              <a:rPr lang="vi-VN"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khẽ</a:t>
            </a:r>
            <a:r>
              <a:rPr lang="en-US" sz="9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2" name="Straight Connector 11"/>
          <p:cNvCxnSpPr/>
          <p:nvPr/>
        </p:nvCxnSpPr>
        <p:spPr>
          <a:xfrm>
            <a:off x="5750203" y="4050744"/>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13854" y="4050744"/>
            <a:ext cx="1169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4323154"/>
      </p:ext>
    </p:extLst>
  </p:cSld>
  <p:clrMapOvr>
    <a:masterClrMapping/>
  </p:clrMapOvr>
  <p:transition spd="slow" advTm="3357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4">
            <a:duotone>
              <a:srgbClr val="E7E6E6">
                <a:shade val="45000"/>
                <a:satMod val="135000"/>
              </a:srgbClr>
              <a:prstClr val="white"/>
            </a:duotone>
            <a:extLst>
              <a:ext uri="{28A0092B-C50C-407E-A947-70E740481C1C}">
                <a14:useLocalDpi xmlns:a14="http://schemas.microsoft.com/office/drawing/2010/main" val="0"/>
              </a:ext>
            </a:extLst>
          </a:blip>
          <a:srcRect l="6027" t="45612" r="46939" b="16614"/>
          <a:stretch/>
        </p:blipFill>
        <p:spPr>
          <a:xfrm>
            <a:off x="482309" y="564129"/>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5">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3502443" y="2573440"/>
            <a:ext cx="3381055"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THƯ GIÃN</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7726"/>
    </mc:Choice>
    <mc:Fallback xmlns="">
      <p:transition spd="slow" advTm="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10.xml><?xml version="1.0" encoding="utf-8"?>
<p:tagLst xmlns:a="http://schemas.openxmlformats.org/drawingml/2006/main" xmlns:r="http://schemas.openxmlformats.org/officeDocument/2006/relationships" xmlns:p="http://schemas.openxmlformats.org/presentationml/2006/main">
  <p:tag name="TIMING" val="|5.2|7.1"/>
</p:tagLst>
</file>

<file path=ppt/tags/tag2.xml><?xml version="1.0" encoding="utf-8"?>
<p:tagLst xmlns:a="http://schemas.openxmlformats.org/drawingml/2006/main" xmlns:r="http://schemas.openxmlformats.org/officeDocument/2006/relationships" xmlns:p="http://schemas.openxmlformats.org/presentationml/2006/main">
  <p:tag name="TIMING" val="|1.3|7.1|6.3|4.6|20.9"/>
</p:tagLst>
</file>

<file path=ppt/tags/tag3.xml><?xml version="1.0" encoding="utf-8"?>
<p:tagLst xmlns:a="http://schemas.openxmlformats.org/drawingml/2006/main" xmlns:r="http://schemas.openxmlformats.org/officeDocument/2006/relationships" xmlns:p="http://schemas.openxmlformats.org/presentationml/2006/main">
  <p:tag name="TIMING" val="|5.1|1.7|1.5|1.5"/>
</p:tagLst>
</file>

<file path=ppt/tags/tag4.xml><?xml version="1.0" encoding="utf-8"?>
<p:tagLst xmlns:a="http://schemas.openxmlformats.org/drawingml/2006/main" xmlns:r="http://schemas.openxmlformats.org/officeDocument/2006/relationships" xmlns:p="http://schemas.openxmlformats.org/presentationml/2006/main">
  <p:tag name="TIMING" val="|3.8|1.3"/>
</p:tagLst>
</file>

<file path=ppt/tags/tag5.xml><?xml version="1.0" encoding="utf-8"?>
<p:tagLst xmlns:a="http://schemas.openxmlformats.org/drawingml/2006/main" xmlns:r="http://schemas.openxmlformats.org/officeDocument/2006/relationships" xmlns:p="http://schemas.openxmlformats.org/presentationml/2006/main">
  <p:tag name="TIMING" val="|6.8|1.6|1|1.4|34.3|1.2|2.8|2.7|3.2"/>
</p:tagLst>
</file>

<file path=ppt/tags/tag6.xml><?xml version="1.0" encoding="utf-8"?>
<p:tagLst xmlns:a="http://schemas.openxmlformats.org/drawingml/2006/main" xmlns:r="http://schemas.openxmlformats.org/officeDocument/2006/relationships" xmlns:p="http://schemas.openxmlformats.org/presentationml/2006/main">
  <p:tag name="TIMING" val="|2.4|13.7|1.2"/>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ags/tag8.xml><?xml version="1.0" encoding="utf-8"?>
<p:tagLst xmlns:a="http://schemas.openxmlformats.org/drawingml/2006/main" xmlns:r="http://schemas.openxmlformats.org/officeDocument/2006/relationships" xmlns:p="http://schemas.openxmlformats.org/presentationml/2006/main">
  <p:tag name="TIMING" val="|6.4"/>
</p:tagLst>
</file>

<file path=ppt/tags/tag9.xml><?xml version="1.0" encoding="utf-8"?>
<p:tagLst xmlns:a="http://schemas.openxmlformats.org/drawingml/2006/main" xmlns:r="http://schemas.openxmlformats.org/officeDocument/2006/relationships" xmlns:p="http://schemas.openxmlformats.org/presentationml/2006/main">
  <p:tag name="TIMING"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1287</TotalTime>
  <Words>1357</Words>
  <Application>Microsoft Office PowerPoint</Application>
  <PresentationFormat>Widescreen</PresentationFormat>
  <Paragraphs>113</Paragraphs>
  <Slides>22</Slides>
  <Notes>20</Notes>
  <HiddenSlides>0</HiddenSlides>
  <MMClips>7</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Arial</vt:lpstr>
      <vt:lpstr>Arial-Rounded</vt:lpstr>
      <vt:lpstr>Bebas Neue</vt:lpstr>
      <vt:lpstr>Calibri</vt:lpstr>
      <vt:lpstr>Calibri Light</vt:lpstr>
      <vt:lpstr>DFPOP1-W9</vt:lpstr>
      <vt:lpstr>HP001 4 hàng</vt:lpstr>
      <vt:lpstr>HP001 4H</vt:lpstr>
      <vt:lpstr>Kalam</vt:lpstr>
      <vt:lpstr>Montserrat</vt:lpstr>
      <vt:lpstr>Patrick Hand</vt:lpstr>
      <vt:lpstr>Times New Roman</vt:lpstr>
      <vt:lpstr>UVN Minh Map</vt:lpstr>
      <vt:lpstr>Wingdings</vt:lpstr>
      <vt:lpstr>Office Theme</vt:lpstr>
      <vt:lpstr>1_Office Theme</vt:lpstr>
      <vt:lpstr>2_Office 主题</vt:lpstr>
      <vt:lpstr>Doodle Sketchbook by Slidesgo</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119</cp:revision>
  <dcterms:created xsi:type="dcterms:W3CDTF">2021-09-20T07:24:22Z</dcterms:created>
  <dcterms:modified xsi:type="dcterms:W3CDTF">2022-09-25T14:53:08Z</dcterms:modified>
</cp:coreProperties>
</file>