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7"/>
  </p:notesMasterIdLst>
  <p:sldIdLst>
    <p:sldId id="362" r:id="rId5"/>
    <p:sldId id="322" r:id="rId6"/>
    <p:sldId id="284" r:id="rId7"/>
    <p:sldId id="285" r:id="rId8"/>
    <p:sldId id="323" r:id="rId9"/>
    <p:sldId id="324" r:id="rId10"/>
    <p:sldId id="325" r:id="rId11"/>
    <p:sldId id="326" r:id="rId12"/>
    <p:sldId id="327" r:id="rId13"/>
    <p:sldId id="295" r:id="rId14"/>
    <p:sldId id="330" r:id="rId15"/>
    <p:sldId id="345" r:id="rId16"/>
    <p:sldId id="332" r:id="rId17"/>
    <p:sldId id="333" r:id="rId18"/>
    <p:sldId id="335" r:id="rId19"/>
    <p:sldId id="340" r:id="rId20"/>
    <p:sldId id="360" r:id="rId21"/>
    <p:sldId id="274" r:id="rId22"/>
    <p:sldId id="309" r:id="rId23"/>
    <p:sldId id="305" r:id="rId24"/>
    <p:sldId id="276" r:id="rId25"/>
    <p:sldId id="361" r:id="rId26"/>
  </p:sldIdLst>
  <p:sldSz cx="9144000" cy="5143500" type="screen16x9"/>
  <p:notesSz cx="6858000" cy="9144000"/>
  <p:embeddedFontLst>
    <p:embeddedFont>
      <p:font typeface="DFPOP1-W9" panose="020B0604020202020204" charset="-128"/>
      <p:regular r:id="rId28"/>
    </p:embeddedFont>
    <p:embeddedFont>
      <p:font typeface=".VnAvant" panose="020B7200000000000000" pitchFamily="34" charset="0"/>
      <p:regular r:id="rId29"/>
      <p:bold r:id="rId30"/>
      <p:italic r:id="rId31"/>
      <p:boldItalic r:id="rId32"/>
    </p:embeddedFont>
    <p:embeddedFont>
      <p:font typeface="Arial-Rounded" panose="020B0500000000000000" pitchFamily="34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HP001 4 hàng" panose="020B0603050302020204" pitchFamily="34" charset="0"/>
      <p:regular r:id="rId38"/>
      <p:bold r:id="rId39"/>
    </p:embeddedFont>
    <p:embeddedFont>
      <p:font typeface="UVN Minh Map" panose="00000400000000000000" pitchFamily="2" charset="0"/>
      <p:regular r:id="rId40"/>
    </p:embeddedFont>
  </p:embeddedFontLst>
  <p:custDataLst>
    <p:tags r:id="rId4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35FB"/>
    <a:srgbClr val="C34CE4"/>
    <a:srgbClr val="679C31"/>
    <a:srgbClr val="4CA420"/>
    <a:srgbClr val="F14420"/>
    <a:srgbClr val="C4D836"/>
    <a:srgbClr val="920000"/>
    <a:srgbClr val="F56636"/>
    <a:srgbClr val="EF2A19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46" autoAdjust="0"/>
    <p:restoredTop sz="83805" autoAdjust="0"/>
  </p:normalViewPr>
  <p:slideViewPr>
    <p:cSldViewPr snapToGrid="0">
      <p:cViewPr varScale="1">
        <p:scale>
          <a:sx n="71" d="100"/>
          <a:sy n="71" d="100"/>
        </p:scale>
        <p:origin x="1020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352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zh-CN" alt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827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zh-CN" alt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5282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135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496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704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17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51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4.png"/><Relationship Id="rId5" Type="http://schemas.openxmlformats.org/officeDocument/2006/relationships/image" Target="../media/image1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0.png"/><Relationship Id="rId3" Type="http://schemas.openxmlformats.org/officeDocument/2006/relationships/audio" Target="../media/audio1.wav"/><Relationship Id="rId21" Type="http://schemas.openxmlformats.org/officeDocument/2006/relationships/slide" Target="slide7.xml"/><Relationship Id="rId7" Type="http://schemas.openxmlformats.org/officeDocument/2006/relationships/image" Target="../media/image21.png"/><Relationship Id="rId12" Type="http://schemas.openxmlformats.org/officeDocument/2006/relationships/image" Target="../media/image26.gif"/><Relationship Id="rId17" Type="http://schemas.openxmlformats.org/officeDocument/2006/relationships/slide" Target="slide4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gif"/><Relationship Id="rId24" Type="http://schemas.openxmlformats.org/officeDocument/2006/relationships/image" Target="../media/image33.png"/><Relationship Id="rId5" Type="http://schemas.openxmlformats.org/officeDocument/2006/relationships/image" Target="../media/image19.png"/><Relationship Id="rId15" Type="http://schemas.openxmlformats.org/officeDocument/2006/relationships/slide" Target="slide16.xml"/><Relationship Id="rId23" Type="http://schemas.openxmlformats.org/officeDocument/2006/relationships/slide" Target="slide17.xml"/><Relationship Id="rId10" Type="http://schemas.openxmlformats.org/officeDocument/2006/relationships/image" Target="../media/image24.gif"/><Relationship Id="rId19" Type="http://schemas.openxmlformats.org/officeDocument/2006/relationships/slide" Target="slide5.xml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gif"/><Relationship Id="rId2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5528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3" y="1828801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42" y="86371"/>
            <a:ext cx="9457764" cy="820128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177887" y="1565695"/>
            <a:ext cx="6512706" cy="3135926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4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9" y="3600545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80" y="2497735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23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801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603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cs typeface="+mn-ea"/>
              <a:sym typeface="+mn-lt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33743" y="2354383"/>
            <a:ext cx="5887479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15" tIns="41057" rIns="82115" bIns="41057" anchor="ctr"/>
          <a:lstStyle/>
          <a:p>
            <a:pPr algn="ctr" defTabSz="1094600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UVN Minh Map" panose="00000400000000000000" pitchFamily="2" charset="0"/>
                <a:cs typeface="Times New Roman" panose="02020603050405020304" pitchFamily="18" charset="0"/>
              </a:rPr>
              <a:t>TIẾNG VIỆT TC 1</a:t>
            </a:r>
            <a:endParaRPr lang="zh-CN" altLang="en-US" sz="2400" b="1" dirty="0">
              <a:solidFill>
                <a:srgbClr val="FF0000"/>
              </a:solidFill>
              <a:latin typeface="UVN Minh Map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3437" y="1867610"/>
            <a:ext cx="52816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7926">
              <a:lnSpc>
                <a:spcPct val="150000"/>
              </a:lnSpc>
            </a:pP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37139" y="3110003"/>
            <a:ext cx="59889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HP001 4 hàng" pitchFamily="34" charset="0"/>
              </a:rPr>
              <a:t>Luyện</a:t>
            </a:r>
            <a:r>
              <a:rPr lang="en-US" alt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HP001 4 hàng" pitchFamily="34" charset="0"/>
              </a:rPr>
              <a:t>đǌ</a:t>
            </a:r>
            <a:r>
              <a:rPr lang="en-US" altLang="en-US" sz="4000" b="1" dirty="0">
                <a:solidFill>
                  <a:srgbClr val="FF0000"/>
                </a:solidFill>
                <a:latin typeface="HP001 4 hàng" pitchFamily="34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HP001 4 hàng" pitchFamily="34" charset="0"/>
              </a:rPr>
              <a:t>viết</a:t>
            </a:r>
            <a:r>
              <a:rPr lang="en-US" alt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HP001 4 hàng" pitchFamily="34" charset="0"/>
              </a:rPr>
              <a:t>i</a:t>
            </a:r>
            <a:r>
              <a:rPr lang="en-US" altLang="en-US" sz="4000" b="1" dirty="0">
                <a:solidFill>
                  <a:srgbClr val="FF0000"/>
                </a:solidFill>
                <a:latin typeface="HP001 4 hàng" pitchFamily="34" charset="0"/>
              </a:rPr>
              <a:t> , k , h , l</a:t>
            </a:r>
          </a:p>
        </p:txBody>
      </p:sp>
    </p:spTree>
    <p:extLst>
      <p:ext uri="{BB962C8B-B14F-4D97-AF65-F5344CB8AC3E}">
        <p14:creationId xmlns:p14="http://schemas.microsoft.com/office/powerpoint/2010/main" val="312838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38"/>
    </mc:Choice>
    <mc:Fallback xmlns="">
      <p:transition advTm="13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936242-5791-4D36-A049-FB494897F6AD}"/>
              </a:ext>
            </a:extLst>
          </p:cNvPr>
          <p:cNvSpPr txBox="1"/>
          <p:nvPr/>
        </p:nvSpPr>
        <p:spPr>
          <a:xfrm>
            <a:off x="753266" y="1218201"/>
            <a:ext cx="1013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endParaRPr lang="en-US" sz="9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45BE3-21B5-4BB1-9596-84937BA5447F}"/>
              </a:ext>
            </a:extLst>
          </p:cNvPr>
          <p:cNvSpPr txBox="1"/>
          <p:nvPr/>
        </p:nvSpPr>
        <p:spPr>
          <a:xfrm>
            <a:off x="2794462" y="1218201"/>
            <a:ext cx="1013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A1C434-2D9A-4938-AB34-DFF28DDB4617}"/>
              </a:ext>
            </a:extLst>
          </p:cNvPr>
          <p:cNvSpPr txBox="1"/>
          <p:nvPr/>
        </p:nvSpPr>
        <p:spPr>
          <a:xfrm>
            <a:off x="4803771" y="1213889"/>
            <a:ext cx="1858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326508-F3EC-4857-A88B-A1DE9233EA78}"/>
              </a:ext>
            </a:extLst>
          </p:cNvPr>
          <p:cNvSpPr txBox="1"/>
          <p:nvPr/>
        </p:nvSpPr>
        <p:spPr>
          <a:xfrm>
            <a:off x="6844967" y="1212753"/>
            <a:ext cx="1953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058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DE45BE3-21B5-4BB1-9596-84937BA5447F}"/>
              </a:ext>
            </a:extLst>
          </p:cNvPr>
          <p:cNvSpPr txBox="1"/>
          <p:nvPr/>
        </p:nvSpPr>
        <p:spPr>
          <a:xfrm>
            <a:off x="437801" y="1325808"/>
            <a:ext cx="10134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A1C434-2D9A-4938-AB34-DFF28DDB4617}"/>
              </a:ext>
            </a:extLst>
          </p:cNvPr>
          <p:cNvSpPr txBox="1"/>
          <p:nvPr/>
        </p:nvSpPr>
        <p:spPr>
          <a:xfrm>
            <a:off x="1344790" y="1325808"/>
            <a:ext cx="10134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endParaRPr lang="en-US" sz="115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451261" y="1325808"/>
            <a:ext cx="212942" cy="246367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DE45BE3-21B5-4BB1-9596-84937BA5447F}"/>
              </a:ext>
            </a:extLst>
          </p:cNvPr>
          <p:cNvSpPr txBox="1"/>
          <p:nvPr/>
        </p:nvSpPr>
        <p:spPr>
          <a:xfrm>
            <a:off x="3442353" y="1321162"/>
            <a:ext cx="271057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A1C434-2D9A-4938-AB34-DFF28DDB4617}"/>
              </a:ext>
            </a:extLst>
          </p:cNvPr>
          <p:cNvSpPr txBox="1"/>
          <p:nvPr/>
        </p:nvSpPr>
        <p:spPr>
          <a:xfrm>
            <a:off x="4290908" y="1316516"/>
            <a:ext cx="10134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797638" y="1399385"/>
            <a:ext cx="212942" cy="246367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DE45BE3-21B5-4BB1-9596-84937BA5447F}"/>
              </a:ext>
            </a:extLst>
          </p:cNvPr>
          <p:cNvSpPr txBox="1"/>
          <p:nvPr/>
        </p:nvSpPr>
        <p:spPr>
          <a:xfrm>
            <a:off x="6623613" y="1321162"/>
            <a:ext cx="25600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A1C434-2D9A-4938-AB34-DFF28DDB4617}"/>
              </a:ext>
            </a:extLst>
          </p:cNvPr>
          <p:cNvSpPr txBox="1"/>
          <p:nvPr/>
        </p:nvSpPr>
        <p:spPr>
          <a:xfrm>
            <a:off x="7071012" y="1321162"/>
            <a:ext cx="10134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kern="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</a:t>
            </a:r>
            <a:endParaRPr kumimoji="0" lang="en-US" sz="115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326508-F3EC-4857-A88B-A1DE9233EA78}"/>
              </a:ext>
            </a:extLst>
          </p:cNvPr>
          <p:cNvSpPr txBox="1"/>
          <p:nvPr/>
        </p:nvSpPr>
        <p:spPr>
          <a:xfrm rot="6253304">
            <a:off x="8523455" y="560130"/>
            <a:ext cx="7232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343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8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9362" y="1307046"/>
            <a:ext cx="654463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62481" y="1275976"/>
            <a:ext cx="654463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280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936242-5791-4D36-A049-FB494897F6AD}"/>
              </a:ext>
            </a:extLst>
          </p:cNvPr>
          <p:cNvSpPr txBox="1"/>
          <p:nvPr/>
        </p:nvSpPr>
        <p:spPr>
          <a:xfrm>
            <a:off x="842071" y="795637"/>
            <a:ext cx="10134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endParaRPr lang="en-US" sz="6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45BE3-21B5-4BB1-9596-84937BA5447F}"/>
              </a:ext>
            </a:extLst>
          </p:cNvPr>
          <p:cNvSpPr txBox="1"/>
          <p:nvPr/>
        </p:nvSpPr>
        <p:spPr>
          <a:xfrm>
            <a:off x="2740102" y="795637"/>
            <a:ext cx="10134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A1C434-2D9A-4938-AB34-DFF28DDB4617}"/>
              </a:ext>
            </a:extLst>
          </p:cNvPr>
          <p:cNvSpPr txBox="1"/>
          <p:nvPr/>
        </p:nvSpPr>
        <p:spPr>
          <a:xfrm>
            <a:off x="4544368" y="795637"/>
            <a:ext cx="15204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BF9212-0159-4AC0-BE47-28DA697AA91F}"/>
              </a:ext>
            </a:extLst>
          </p:cNvPr>
          <p:cNvSpPr txBox="1"/>
          <p:nvPr/>
        </p:nvSpPr>
        <p:spPr>
          <a:xfrm>
            <a:off x="1348801" y="2388244"/>
            <a:ext cx="10134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kì</a:t>
            </a:r>
            <a:endParaRPr lang="en-US" sz="6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E7DBCE-64D9-40EA-A94D-7E58C4688E94}"/>
              </a:ext>
            </a:extLst>
          </p:cNvPr>
          <p:cNvSpPr txBox="1"/>
          <p:nvPr/>
        </p:nvSpPr>
        <p:spPr>
          <a:xfrm>
            <a:off x="3467890" y="2388244"/>
            <a:ext cx="14388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hồ</a:t>
            </a:r>
            <a:endParaRPr lang="en-US" sz="6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DFEC9C-FBE6-4B7E-8F05-47A681D573EA}"/>
              </a:ext>
            </a:extLst>
          </p:cNvPr>
          <p:cNvSpPr txBox="1"/>
          <p:nvPr/>
        </p:nvSpPr>
        <p:spPr>
          <a:xfrm>
            <a:off x="6012400" y="2388244"/>
            <a:ext cx="30260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le </a:t>
            </a:r>
            <a:r>
              <a:rPr lang="en-US" sz="6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le</a:t>
            </a:r>
            <a:endParaRPr lang="en-US" sz="6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3008" y="795637"/>
            <a:ext cx="1386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2651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72261" y="1603134"/>
            <a:ext cx="3245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endParaRPr lang="en-US" altLang="zh-CN" sz="32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 VIẾT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F0A8B1-BA3F-45B3-9CF1-A3D4A2B34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t="21172" r="6525" b="20323"/>
          <a:stretch/>
        </p:blipFill>
        <p:spPr>
          <a:xfrm>
            <a:off x="719051" y="0"/>
            <a:ext cx="7705898" cy="51562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73C19E-1ECE-4046-853E-2225ADE5736E}"/>
              </a:ext>
            </a:extLst>
          </p:cNvPr>
          <p:cNvSpPr txBox="1"/>
          <p:nvPr/>
        </p:nvSpPr>
        <p:spPr>
          <a:xfrm>
            <a:off x="3279323" y="-383262"/>
            <a:ext cx="60721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chemeClr val="bg1"/>
                </a:solidFill>
                <a:latin typeface="HP001 4 hàng" panose="020B0603050302020204" pitchFamily="34" charset="0"/>
              </a:rPr>
              <a:t>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63A6E-8FD1-429A-9EE3-1E259CAFDE4D}"/>
              </a:ext>
            </a:extLst>
          </p:cNvPr>
          <p:cNvSpPr txBox="1"/>
          <p:nvPr/>
        </p:nvSpPr>
        <p:spPr>
          <a:xfrm>
            <a:off x="3724596" y="3077688"/>
            <a:ext cx="256369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chemeClr val="bg1"/>
                </a:solidFill>
                <a:latin typeface="HP001 4 hàng"/>
              </a:rPr>
              <a:t>h</a:t>
            </a:r>
            <a:endParaRPr lang="en-US" sz="1990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7919" y="3101751"/>
            <a:ext cx="367667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chemeClr val="bg1"/>
                </a:solidFill>
                <a:latin typeface="HP001 4 hàng"/>
              </a:rPr>
              <a:t>l</a:t>
            </a:r>
            <a:endParaRPr lang="en-US" sz="1990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9726" y="3069105"/>
            <a:ext cx="60721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chemeClr val="bg1"/>
                </a:solidFill>
                <a:latin typeface="HP001 4 hàng" panose="020B0603050302020204" pitchFamily="34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79165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F0A8B1-BA3F-45B3-9CF1-A3D4A2B34C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t="21172" r="6525" b="20323"/>
          <a:stretch/>
        </p:blipFill>
        <p:spPr>
          <a:xfrm>
            <a:off x="755145" y="0"/>
            <a:ext cx="7705898" cy="51562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50130F-5105-427B-813E-2571785F1493}"/>
              </a:ext>
            </a:extLst>
          </p:cNvPr>
          <p:cNvSpPr txBox="1"/>
          <p:nvPr/>
        </p:nvSpPr>
        <p:spPr>
          <a:xfrm>
            <a:off x="2804713" y="1612915"/>
            <a:ext cx="54193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chemeClr val="bg1"/>
                </a:solidFill>
                <a:latin typeface="HP001 4 hàng" panose="020B0603050302020204" pitchFamily="34" charset="0"/>
              </a:rPr>
              <a:t>k</a:t>
            </a:r>
            <a:r>
              <a:rPr lang="vi-VN" sz="19900" dirty="0">
                <a:solidFill>
                  <a:schemeClr val="bg1"/>
                </a:solidFill>
                <a:latin typeface="HP001 4 hàng" panose="020B0603050302020204" pitchFamily="34" charset="0"/>
              </a:rPr>
              <a:t>ş</a:t>
            </a:r>
            <a:r>
              <a:rPr lang="en-US" sz="1990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281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F0A8B1-BA3F-45B3-9CF1-A3D4A2B34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t="21172" r="6525" b="20323"/>
          <a:stretch/>
        </p:blipFill>
        <p:spPr>
          <a:xfrm>
            <a:off x="755145" y="0"/>
            <a:ext cx="7705898" cy="51562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50130F-5105-427B-813E-2571785F1493}"/>
              </a:ext>
            </a:extLst>
          </p:cNvPr>
          <p:cNvSpPr txBox="1"/>
          <p:nvPr/>
        </p:nvSpPr>
        <p:spPr>
          <a:xfrm>
            <a:off x="2281382" y="1595547"/>
            <a:ext cx="541934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9700" dirty="0">
                <a:solidFill>
                  <a:schemeClr val="bg1"/>
                </a:solidFill>
                <a:latin typeface="HP001 4 hàng" panose="020B0603050302020204" pitchFamily="34" charset="0"/>
              </a:rPr>
              <a:t>Δ΄</a:t>
            </a:r>
            <a:r>
              <a:rPr lang="en-US" sz="2010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  <a:p>
            <a:r>
              <a:rPr lang="en-US" sz="1990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50130F-5105-427B-813E-2571785F1493}"/>
              </a:ext>
            </a:extLst>
          </p:cNvPr>
          <p:cNvSpPr txBox="1"/>
          <p:nvPr/>
        </p:nvSpPr>
        <p:spPr>
          <a:xfrm>
            <a:off x="4793981" y="1563733"/>
            <a:ext cx="541934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9700" dirty="0">
                <a:solidFill>
                  <a:schemeClr val="bg1"/>
                </a:solidFill>
                <a:latin typeface="HP001 4 hàng" panose="020B0603050302020204" pitchFamily="34" charset="0"/>
              </a:rPr>
              <a:t>Δ΄</a:t>
            </a:r>
            <a:r>
              <a:rPr lang="en-US" sz="2010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  <a:p>
            <a:r>
              <a:rPr lang="en-US" sz="1990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348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1" y="1405054"/>
            <a:ext cx="700854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 err="1">
                <a:solidFill>
                  <a:srgbClr val="FF0000"/>
                </a:solidFill>
                <a:latin typeface="HP001 4 hàng" pitchFamily="34" charset="0"/>
              </a:rPr>
              <a:t>Thư</a:t>
            </a:r>
            <a:r>
              <a:rPr lang="en-US" sz="75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7500" b="1" dirty="0" err="1">
                <a:solidFill>
                  <a:srgbClr val="FF0000"/>
                </a:solidFill>
                <a:latin typeface="HP001 4 hàng" pitchFamily="34" charset="0"/>
              </a:rPr>
              <a:t>giãn</a:t>
            </a:r>
            <a:endParaRPr lang="vi-VN" sz="75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3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43056" y="1524636"/>
            <a:ext cx="3541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endParaRPr lang="en-US" altLang="zh-CN" sz="36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 VIẾT VỞ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1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2A9E3A-BB53-4A9D-B964-289F11034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98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8084" y="1145545"/>
            <a:ext cx="7258406" cy="1819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C000"/>
                </a:solidFill>
                <a:latin typeface="UTM Avo" pitchFamily="18" charset="0"/>
                <a:cs typeface="Arial" panose="020B0604020202020204" pitchFamily="34" charset="0"/>
              </a:rPr>
              <a:t>KHỞI ĐỘNG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UTM Avo" pitchFamily="18" charset="0"/>
                <a:cs typeface="Arial" panose="020B0604020202020204" pitchFamily="34" charset="0"/>
              </a:rPr>
              <a:t>TRÒ CHƠI: “MẢNH GHÉP”</a:t>
            </a:r>
          </a:p>
        </p:txBody>
      </p:sp>
    </p:spTree>
    <p:extLst>
      <p:ext uri="{BB962C8B-B14F-4D97-AF65-F5344CB8AC3E}">
        <p14:creationId xmlns:p14="http://schemas.microsoft.com/office/powerpoint/2010/main" val="26840839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t="71111" r="53217" b="8888"/>
          <a:stretch>
            <a:fillRect/>
          </a:stretch>
        </p:blipFill>
        <p:spPr bwMode="auto">
          <a:xfrm>
            <a:off x="0" y="0"/>
            <a:ext cx="4434348" cy="310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47778" r="51723" b="31111"/>
          <a:stretch>
            <a:fillRect/>
          </a:stretch>
        </p:blipFill>
        <p:spPr bwMode="auto">
          <a:xfrm>
            <a:off x="4434348" y="2123768"/>
            <a:ext cx="4709652" cy="30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163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E9B8422-AA08-4DF4-9839-8F112C80F2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3" y="4376"/>
            <a:ext cx="7212806" cy="51391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1085643" y="-27623"/>
            <a:ext cx="9048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HP001 4 hàng" panose="020B0603050302020204" pitchFamily="34" charset="0"/>
              </a:rPr>
              <a:t>i</a:t>
            </a:r>
            <a:endParaRPr lang="en-US" sz="4500" b="1" dirty="0">
              <a:latin typeface="HP001 4 hàng" panose="020B06030503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62F450-DBBD-4A30-9A54-A213CE5B2609}"/>
              </a:ext>
            </a:extLst>
          </p:cNvPr>
          <p:cNvSpPr txBox="1"/>
          <p:nvPr/>
        </p:nvSpPr>
        <p:spPr>
          <a:xfrm>
            <a:off x="1197476" y="909177"/>
            <a:ext cx="6715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HP001 4 hàng" panose="020B0603050302020204" pitchFamily="34" charset="0"/>
              </a:rPr>
              <a:t>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2CB028-D410-4FD4-9521-AFBC6868A2A1}"/>
              </a:ext>
            </a:extLst>
          </p:cNvPr>
          <p:cNvSpPr txBox="1"/>
          <p:nvPr/>
        </p:nvSpPr>
        <p:spPr>
          <a:xfrm>
            <a:off x="1186992" y="1841525"/>
            <a:ext cx="10459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HP001 4 hàng"/>
              </a:rPr>
              <a:t>h</a:t>
            </a:r>
            <a:endParaRPr lang="en-US" sz="4500" b="1" dirty="0">
              <a:latin typeface="HP001 4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017431-5832-4612-B122-DB9211E1A6EF}"/>
              </a:ext>
            </a:extLst>
          </p:cNvPr>
          <p:cNvSpPr txBox="1"/>
          <p:nvPr/>
        </p:nvSpPr>
        <p:spPr>
          <a:xfrm>
            <a:off x="1186287" y="2772689"/>
            <a:ext cx="9520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HP001 4 hàng" panose="020B0603050302020204" pitchFamily="34" charset="0"/>
              </a:rPr>
              <a:t>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E343A5-1777-43AA-824C-992B99F90B75}"/>
              </a:ext>
            </a:extLst>
          </p:cNvPr>
          <p:cNvSpPr txBox="1"/>
          <p:nvPr/>
        </p:nvSpPr>
        <p:spPr>
          <a:xfrm>
            <a:off x="1292915" y="3689673"/>
            <a:ext cx="10317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 err="1">
                <a:latin typeface="HP001 4 hàng" panose="020B0603050302020204" pitchFamily="34" charset="0"/>
              </a:rPr>
              <a:t>kş</a:t>
            </a:r>
            <a:endParaRPr lang="en-US" sz="46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054" y="4634107"/>
            <a:ext cx="2635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500" b="1" dirty="0">
                <a:latin typeface="HP001 4 hàng"/>
              </a:rPr>
              <a:t>Δ΄</a:t>
            </a:r>
            <a:endParaRPr lang="en-US" sz="4500" b="1" dirty="0">
              <a:latin typeface="HP001 4 hàng" panose="020B0603050302020204" pitchFamily="34" charset="0"/>
            </a:endParaRPr>
          </a:p>
          <a:p>
            <a:endParaRPr lang="en-US" sz="45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0179" y="4639792"/>
            <a:ext cx="2635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500" b="1" dirty="0">
                <a:latin typeface="HP001 4 hàng"/>
              </a:rPr>
              <a:t>Δ΄</a:t>
            </a:r>
            <a:endParaRPr lang="en-US" sz="4500" b="1" dirty="0">
              <a:latin typeface="HP001 4 hàng" panose="020B0603050302020204" pitchFamily="34" charset="0"/>
            </a:endParaRPr>
          </a:p>
          <a:p>
            <a:endParaRPr lang="en-US" sz="45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60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61"/>
            <a:ext cx="9144000" cy="5147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41" y="1223321"/>
            <a:ext cx="6295524" cy="183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66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C688D890-F798-4BCB-8373-A0D1C0BB9F06}"/>
              </a:ext>
            </a:extLst>
          </p:cNvPr>
          <p:cNvGrpSpPr/>
          <p:nvPr/>
        </p:nvGrpSpPr>
        <p:grpSpPr>
          <a:xfrm>
            <a:off x="4029516" y="449580"/>
            <a:ext cx="5170925" cy="4133778"/>
            <a:chOff x="4029516" y="449580"/>
            <a:chExt cx="5371413" cy="432816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41B94D9-DB10-4297-A1D4-AC3378DE6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9516" y="449580"/>
              <a:ext cx="5371413" cy="4328160"/>
            </a:xfrm>
            <a:prstGeom prst="rect">
              <a:avLst/>
            </a:prstGeom>
          </p:spPr>
        </p:pic>
        <p:sp>
          <p:nvSpPr>
            <p:cNvPr id="27" name="Text Box 7">
              <a:extLst>
                <a:ext uri="{FF2B5EF4-FFF2-40B4-BE49-F238E27FC236}">
                  <a16:creationId xmlns:a16="http://schemas.microsoft.com/office/drawing/2014/main" id="{3A31588C-25B4-4C42-B5F6-F6B4A06F7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0725" y="1951940"/>
              <a:ext cx="4428993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en-US" altLang="en-US" sz="3200" b="1" dirty="0" err="1">
                  <a:solidFill>
                    <a:schemeClr val="bg1"/>
                  </a:solidFill>
                  <a:latin typeface="HP001 4 hàng" pitchFamily="34" charset="0"/>
                </a:rPr>
                <a:t>Luyện</a:t>
              </a:r>
              <a:r>
                <a:rPr lang="en-US" altLang="en-US" sz="3200" b="1" dirty="0">
                  <a:solidFill>
                    <a:schemeClr val="bg1"/>
                  </a:solidFill>
                  <a:latin typeface="HP001 4 hàng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HP001 4 hàng" pitchFamily="34" charset="0"/>
                </a:rPr>
                <a:t>đǌ</a:t>
              </a:r>
              <a:r>
                <a:rPr lang="en-US" altLang="en-US" sz="3200" b="1" dirty="0">
                  <a:solidFill>
                    <a:schemeClr val="bg1"/>
                  </a:solidFill>
                  <a:latin typeface="HP001 4 hàng" pitchFamily="34" charset="0"/>
                </a:rPr>
                <a:t>,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HP001 4 hàng" pitchFamily="34" charset="0"/>
                </a:rPr>
                <a:t>viết</a:t>
              </a:r>
              <a:r>
                <a:rPr lang="en-US" altLang="en-US" sz="3200" b="1" dirty="0">
                  <a:solidFill>
                    <a:schemeClr val="bg1"/>
                  </a:solidFill>
                  <a:latin typeface="HP001 4 hàng" pitchFamily="34" charset="0"/>
                </a:rPr>
                <a:t> </a:t>
              </a:r>
            </a:p>
            <a:p>
              <a:pPr algn="ctr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en-US" altLang="en-US" sz="3200" b="1" dirty="0">
                  <a:solidFill>
                    <a:schemeClr val="bg1"/>
                  </a:solidFill>
                  <a:latin typeface="HP001 4 hàng" pitchFamily="34" charset="0"/>
                </a:rPr>
                <a:t>d, đ, ơ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HP001 4 hàng" pitchFamily="34" charset="0"/>
                </a:rPr>
                <a:t>và</a:t>
              </a:r>
              <a:r>
                <a:rPr lang="en-US" altLang="en-US" sz="3200" b="1" dirty="0">
                  <a:solidFill>
                    <a:schemeClr val="bg1"/>
                  </a:solidFill>
                  <a:latin typeface="HP001 4 hàng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HP001 4 hàng" pitchFamily="34" charset="0"/>
                </a:rPr>
                <a:t>dấu</a:t>
              </a:r>
              <a:r>
                <a:rPr lang="en-US" altLang="en-US" sz="3200" b="1" dirty="0">
                  <a:solidFill>
                    <a:schemeClr val="bg1"/>
                  </a:solidFill>
                  <a:latin typeface="HP001 4 hàng" pitchFamily="34" charset="0"/>
                </a:rPr>
                <a:t> </a:t>
              </a:r>
              <a:r>
                <a:rPr lang="en-US" altLang="en-US" sz="3200" b="1" dirty="0">
                  <a:solidFill>
                    <a:schemeClr val="bg1"/>
                  </a:solidFill>
                  <a:latin typeface=".VnAvant" panose="020B7200000000000000" pitchFamily="34" charset="0"/>
                </a:rPr>
                <a:t>~</a:t>
              </a:r>
              <a:endParaRPr lang="en-US" altLang="en-US" sz="3200" b="1" dirty="0">
                <a:solidFill>
                  <a:schemeClr val="bg1"/>
                </a:solidFill>
                <a:latin typeface="HP001 4 hàng" pitchFamily="34" charset="0"/>
              </a:endParaRPr>
            </a:p>
          </p:txBody>
        </p:sp>
        <p:sp>
          <p:nvSpPr>
            <p:cNvPr id="28" name="WordArt 5">
              <a:extLst>
                <a:ext uri="{FF2B5EF4-FFF2-40B4-BE49-F238E27FC236}">
                  <a16:creationId xmlns:a16="http://schemas.microsoft.com/office/drawing/2014/main" id="{A14343D5-03D3-4C94-8FC4-A550E73F9E9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627153" y="1291195"/>
              <a:ext cx="1976267" cy="453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595"/>
                </a:avLst>
              </a:prstTxWarp>
            </a:bodyPr>
            <a:lstStyle/>
            <a:p>
              <a:pPr algn="ctr"/>
              <a:r>
                <a:rPr lang="en-US" b="1" kern="10" dirty="0">
                  <a:ln w="9525">
                    <a:solidFill>
                      <a:srgbClr val="FF3399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TIẾNG VIỆT</a:t>
              </a:r>
            </a:p>
          </p:txBody>
        </p:sp>
      </p:grpSp>
      <p:pic>
        <p:nvPicPr>
          <p:cNvPr id="138" name="Picture 1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91"/>
          <a:stretch/>
        </p:blipFill>
        <p:spPr>
          <a:xfrm>
            <a:off x="5820" y="5716"/>
            <a:ext cx="8940060" cy="5144075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545" y="547241"/>
            <a:ext cx="2465902" cy="1988993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25" y="826090"/>
            <a:ext cx="2465902" cy="1979858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125" y="2270958"/>
            <a:ext cx="2440563" cy="1988993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03" y="2520256"/>
            <a:ext cx="2465901" cy="1979858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77" y="826090"/>
            <a:ext cx="876446" cy="876446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7" y="662982"/>
            <a:ext cx="795830" cy="79583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88" y="1303627"/>
            <a:ext cx="845678" cy="84567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38" y="-779255"/>
            <a:ext cx="1321423" cy="454496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54" y="3813838"/>
            <a:ext cx="485775" cy="678656"/>
          </a:xfrm>
          <a:prstGeom prst="rect">
            <a:avLst/>
          </a:prstGeom>
        </p:spPr>
      </p:pic>
      <p:pic>
        <p:nvPicPr>
          <p:cNvPr id="159" name="Picture 15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066" y="4153165"/>
            <a:ext cx="1235870" cy="1044757"/>
          </a:xfrm>
          <a:prstGeom prst="rect">
            <a:avLst/>
          </a:prstGeom>
        </p:spPr>
      </p:pic>
      <p:pic>
        <p:nvPicPr>
          <p:cNvPr id="139" name="mau1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19" y="560142"/>
            <a:ext cx="2496596" cy="1988993"/>
          </a:xfrm>
          <a:prstGeom prst="rect">
            <a:avLst/>
          </a:prstGeom>
        </p:spPr>
      </p:pic>
      <p:pic>
        <p:nvPicPr>
          <p:cNvPr id="140" name="mau2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245" y="834916"/>
            <a:ext cx="2482222" cy="1979858"/>
          </a:xfrm>
          <a:prstGeom prst="rect">
            <a:avLst/>
          </a:prstGeom>
        </p:spPr>
      </p:pic>
      <p:pic>
        <p:nvPicPr>
          <p:cNvPr id="142" name="mau4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720" y="2278578"/>
            <a:ext cx="2482222" cy="1988993"/>
          </a:xfrm>
          <a:prstGeom prst="rect">
            <a:avLst/>
          </a:prstGeom>
        </p:spPr>
      </p:pic>
      <p:pic>
        <p:nvPicPr>
          <p:cNvPr id="143" name="mau5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60" y="2534290"/>
            <a:ext cx="2465901" cy="19798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0024B4-8B6E-47DF-888B-964CB91F617D}"/>
              </a:ext>
            </a:extLst>
          </p:cNvPr>
          <p:cNvSpPr/>
          <p:nvPr/>
        </p:nvSpPr>
        <p:spPr>
          <a:xfrm>
            <a:off x="5071079" y="2814774"/>
            <a:ext cx="914400" cy="999063"/>
          </a:xfrm>
          <a:prstGeom prst="rect">
            <a:avLst/>
          </a:prstGeom>
          <a:solidFill>
            <a:srgbClr val="C73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50E8B2-03B0-4C1F-890C-A41E0461C800}"/>
              </a:ext>
            </a:extLst>
          </p:cNvPr>
          <p:cNvSpPr/>
          <p:nvPr/>
        </p:nvSpPr>
        <p:spPr>
          <a:xfrm>
            <a:off x="7145301" y="2845254"/>
            <a:ext cx="914400" cy="9990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>
            <a:extLst>
              <a:ext uri="{FF2B5EF4-FFF2-40B4-BE49-F238E27FC236}">
                <a16:creationId xmlns:a16="http://schemas.microsoft.com/office/drawing/2014/main" id="{51C20660-E8C3-44CC-BC4B-753AAC714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423">
            <a:off x="2630719" y="-573383"/>
            <a:ext cx="6427643" cy="4838090"/>
          </a:xfrm>
          <a:prstGeom prst="rect">
            <a:avLst/>
          </a:prstGeom>
        </p:spPr>
      </p:pic>
      <p:grpSp>
        <p:nvGrpSpPr>
          <p:cNvPr id="8" name="组合 5">
            <a:extLst>
              <a:ext uri="{FF2B5EF4-FFF2-40B4-BE49-F238E27FC236}">
                <a16:creationId xmlns:a16="http://schemas.microsoft.com/office/drawing/2014/main" id="{1F99E325-2C20-4958-9BBD-2B33E3CCF7DA}"/>
              </a:ext>
            </a:extLst>
          </p:cNvPr>
          <p:cNvGrpSpPr/>
          <p:nvPr/>
        </p:nvGrpSpPr>
        <p:grpSpPr>
          <a:xfrm>
            <a:off x="198600" y="475381"/>
            <a:ext cx="5727584" cy="1301062"/>
            <a:chOff x="2454195" y="4528974"/>
            <a:chExt cx="6834948" cy="1734749"/>
          </a:xfrm>
        </p:grpSpPr>
        <p:pic>
          <p:nvPicPr>
            <p:cNvPr id="9" name="图片 18">
              <a:extLst>
                <a:ext uri="{FF2B5EF4-FFF2-40B4-BE49-F238E27FC236}">
                  <a16:creationId xmlns:a16="http://schemas.microsoft.com/office/drawing/2014/main" id="{DAA928F0-26FE-45BE-B98D-59F030EEB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195" y="4766385"/>
              <a:ext cx="431893" cy="705501"/>
            </a:xfrm>
            <a:prstGeom prst="rect">
              <a:avLst/>
            </a:prstGeom>
          </p:spPr>
        </p:pic>
        <p:sp>
          <p:nvSpPr>
            <p:cNvPr id="10" name="矩形 15">
              <a:extLst>
                <a:ext uri="{FF2B5EF4-FFF2-40B4-BE49-F238E27FC236}">
                  <a16:creationId xmlns:a16="http://schemas.microsoft.com/office/drawing/2014/main" id="{8B410382-8FCE-4E24-8555-16D9C415E387}"/>
                </a:ext>
              </a:extLst>
            </p:cNvPr>
            <p:cNvSpPr/>
            <p:nvPr/>
          </p:nvSpPr>
          <p:spPr>
            <a:xfrm>
              <a:off x="3048503" y="4805890"/>
              <a:ext cx="6240640" cy="691688"/>
            </a:xfrm>
            <a:prstGeom prst="rect">
              <a:avLst/>
            </a:prstGeom>
            <a:solidFill>
              <a:srgbClr val="E75D5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9F6C4839-B98C-4758-A1AA-EB8388C2E02D}"/>
                </a:ext>
              </a:extLst>
            </p:cNvPr>
            <p:cNvSpPr/>
            <p:nvPr/>
          </p:nvSpPr>
          <p:spPr>
            <a:xfrm>
              <a:off x="2962185" y="4703888"/>
              <a:ext cx="6240640" cy="6916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2" name="矩形 19">
              <a:extLst>
                <a:ext uri="{FF2B5EF4-FFF2-40B4-BE49-F238E27FC236}">
                  <a16:creationId xmlns:a16="http://schemas.microsoft.com/office/drawing/2014/main" id="{1B948350-B6F1-4F2C-A795-599F618E42DA}"/>
                </a:ext>
              </a:extLst>
            </p:cNvPr>
            <p:cNvSpPr/>
            <p:nvPr/>
          </p:nvSpPr>
          <p:spPr>
            <a:xfrm>
              <a:off x="2954954" y="4528974"/>
              <a:ext cx="6247871" cy="1734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Con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hãy</a:t>
              </a:r>
              <a:r>
                <a:rPr lang="en-US" altLang="zh-CN" sz="2800" b="1" dirty="0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800" b="1" dirty="0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chữ</a:t>
              </a:r>
              <a:r>
                <a:rPr lang="en-US" altLang="zh-CN" sz="2800" b="1" dirty="0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cái</a:t>
              </a:r>
              <a:r>
                <a:rPr lang="en-US" altLang="zh-CN" sz="2800" b="1" dirty="0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sau</a:t>
              </a:r>
              <a:r>
                <a:rPr lang="en-US" altLang="zh-CN" sz="2800" b="1" dirty="0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: </a:t>
              </a:r>
              <a:endParaRPr lang="zh-CN" altLang="en-US" sz="2800" b="1" dirty="0">
                <a:solidFill>
                  <a:srgbClr val="FFC000"/>
                </a:solidFill>
                <a:latin typeface="UTM Avo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74669A1-9083-43EA-9481-5B0DE6078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7455" y1="49180" x2="77455" y2="49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9" y="2964180"/>
            <a:ext cx="3160426" cy="2103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87A42A-CF1A-45A3-ACBB-4AFEC791507C}"/>
              </a:ext>
            </a:extLst>
          </p:cNvPr>
          <p:cNvSpPr txBox="1"/>
          <p:nvPr/>
        </p:nvSpPr>
        <p:spPr>
          <a:xfrm>
            <a:off x="5354714" y="1125332"/>
            <a:ext cx="10134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>
            <a:extLst>
              <a:ext uri="{FF2B5EF4-FFF2-40B4-BE49-F238E27FC236}">
                <a16:creationId xmlns:a16="http://schemas.microsoft.com/office/drawing/2014/main" id="{51C20660-E8C3-44CC-BC4B-753AAC714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423">
            <a:off x="2630719" y="-573383"/>
            <a:ext cx="6427643" cy="4838090"/>
          </a:xfrm>
          <a:prstGeom prst="rect">
            <a:avLst/>
          </a:prstGeom>
        </p:spPr>
      </p:pic>
      <p:grpSp>
        <p:nvGrpSpPr>
          <p:cNvPr id="8" name="组合 5">
            <a:extLst>
              <a:ext uri="{FF2B5EF4-FFF2-40B4-BE49-F238E27FC236}">
                <a16:creationId xmlns:a16="http://schemas.microsoft.com/office/drawing/2014/main" id="{1F99E325-2C20-4958-9BBD-2B33E3CCF7DA}"/>
              </a:ext>
            </a:extLst>
          </p:cNvPr>
          <p:cNvGrpSpPr/>
          <p:nvPr/>
        </p:nvGrpSpPr>
        <p:grpSpPr>
          <a:xfrm>
            <a:off x="295799" y="475380"/>
            <a:ext cx="5630384" cy="726453"/>
            <a:chOff x="2454195" y="4528974"/>
            <a:chExt cx="6834948" cy="968604"/>
          </a:xfrm>
        </p:grpSpPr>
        <p:pic>
          <p:nvPicPr>
            <p:cNvPr id="9" name="图片 18">
              <a:extLst>
                <a:ext uri="{FF2B5EF4-FFF2-40B4-BE49-F238E27FC236}">
                  <a16:creationId xmlns:a16="http://schemas.microsoft.com/office/drawing/2014/main" id="{DAA928F0-26FE-45BE-B98D-59F030EEB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195" y="4766385"/>
              <a:ext cx="431893" cy="705501"/>
            </a:xfrm>
            <a:prstGeom prst="rect">
              <a:avLst/>
            </a:prstGeom>
          </p:spPr>
        </p:pic>
        <p:sp>
          <p:nvSpPr>
            <p:cNvPr id="10" name="矩形 15">
              <a:extLst>
                <a:ext uri="{FF2B5EF4-FFF2-40B4-BE49-F238E27FC236}">
                  <a16:creationId xmlns:a16="http://schemas.microsoft.com/office/drawing/2014/main" id="{8B410382-8FCE-4E24-8555-16D9C415E387}"/>
                </a:ext>
              </a:extLst>
            </p:cNvPr>
            <p:cNvSpPr/>
            <p:nvPr/>
          </p:nvSpPr>
          <p:spPr>
            <a:xfrm>
              <a:off x="3048503" y="4805890"/>
              <a:ext cx="6240640" cy="691688"/>
            </a:xfrm>
            <a:prstGeom prst="rect">
              <a:avLst/>
            </a:prstGeom>
            <a:solidFill>
              <a:srgbClr val="E75D5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9F6C4839-B98C-4758-A1AA-EB8388C2E02D}"/>
                </a:ext>
              </a:extLst>
            </p:cNvPr>
            <p:cNvSpPr/>
            <p:nvPr/>
          </p:nvSpPr>
          <p:spPr>
            <a:xfrm>
              <a:off x="2962185" y="4703888"/>
              <a:ext cx="6240640" cy="6916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2" name="矩形 19">
              <a:extLst>
                <a:ext uri="{FF2B5EF4-FFF2-40B4-BE49-F238E27FC236}">
                  <a16:creationId xmlns:a16="http://schemas.microsoft.com/office/drawing/2014/main" id="{1B948350-B6F1-4F2C-A795-599F618E42DA}"/>
                </a:ext>
              </a:extLst>
            </p:cNvPr>
            <p:cNvSpPr/>
            <p:nvPr/>
          </p:nvSpPr>
          <p:spPr>
            <a:xfrm>
              <a:off x="2954954" y="4528974"/>
              <a:ext cx="6247871" cy="8816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Con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hãy</a:t>
              </a:r>
              <a:r>
                <a:rPr lang="en-US" altLang="zh-CN" sz="2800" b="1" dirty="0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800" b="1" dirty="0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chữ</a:t>
              </a:r>
              <a:r>
                <a:rPr lang="en-US" altLang="zh-CN" sz="2800" b="1" dirty="0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cái</a:t>
              </a:r>
              <a:r>
                <a:rPr lang="en-US" altLang="zh-CN" sz="2800" b="1" dirty="0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sau</a:t>
              </a:r>
              <a:r>
                <a:rPr lang="en-US" altLang="zh-CN" sz="2800" b="1" dirty="0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: </a:t>
              </a:r>
              <a:endParaRPr lang="zh-CN" altLang="en-US" sz="2800" b="1" dirty="0">
                <a:solidFill>
                  <a:srgbClr val="FFC000"/>
                </a:solidFill>
                <a:latin typeface="UTM Avo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74669A1-9083-43EA-9481-5B0DE6078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7455" y1="49180" x2="77455" y2="49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9" y="2964180"/>
            <a:ext cx="3160426" cy="2103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87A42A-CF1A-45A3-ACBB-4AFEC791507C}"/>
              </a:ext>
            </a:extLst>
          </p:cNvPr>
          <p:cNvSpPr txBox="1"/>
          <p:nvPr/>
        </p:nvSpPr>
        <p:spPr>
          <a:xfrm>
            <a:off x="5354714" y="1125332"/>
            <a:ext cx="10134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.VnAvant" panose="020B7200000000000000" pitchFamily="34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57300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>
            <a:extLst>
              <a:ext uri="{FF2B5EF4-FFF2-40B4-BE49-F238E27FC236}">
                <a16:creationId xmlns:a16="http://schemas.microsoft.com/office/drawing/2014/main" id="{51C20660-E8C3-44CC-BC4B-753AAC714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423">
            <a:off x="2630719" y="-573383"/>
            <a:ext cx="6427643" cy="4838090"/>
          </a:xfrm>
          <a:prstGeom prst="rect">
            <a:avLst/>
          </a:prstGeom>
        </p:spPr>
      </p:pic>
      <p:grpSp>
        <p:nvGrpSpPr>
          <p:cNvPr id="8" name="组合 5">
            <a:extLst>
              <a:ext uri="{FF2B5EF4-FFF2-40B4-BE49-F238E27FC236}">
                <a16:creationId xmlns:a16="http://schemas.microsoft.com/office/drawing/2014/main" id="{1F99E325-2C20-4958-9BBD-2B33E3CCF7DA}"/>
              </a:ext>
            </a:extLst>
          </p:cNvPr>
          <p:cNvGrpSpPr/>
          <p:nvPr/>
        </p:nvGrpSpPr>
        <p:grpSpPr>
          <a:xfrm>
            <a:off x="345234" y="475380"/>
            <a:ext cx="5580950" cy="726453"/>
            <a:chOff x="2454195" y="4528974"/>
            <a:chExt cx="6834948" cy="968604"/>
          </a:xfrm>
        </p:grpSpPr>
        <p:pic>
          <p:nvPicPr>
            <p:cNvPr id="9" name="图片 18">
              <a:extLst>
                <a:ext uri="{FF2B5EF4-FFF2-40B4-BE49-F238E27FC236}">
                  <a16:creationId xmlns:a16="http://schemas.microsoft.com/office/drawing/2014/main" id="{DAA928F0-26FE-45BE-B98D-59F030EEB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195" y="4766385"/>
              <a:ext cx="431893" cy="705501"/>
            </a:xfrm>
            <a:prstGeom prst="rect">
              <a:avLst/>
            </a:prstGeom>
          </p:spPr>
        </p:pic>
        <p:sp>
          <p:nvSpPr>
            <p:cNvPr id="10" name="矩形 15">
              <a:extLst>
                <a:ext uri="{FF2B5EF4-FFF2-40B4-BE49-F238E27FC236}">
                  <a16:creationId xmlns:a16="http://schemas.microsoft.com/office/drawing/2014/main" id="{8B410382-8FCE-4E24-8555-16D9C415E387}"/>
                </a:ext>
              </a:extLst>
            </p:cNvPr>
            <p:cNvSpPr/>
            <p:nvPr/>
          </p:nvSpPr>
          <p:spPr>
            <a:xfrm>
              <a:off x="3048503" y="4805890"/>
              <a:ext cx="6240640" cy="691688"/>
            </a:xfrm>
            <a:prstGeom prst="rect">
              <a:avLst/>
            </a:prstGeom>
            <a:solidFill>
              <a:srgbClr val="E75D5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9F6C4839-B98C-4758-A1AA-EB8388C2E02D}"/>
                </a:ext>
              </a:extLst>
            </p:cNvPr>
            <p:cNvSpPr/>
            <p:nvPr/>
          </p:nvSpPr>
          <p:spPr>
            <a:xfrm>
              <a:off x="2962185" y="4703888"/>
              <a:ext cx="6240640" cy="6916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2" name="矩形 19">
              <a:extLst>
                <a:ext uri="{FF2B5EF4-FFF2-40B4-BE49-F238E27FC236}">
                  <a16:creationId xmlns:a16="http://schemas.microsoft.com/office/drawing/2014/main" id="{1B948350-B6F1-4F2C-A795-599F618E42DA}"/>
                </a:ext>
              </a:extLst>
            </p:cNvPr>
            <p:cNvSpPr/>
            <p:nvPr/>
          </p:nvSpPr>
          <p:spPr>
            <a:xfrm>
              <a:off x="2954954" y="4528974"/>
              <a:ext cx="6247871" cy="8816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Con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hãy</a:t>
              </a:r>
              <a:r>
                <a:rPr lang="en-US" altLang="zh-CN" sz="2800" b="1" dirty="0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800" b="1" dirty="0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chữ</a:t>
              </a:r>
              <a:r>
                <a:rPr lang="en-US" altLang="zh-CN" sz="2800" b="1" dirty="0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cái</a:t>
              </a:r>
              <a:r>
                <a:rPr lang="en-US" altLang="zh-CN" sz="2800" b="1" dirty="0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sau</a:t>
              </a:r>
              <a:r>
                <a:rPr lang="en-US" altLang="zh-CN" sz="2800" b="1" dirty="0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: </a:t>
              </a:r>
              <a:endParaRPr lang="zh-CN" altLang="en-US" sz="2800" b="1" dirty="0">
                <a:solidFill>
                  <a:srgbClr val="FFC000"/>
                </a:solidFill>
                <a:latin typeface="UTM Avo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74669A1-9083-43EA-9481-5B0DE6078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7455" y1="49180" x2="77455" y2="49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9" y="2964180"/>
            <a:ext cx="3160426" cy="2103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87A42A-CF1A-45A3-ACBB-4AFEC791507C}"/>
              </a:ext>
            </a:extLst>
          </p:cNvPr>
          <p:cNvSpPr txBox="1"/>
          <p:nvPr/>
        </p:nvSpPr>
        <p:spPr>
          <a:xfrm>
            <a:off x="4835122" y="1182564"/>
            <a:ext cx="303391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66306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>
            <a:extLst>
              <a:ext uri="{FF2B5EF4-FFF2-40B4-BE49-F238E27FC236}">
                <a16:creationId xmlns:a16="http://schemas.microsoft.com/office/drawing/2014/main" id="{51C20660-E8C3-44CC-BC4B-753AAC714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423">
            <a:off x="2630719" y="-573383"/>
            <a:ext cx="6427643" cy="4838090"/>
          </a:xfrm>
          <a:prstGeom prst="rect">
            <a:avLst/>
          </a:prstGeom>
        </p:spPr>
      </p:pic>
      <p:grpSp>
        <p:nvGrpSpPr>
          <p:cNvPr id="8" name="组合 5">
            <a:extLst>
              <a:ext uri="{FF2B5EF4-FFF2-40B4-BE49-F238E27FC236}">
                <a16:creationId xmlns:a16="http://schemas.microsoft.com/office/drawing/2014/main" id="{1F99E325-2C20-4958-9BBD-2B33E3CCF7DA}"/>
              </a:ext>
            </a:extLst>
          </p:cNvPr>
          <p:cNvGrpSpPr/>
          <p:nvPr/>
        </p:nvGrpSpPr>
        <p:grpSpPr>
          <a:xfrm>
            <a:off x="0" y="475380"/>
            <a:ext cx="5926184" cy="726453"/>
            <a:chOff x="2454195" y="4528974"/>
            <a:chExt cx="6834948" cy="968604"/>
          </a:xfrm>
        </p:grpSpPr>
        <p:pic>
          <p:nvPicPr>
            <p:cNvPr id="9" name="图片 18">
              <a:extLst>
                <a:ext uri="{FF2B5EF4-FFF2-40B4-BE49-F238E27FC236}">
                  <a16:creationId xmlns:a16="http://schemas.microsoft.com/office/drawing/2014/main" id="{DAA928F0-26FE-45BE-B98D-59F030EEB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195" y="4766385"/>
              <a:ext cx="431893" cy="705501"/>
            </a:xfrm>
            <a:prstGeom prst="rect">
              <a:avLst/>
            </a:prstGeom>
          </p:spPr>
        </p:pic>
        <p:sp>
          <p:nvSpPr>
            <p:cNvPr id="10" name="矩形 15">
              <a:extLst>
                <a:ext uri="{FF2B5EF4-FFF2-40B4-BE49-F238E27FC236}">
                  <a16:creationId xmlns:a16="http://schemas.microsoft.com/office/drawing/2014/main" id="{8B410382-8FCE-4E24-8555-16D9C415E387}"/>
                </a:ext>
              </a:extLst>
            </p:cNvPr>
            <p:cNvSpPr/>
            <p:nvPr/>
          </p:nvSpPr>
          <p:spPr>
            <a:xfrm>
              <a:off x="3048503" y="4805890"/>
              <a:ext cx="6240640" cy="691688"/>
            </a:xfrm>
            <a:prstGeom prst="rect">
              <a:avLst/>
            </a:prstGeom>
            <a:solidFill>
              <a:srgbClr val="E75D5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9F6C4839-B98C-4758-A1AA-EB8388C2E02D}"/>
                </a:ext>
              </a:extLst>
            </p:cNvPr>
            <p:cNvSpPr/>
            <p:nvPr/>
          </p:nvSpPr>
          <p:spPr>
            <a:xfrm>
              <a:off x="2962185" y="4703888"/>
              <a:ext cx="6240640" cy="6916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"/>
            </a:p>
          </p:txBody>
        </p:sp>
        <p:sp>
          <p:nvSpPr>
            <p:cNvPr id="12" name="矩形 19">
              <a:extLst>
                <a:ext uri="{FF2B5EF4-FFF2-40B4-BE49-F238E27FC236}">
                  <a16:creationId xmlns:a16="http://schemas.microsoft.com/office/drawing/2014/main" id="{1B948350-B6F1-4F2C-A795-599F618E42DA}"/>
                </a:ext>
              </a:extLst>
            </p:cNvPr>
            <p:cNvSpPr/>
            <p:nvPr/>
          </p:nvSpPr>
          <p:spPr>
            <a:xfrm>
              <a:off x="2670141" y="4528974"/>
              <a:ext cx="6532683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Con </a:t>
              </a:r>
              <a:r>
                <a:rPr lang="en-US" altLang="zh-CN" sz="2400" b="1" dirty="0" err="1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hãy</a:t>
              </a:r>
              <a:r>
                <a:rPr lang="en-US" altLang="zh-CN" sz="2400" b="1" dirty="0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400" b="1" dirty="0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chữ</a:t>
              </a:r>
              <a:r>
                <a:rPr lang="en-US" altLang="zh-CN" sz="2400" b="1" dirty="0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cái</a:t>
              </a:r>
              <a:r>
                <a:rPr lang="en-US" altLang="zh-CN" sz="2400" b="1" dirty="0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sau</a:t>
              </a:r>
              <a:r>
                <a:rPr lang="en-US" altLang="zh-CN" sz="2400" b="1" dirty="0">
                  <a:solidFill>
                    <a:srgbClr val="FFC000"/>
                  </a:solidFill>
                  <a:latin typeface="UTM Avo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: </a:t>
              </a:r>
              <a:endParaRPr lang="zh-CN" altLang="en-US" sz="2400" b="1" dirty="0">
                <a:solidFill>
                  <a:srgbClr val="FFC000"/>
                </a:solidFill>
                <a:latin typeface="UTM Avo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74669A1-9083-43EA-9481-5B0DE6078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7455" y1="49180" x2="77455" y2="49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9" y="2964180"/>
            <a:ext cx="3160426" cy="2103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87A42A-CF1A-45A3-ACBB-4AFEC791507C}"/>
              </a:ext>
            </a:extLst>
          </p:cNvPr>
          <p:cNvSpPr txBox="1"/>
          <p:nvPr/>
        </p:nvSpPr>
        <p:spPr>
          <a:xfrm>
            <a:off x="5428192" y="1174835"/>
            <a:ext cx="288482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49398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91"/>
          <a:stretch/>
        </p:blipFill>
        <p:spPr>
          <a:xfrm>
            <a:off x="5820" y="5716"/>
            <a:ext cx="8940060" cy="5144075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77" y="826090"/>
            <a:ext cx="876446" cy="876446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7" y="662982"/>
            <a:ext cx="795830" cy="79583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88" y="1303627"/>
            <a:ext cx="845678" cy="84567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38" y="-779255"/>
            <a:ext cx="1321423" cy="454496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54" y="3813838"/>
            <a:ext cx="485775" cy="6786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7CFA392-B4A1-48A3-9B96-0E18ADD73DA0}"/>
              </a:ext>
            </a:extLst>
          </p:cNvPr>
          <p:cNvGrpSpPr/>
          <p:nvPr/>
        </p:nvGrpSpPr>
        <p:grpSpPr>
          <a:xfrm>
            <a:off x="4029516" y="449580"/>
            <a:ext cx="5371413" cy="4328160"/>
            <a:chOff x="4029516" y="449580"/>
            <a:chExt cx="5371413" cy="43281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D7ADAA7-915C-4C75-AF54-4547E8182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9516" y="449580"/>
              <a:ext cx="5371413" cy="4328160"/>
            </a:xfrm>
            <a:prstGeom prst="rect">
              <a:avLst/>
            </a:prstGeom>
          </p:spPr>
        </p:pic>
        <p:sp>
          <p:nvSpPr>
            <p:cNvPr id="23" name="Text Box 7">
              <a:extLst>
                <a:ext uri="{FF2B5EF4-FFF2-40B4-BE49-F238E27FC236}">
                  <a16:creationId xmlns:a16="http://schemas.microsoft.com/office/drawing/2014/main" id="{0F43E210-2EFA-42BD-98ED-E76DC4D3ED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0725" y="1951940"/>
              <a:ext cx="4428993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en-US" altLang="en-US" sz="4800" b="1" dirty="0" err="1">
                  <a:solidFill>
                    <a:schemeClr val="bg1"/>
                  </a:solidFill>
                  <a:latin typeface="HP001 4 hàng" pitchFamily="34" charset="0"/>
                </a:rPr>
                <a:t>Luyện</a:t>
              </a:r>
              <a:r>
                <a:rPr lang="en-US" altLang="en-US" sz="4800" b="1" dirty="0">
                  <a:solidFill>
                    <a:schemeClr val="bg1"/>
                  </a:solidFill>
                  <a:latin typeface="HP001 4 hàng" pitchFamily="34" charset="0"/>
                </a:rPr>
                <a:t>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HP001 4 hàng" pitchFamily="34" charset="0"/>
                </a:rPr>
                <a:t>đǌ</a:t>
              </a:r>
              <a:r>
                <a:rPr lang="en-US" altLang="en-US" sz="4800" b="1" dirty="0">
                  <a:solidFill>
                    <a:schemeClr val="bg1"/>
                  </a:solidFill>
                  <a:latin typeface="HP001 4 hàng" pitchFamily="34" charset="0"/>
                </a:rPr>
                <a:t>, </a:t>
              </a:r>
              <a:r>
                <a:rPr lang="en-US" altLang="en-US" sz="4800" b="1" dirty="0" err="1">
                  <a:solidFill>
                    <a:schemeClr val="bg1"/>
                  </a:solidFill>
                  <a:latin typeface="HP001 4 hàng" pitchFamily="34" charset="0"/>
                </a:rPr>
                <a:t>viết</a:t>
              </a:r>
              <a:r>
                <a:rPr lang="en-US" altLang="en-US" sz="4800" b="1" dirty="0">
                  <a:solidFill>
                    <a:schemeClr val="bg1"/>
                  </a:solidFill>
                  <a:latin typeface="HP001 4 hàng" pitchFamily="34" charset="0"/>
                </a:rPr>
                <a:t> </a:t>
              </a:r>
            </a:p>
            <a:p>
              <a:pPr algn="ctr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en-US" altLang="en-US" sz="4800" b="1" dirty="0" err="1">
                  <a:solidFill>
                    <a:schemeClr val="bg1"/>
                  </a:solidFill>
                  <a:latin typeface="HP001 4 hàng" pitchFamily="34" charset="0"/>
                </a:rPr>
                <a:t>i</a:t>
              </a:r>
              <a:r>
                <a:rPr lang="en-US" altLang="en-US" sz="4800" b="1" dirty="0">
                  <a:solidFill>
                    <a:schemeClr val="bg1"/>
                  </a:solidFill>
                  <a:latin typeface="HP001 4 hàng" pitchFamily="34" charset="0"/>
                </a:rPr>
                <a:t> , k , h , l</a:t>
              </a:r>
            </a:p>
          </p:txBody>
        </p:sp>
        <p:sp>
          <p:nvSpPr>
            <p:cNvPr id="25" name="WordArt 5">
              <a:extLst>
                <a:ext uri="{FF2B5EF4-FFF2-40B4-BE49-F238E27FC236}">
                  <a16:creationId xmlns:a16="http://schemas.microsoft.com/office/drawing/2014/main" id="{56598DDD-A2B4-4863-83F3-C342493C2DF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627153" y="1291195"/>
              <a:ext cx="1976267" cy="453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595"/>
                </a:avLst>
              </a:prstTxWarp>
            </a:bodyPr>
            <a:lstStyle/>
            <a:p>
              <a:pPr algn="ctr"/>
              <a:r>
                <a:rPr lang="en-US" sz="2000" b="1" kern="10" dirty="0">
                  <a:ln w="9525">
                    <a:solidFill>
                      <a:srgbClr val="FF3399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TIẾNG VIỆT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00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43056" y="1524636"/>
            <a:ext cx="3447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endParaRPr lang="en-US" altLang="zh-CN" sz="36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r>
              <a:rPr lang="en-US" altLang="zh-CN" sz="36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 ĐỌC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8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1|1.4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.6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7.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954521b-b4ab-4ce3-8aa8-8bfa99a4c36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179</Words>
  <Application>Microsoft Office PowerPoint</Application>
  <PresentationFormat>On-screen Show (16:9)</PresentationFormat>
  <Paragraphs>72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UVN Minh Map</vt:lpstr>
      <vt:lpstr>Arial-Rounded</vt:lpstr>
      <vt:lpstr>Times New Roman</vt:lpstr>
      <vt:lpstr>UTM Avo</vt:lpstr>
      <vt:lpstr>Calibri</vt:lpstr>
      <vt:lpstr>Arial</vt:lpstr>
      <vt:lpstr>DFPOP1-W9</vt:lpstr>
      <vt:lpstr>.VnAvant</vt:lpstr>
      <vt:lpstr>HP001 4 hàng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Ms Quyen</cp:lastModifiedBy>
  <cp:revision>197</cp:revision>
  <dcterms:created xsi:type="dcterms:W3CDTF">2020-08-13T09:19:08Z</dcterms:created>
  <dcterms:modified xsi:type="dcterms:W3CDTF">2022-09-25T14:54:04Z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