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90" r:id="rId4"/>
    <p:sldMasterId id="2147483702" r:id="rId5"/>
    <p:sldMasterId id="2147483714" r:id="rId6"/>
    <p:sldMasterId id="2147483726" r:id="rId7"/>
    <p:sldMasterId id="2147483738" r:id="rId8"/>
    <p:sldMasterId id="2147483762" r:id="rId9"/>
  </p:sldMasterIdLst>
  <p:notesMasterIdLst>
    <p:notesMasterId r:id="rId42"/>
  </p:notesMasterIdLst>
  <p:sldIdLst>
    <p:sldId id="348" r:id="rId10"/>
    <p:sldId id="343" r:id="rId11"/>
    <p:sldId id="270" r:id="rId12"/>
    <p:sldId id="308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42" r:id="rId23"/>
    <p:sldId id="302" r:id="rId24"/>
    <p:sldId id="324" r:id="rId25"/>
    <p:sldId id="345" r:id="rId26"/>
    <p:sldId id="325" r:id="rId27"/>
    <p:sldId id="326" r:id="rId28"/>
    <p:sldId id="327" r:id="rId29"/>
    <p:sldId id="328" r:id="rId30"/>
    <p:sldId id="329" r:id="rId31"/>
    <p:sldId id="346" r:id="rId32"/>
    <p:sldId id="303" r:id="rId33"/>
    <p:sldId id="330" r:id="rId34"/>
    <p:sldId id="331" r:id="rId35"/>
    <p:sldId id="347" r:id="rId36"/>
    <p:sldId id="332" r:id="rId37"/>
    <p:sldId id="340" r:id="rId38"/>
    <p:sldId id="333" r:id="rId39"/>
    <p:sldId id="314" r:id="rId40"/>
    <p:sldId id="344" r:id="rId41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FFFF00"/>
    <a:srgbClr val="FFFF99"/>
    <a:srgbClr val="FFCC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tableStyles" Target="tableStyles.xml"/><Relationship Id="rId20" Type="http://schemas.openxmlformats.org/officeDocument/2006/relationships/slide" Target="slides/slide11.xml"/><Relationship Id="rId41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4BC378-9E5E-4FB9-834D-501E908ABF61}" type="datetimeFigureOut">
              <a:rPr lang="vi-VN" smtClean="0"/>
              <a:t>08/09/2022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A9493F-41F1-4FBD-9820-8D5F3FACC0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5239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72230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D070B2-F20C-46C3-8C48-2025953B4D84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643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A9493F-41F1-4FBD-9820-8D5F3FACC0FD}" type="slidenum">
              <a:rPr lang="vi-VN" smtClean="0"/>
              <a:t>30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232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2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952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10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0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8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8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2" y="1597854"/>
            <a:ext cx="7772401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543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602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9" y="3305187"/>
            <a:ext cx="7772401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9" y="2180041"/>
            <a:ext cx="7772401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9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447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1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2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3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27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11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9" indent="0">
              <a:buNone/>
              <a:defRPr sz="18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67" indent="0">
              <a:buNone/>
              <a:defRPr sz="1700" b="1"/>
            </a:lvl6pPr>
            <a:lvl7pPr marL="2741840" indent="0">
              <a:buNone/>
              <a:defRPr sz="1700" b="1"/>
            </a:lvl7pPr>
            <a:lvl8pPr marL="3198815" indent="0">
              <a:buNone/>
              <a:defRPr sz="1700" b="1"/>
            </a:lvl8pPr>
            <a:lvl9pPr marL="36557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15133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9" indent="0">
              <a:buNone/>
              <a:defRPr sz="18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67" indent="0">
              <a:buNone/>
              <a:defRPr sz="1700" b="1"/>
            </a:lvl6pPr>
            <a:lvl7pPr marL="2741840" indent="0">
              <a:buNone/>
              <a:defRPr sz="1700" b="1"/>
            </a:lvl7pPr>
            <a:lvl8pPr marL="3198815" indent="0">
              <a:buNone/>
              <a:defRPr sz="1700" b="1"/>
            </a:lvl8pPr>
            <a:lvl9pPr marL="36557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1631157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685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294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9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44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9" indent="0">
              <a:buNone/>
              <a:defRPr sz="900"/>
            </a:lvl3pPr>
            <a:lvl4pPr marL="1370919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0" indent="0">
              <a:buNone/>
              <a:defRPr sz="900"/>
            </a:lvl7pPr>
            <a:lvl8pPr marL="3198815" indent="0">
              <a:buNone/>
              <a:defRPr sz="900"/>
            </a:lvl8pPr>
            <a:lvl9pPr marL="36557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313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74" indent="0">
              <a:buNone/>
              <a:defRPr sz="2800"/>
            </a:lvl2pPr>
            <a:lvl3pPr marL="913949" indent="0">
              <a:buNone/>
              <a:defRPr sz="2400"/>
            </a:lvl3pPr>
            <a:lvl4pPr marL="1370919" indent="0">
              <a:buNone/>
              <a:defRPr sz="2000"/>
            </a:lvl4pPr>
            <a:lvl5pPr marL="1827895" indent="0">
              <a:buNone/>
              <a:defRPr sz="2000"/>
            </a:lvl5pPr>
            <a:lvl6pPr marL="2284867" indent="0">
              <a:buNone/>
              <a:defRPr sz="2000"/>
            </a:lvl6pPr>
            <a:lvl7pPr marL="2741840" indent="0">
              <a:buNone/>
              <a:defRPr sz="2000"/>
            </a:lvl7pPr>
            <a:lvl8pPr marL="3198815" indent="0">
              <a:buNone/>
              <a:defRPr sz="2000"/>
            </a:lvl8pPr>
            <a:lvl9pPr marL="365579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025505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9" indent="0">
              <a:buNone/>
              <a:defRPr sz="900"/>
            </a:lvl3pPr>
            <a:lvl4pPr marL="1370919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0" indent="0">
              <a:buNone/>
              <a:defRPr sz="900"/>
            </a:lvl7pPr>
            <a:lvl8pPr marL="3198815" indent="0">
              <a:buNone/>
              <a:defRPr sz="900"/>
            </a:lvl8pPr>
            <a:lvl9pPr marL="36557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7645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945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05986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8" y="205986"/>
            <a:ext cx="6019799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700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1600"/>
            <a:ext cx="9144000" cy="2619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92" y="3750967"/>
            <a:ext cx="2142464" cy="2142464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11" y="-55789"/>
            <a:ext cx="11474420" cy="1558327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93997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88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7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7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1"/>
            <a:ext cx="9144000" cy="51435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452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6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5103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039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334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7435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4524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4932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877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99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08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10" y="0"/>
            <a:ext cx="915233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89651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6259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3320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9282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6908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2258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700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4401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10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1825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583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75375710"/>
      </p:ext>
    </p:extLst>
  </p:cSld>
  <p:clrMapOvr>
    <a:masterClrMapping/>
  </p:clrMapOvr>
  <p:transition advClick="0" advTm="3000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3877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2818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1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1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6748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98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1907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4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8911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9956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041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0377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028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36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8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678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8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586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3131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6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89" y="27386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757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42253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4251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5436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8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144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4854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00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566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981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3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733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3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1760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4784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7" y="27385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744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4633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5594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128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2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032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41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3353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093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7352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219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7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043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7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0711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4691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5" y="27385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9894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55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7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7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7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37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84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21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8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60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7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1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50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97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09" b="27660"/>
          <a:stretch>
            <a:fillRect/>
          </a:stretch>
        </p:blipFill>
        <p:spPr>
          <a:xfrm flipH="1" flipV="1">
            <a:off x="0" y="0"/>
            <a:ext cx="9144000" cy="1728788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4312" y="257175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latinLnBrk="0"/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</a:rPr>
              <a:t>单击此处添加文字内容</a:t>
            </a:r>
          </a:p>
        </p:txBody>
      </p:sp>
    </p:spTree>
    <p:extLst>
      <p:ext uri="{BB962C8B-B14F-4D97-AF65-F5344CB8AC3E}">
        <p14:creationId xmlns:p14="http://schemas.microsoft.com/office/powerpoint/2010/main" val="165231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4" r:id="rId4"/>
    <p:sldLayoutId id="2147483775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72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86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08-09-22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86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86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 vert="horz" lIns="91382" tIns="45690" rIns="91382" bIns="456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00151"/>
            <a:ext cx="8229600" cy="3394472"/>
          </a:xfrm>
          <a:prstGeom prst="rect">
            <a:avLst/>
          </a:prstGeom>
        </p:spPr>
        <p:txBody>
          <a:bodyPr vert="horz" lIns="91382" tIns="45690" rIns="91382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4767273"/>
            <a:ext cx="2133600" cy="273844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9" latinLnBrk="0"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73"/>
            <a:ext cx="2895600" cy="273844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73"/>
            <a:ext cx="2133600" cy="273844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9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7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ctr" defTabSz="9139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8" indent="-342728" algn="l" defTabSz="9139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0" indent="-285610" algn="l" defTabSz="9139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2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8" indent="-228489" algn="l" defTabSz="91394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83" indent="-228489" algn="l" defTabSz="91394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54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8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04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1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4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9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9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5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7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4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15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9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320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F5F5D9B0-EED8-4E68-BD96-F9237B3F76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8F7ED3C2-B1B4-4605-A8F7-A8FA37329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73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6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05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08-09-22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01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2022/9/8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36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4.gif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5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0.png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9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jp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9.xml"/><Relationship Id="rId18" Type="http://schemas.openxmlformats.org/officeDocument/2006/relationships/image" Target="../media/image36.png"/><Relationship Id="rId3" Type="http://schemas.openxmlformats.org/officeDocument/2006/relationships/image" Target="../media/image28.jpg"/><Relationship Id="rId21" Type="http://schemas.openxmlformats.org/officeDocument/2006/relationships/image" Target="../media/image38.png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slide" Target="slide6.xml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43.xml"/><Relationship Id="rId6" Type="http://schemas.openxmlformats.org/officeDocument/2006/relationships/slide" Target="slide13.xml"/><Relationship Id="rId11" Type="http://schemas.openxmlformats.org/officeDocument/2006/relationships/slide" Target="slide12.xml"/><Relationship Id="rId5" Type="http://schemas.openxmlformats.org/officeDocument/2006/relationships/image" Target="../media/image29.png"/><Relationship Id="rId15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slide" Target="slide7.xml"/><Relationship Id="rId4" Type="http://schemas.openxmlformats.org/officeDocument/2006/relationships/slide" Target="slide8.xml"/><Relationship Id="rId9" Type="http://schemas.openxmlformats.org/officeDocument/2006/relationships/image" Target="../media/image32.png"/><Relationship Id="rId14" Type="http://schemas.openxmlformats.org/officeDocument/2006/relationships/image" Target="../media/image34.png"/><Relationship Id="rId22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2.xml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3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.png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5528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1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3" y="1828801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3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565695"/>
            <a:ext cx="6512706" cy="31359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10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3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9" y="3600545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80" y="2497734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22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800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602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zh-CN" altLang="en-US" kern="0">
              <a:solidFill>
                <a:sysClr val="windowText" lastClr="000000"/>
              </a:solidFill>
              <a:cs typeface="+mn-ea"/>
              <a:sym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3436" y="1867609"/>
            <a:ext cx="52816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47932">
              <a:lnSpc>
                <a:spcPct val="150000"/>
              </a:lnSpc>
            </a:pPr>
            <a:r>
              <a:rPr lang="en-US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b="1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圆角矩形 1"/>
          <p:cNvSpPr/>
          <p:nvPr/>
        </p:nvSpPr>
        <p:spPr>
          <a:xfrm>
            <a:off x="1568691" y="2258870"/>
            <a:ext cx="5887479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15" tIns="41057" rIns="82115" bIns="41057" anchor="ctr"/>
          <a:lstStyle/>
          <a:p>
            <a:pPr algn="ctr" defTabSz="1094627">
              <a:defRPr/>
            </a:pPr>
            <a:r>
              <a:rPr lang="en-US" altLang="zh-CN" sz="21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TOÁN 1</a:t>
            </a:r>
            <a:endParaRPr lang="zh-CN" altLang="en-US" sz="21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05218" y="3067321"/>
            <a:ext cx="5988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0, 1, 2, 3, 4, 5  </a:t>
            </a:r>
          </a:p>
          <a:p>
            <a:pPr lvl="0" algn="ctr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3 - Trang 12,13)</a:t>
            </a:r>
          </a:p>
          <a:p>
            <a:pPr lvl="0" algn="ctr"/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84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4" grpId="0"/>
      <p:bldP spid="25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Winter hat icon cartoon style Royalty Free Vector Imag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9537" l="10000" r="97900">
                        <a14:foregroundMark x1="54400" y1="19167" x2="55000" y2="3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0398">
            <a:off x="8460485" y="22081"/>
            <a:ext cx="600260" cy="64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00" t="23751" r="32800" b="48954"/>
          <a:stretch/>
        </p:blipFill>
        <p:spPr>
          <a:xfrm>
            <a:off x="1619672" y="623095"/>
            <a:ext cx="5535284" cy="452040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03648" y="195509"/>
            <a:ext cx="6264696" cy="62110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itchFamily="18" charset="0"/>
              </a:rPr>
              <a:t>Có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mấy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chú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chó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màu</a:t>
            </a:r>
            <a:r>
              <a:rPr lang="en-US" sz="3200" b="1" dirty="0">
                <a:latin typeface="UTM Avo" pitchFamily="18" charset="0"/>
              </a:rPr>
              <a:t> cam?</a:t>
            </a:r>
            <a:endParaRPr lang="vi-VN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08104" y="4106588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itchFamily="18" charset="0"/>
              </a:rPr>
              <a:t>4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137056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6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315">
            <a:off x="8165367" y="10860"/>
            <a:ext cx="931102" cy="824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380578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89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3" y="133353"/>
            <a:ext cx="10001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1" t="61594" r="18384" b="6262"/>
          <a:stretch/>
        </p:blipFill>
        <p:spPr>
          <a:xfrm>
            <a:off x="1870365" y="1008112"/>
            <a:ext cx="5202374" cy="43719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03648" y="195509"/>
            <a:ext cx="6264696" cy="62110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itchFamily="18" charset="0"/>
              </a:rPr>
              <a:t>Có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mấy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chú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vịt</a:t>
            </a:r>
            <a:r>
              <a:rPr lang="en-US" sz="3200" b="1" dirty="0">
                <a:latin typeface="UTM Avo" pitchFamily="18" charset="0"/>
              </a:rPr>
              <a:t> ?</a:t>
            </a:r>
            <a:endParaRPr lang="vi-VN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067944" y="417859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itchFamily="18" charset="0"/>
              </a:rPr>
              <a:t>5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15309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3" t="13226" r="29625" b="16689"/>
          <a:stretch/>
        </p:blipFill>
        <p:spPr>
          <a:xfrm>
            <a:off x="3059832" y="411510"/>
            <a:ext cx="3024336" cy="4035595"/>
          </a:xfrm>
          <a:prstGeom prst="rect">
            <a:avLst/>
          </a:prstGeom>
        </p:spPr>
      </p:pic>
      <p:pic>
        <p:nvPicPr>
          <p:cNvPr id="5" name="Picture 6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33353"/>
            <a:ext cx="609600" cy="66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309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6479"/>
            <a:ext cx="9144000" cy="18970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72" y="3003981"/>
            <a:ext cx="7369455" cy="213951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72908" y="1121898"/>
            <a:ext cx="7901908" cy="1065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FF00"/>
                </a:solidFill>
                <a:latin typeface="UTM Avo" pitchFamily="18" charset="0"/>
                <a:cs typeface="Arial" panose="020B0604020202020204" pitchFamily="34" charset="0"/>
              </a:rPr>
              <a:t>THỰC HÀNH – LUYỆN TẬP</a:t>
            </a:r>
            <a:endParaRPr lang="en-US" sz="6600" b="1" dirty="0">
              <a:solidFill>
                <a:srgbClr val="FFFF00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694345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4656" y="110203"/>
            <a:ext cx="8795816" cy="733356"/>
            <a:chOff x="126138" y="1444735"/>
            <a:chExt cx="7039575" cy="1081242"/>
          </a:xfrm>
        </p:grpSpPr>
        <p:sp>
          <p:nvSpPr>
            <p:cNvPr id="4" name="TextBox 3"/>
            <p:cNvSpPr txBox="1"/>
            <p:nvPr/>
          </p:nvSpPr>
          <p:spPr>
            <a:xfrm>
              <a:off x="971600" y="1554927"/>
              <a:ext cx="6194113" cy="862178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Chọn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thích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hợp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với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 con </a:t>
              </a:r>
              <a:r>
                <a:rPr lang="en-US" sz="3200" b="1" dirty="0" err="1">
                  <a:latin typeface="UTM Avo" pitchFamily="18" charset="0"/>
                  <a:cs typeface="Times New Roman" pitchFamily="18" charset="0"/>
                </a:rPr>
                <a:t>vật</a:t>
              </a:r>
              <a:r>
                <a:rPr lang="en-US" sz="3200" b="1" dirty="0">
                  <a:latin typeface="UTM Avo" pitchFamily="18" charset="0"/>
                  <a:cs typeface="Times New Roman" pitchFamily="18" charset="0"/>
                </a:rPr>
                <a:t>?</a:t>
              </a:r>
              <a:endParaRPr lang="en-US" sz="2400" dirty="0"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26138" y="1444735"/>
              <a:ext cx="916045" cy="1081242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915568"/>
            <a:ext cx="5544616" cy="413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78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6693" r="48562" b="62269"/>
          <a:stretch/>
        </p:blipFill>
        <p:spPr>
          <a:xfrm>
            <a:off x="19214" y="555526"/>
            <a:ext cx="9105572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00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0"/>
            <a:ext cx="6840760" cy="510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29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439" t="6596" r="2847" b="61214"/>
          <a:stretch>
            <a:fillRect/>
          </a:stretch>
        </p:blipFill>
        <p:spPr>
          <a:xfrm>
            <a:off x="415636" y="483519"/>
            <a:ext cx="8575964" cy="434825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441809" y="1203598"/>
            <a:ext cx="956604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395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83" t="37731" r="50000" b="31134"/>
          <a:stretch>
            <a:fillRect/>
          </a:stretch>
        </p:blipFill>
        <p:spPr>
          <a:xfrm>
            <a:off x="246882" y="699543"/>
            <a:ext cx="8550754" cy="419457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53551" y="3075806"/>
            <a:ext cx="956604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93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5E9C08-6646-44D8-AA28-8DB5B1C4B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20" y="0"/>
            <a:ext cx="817236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12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2703" t="37467" b="29287"/>
          <a:stretch>
            <a:fillRect/>
          </a:stretch>
        </p:blipFill>
        <p:spPr>
          <a:xfrm>
            <a:off x="246882" y="411520"/>
            <a:ext cx="8897118" cy="456573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061981" y="1419622"/>
            <a:ext cx="956604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80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825" t="69393" r="50619"/>
          <a:stretch>
            <a:fillRect/>
          </a:stretch>
        </p:blipFill>
        <p:spPr>
          <a:xfrm>
            <a:off x="246881" y="411511"/>
            <a:ext cx="8509192" cy="455534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81686" y="3044934"/>
            <a:ext cx="956604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42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754" t="69129" r="3480"/>
          <a:stretch>
            <a:fillRect/>
          </a:stretch>
        </p:blipFill>
        <p:spPr>
          <a:xfrm>
            <a:off x="246881" y="123479"/>
            <a:ext cx="8675446" cy="496855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639951" y="2427734"/>
            <a:ext cx="956604" cy="8229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74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0"/>
            <a:ext cx="6840760" cy="510023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CFE7EF3-41CD-41E2-AC08-E07E8DA758E6}"/>
              </a:ext>
            </a:extLst>
          </p:cNvPr>
          <p:cNvSpPr/>
          <p:nvPr/>
        </p:nvSpPr>
        <p:spPr>
          <a:xfrm>
            <a:off x="7308304" y="123478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B64C34-ED9E-4A93-85B2-24C62A53DB42}"/>
              </a:ext>
            </a:extLst>
          </p:cNvPr>
          <p:cNvSpPr/>
          <p:nvPr/>
        </p:nvSpPr>
        <p:spPr>
          <a:xfrm>
            <a:off x="1475656" y="2545954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C7153E-C1E2-40BF-BC1C-EA1136CFA01D}"/>
              </a:ext>
            </a:extLst>
          </p:cNvPr>
          <p:cNvSpPr/>
          <p:nvPr/>
        </p:nvSpPr>
        <p:spPr>
          <a:xfrm>
            <a:off x="7308303" y="1995686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C39769A-774B-42DC-B019-8032B8B3D9A2}"/>
              </a:ext>
            </a:extLst>
          </p:cNvPr>
          <p:cNvSpPr/>
          <p:nvPr/>
        </p:nvSpPr>
        <p:spPr>
          <a:xfrm>
            <a:off x="7020272" y="4155926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876BE4E-10BC-4A05-83F4-106488089192}"/>
              </a:ext>
            </a:extLst>
          </p:cNvPr>
          <p:cNvSpPr/>
          <p:nvPr/>
        </p:nvSpPr>
        <p:spPr>
          <a:xfrm>
            <a:off x="1490856" y="4330050"/>
            <a:ext cx="452329" cy="43204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2705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504" y="22"/>
            <a:ext cx="8856984" cy="676369"/>
            <a:chOff x="233092" y="1444735"/>
            <a:chExt cx="6868753" cy="676369"/>
          </a:xfrm>
        </p:grpSpPr>
        <p:sp>
          <p:nvSpPr>
            <p:cNvPr id="4" name="TextBox 3"/>
            <p:cNvSpPr txBox="1"/>
            <p:nvPr/>
          </p:nvSpPr>
          <p:spPr>
            <a:xfrm>
              <a:off x="907732" y="1567475"/>
              <a:ext cx="6194113" cy="400110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Chọn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câu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trả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lời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đúng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. Cho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thêm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thùng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lên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xe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:</a:t>
              </a:r>
              <a:endParaRPr lang="en-US" sz="2000" dirty="0"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33092" y="1444735"/>
              <a:ext cx="709586" cy="67636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29547" y="631916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a)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3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5001" y="2666933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b)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5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2014" t="28596" b="41961"/>
          <a:stretch>
            <a:fillRect/>
          </a:stretch>
        </p:blipFill>
        <p:spPr>
          <a:xfrm>
            <a:off x="934443" y="1135119"/>
            <a:ext cx="5976586" cy="12852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2457" t="72528"/>
          <a:stretch>
            <a:fillRect/>
          </a:stretch>
        </p:blipFill>
        <p:spPr>
          <a:xfrm>
            <a:off x="829527" y="3359418"/>
            <a:ext cx="6063868" cy="132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77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9553" y="555539"/>
            <a:ext cx="6550785" cy="584775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itchFamily="18" charset="0"/>
                <a:cs typeface="Times New Roman" pitchFamily="18" charset="0"/>
              </a:rPr>
              <a:t>a) </a:t>
            </a:r>
            <a:r>
              <a:rPr lang="en-US" sz="32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32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3 </a:t>
            </a:r>
            <a:r>
              <a:rPr lang="en-US" sz="32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32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3200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014" t="28596" b="41961"/>
          <a:stretch>
            <a:fillRect/>
          </a:stretch>
        </p:blipFill>
        <p:spPr>
          <a:xfrm>
            <a:off x="107504" y="1491631"/>
            <a:ext cx="9036496" cy="223224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148064" y="2859794"/>
            <a:ext cx="534572" cy="5780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4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05007" y="411510"/>
            <a:ext cx="5495197" cy="52322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itchFamily="18" charset="0"/>
                <a:cs typeface="Times New Roman" pitchFamily="18" charset="0"/>
              </a:rPr>
              <a:t>b) </a:t>
            </a:r>
            <a:r>
              <a:rPr lang="en-US" sz="28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8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5 </a:t>
            </a:r>
            <a:r>
              <a:rPr lang="en-US" sz="28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8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800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457" t="72528"/>
          <a:stretch>
            <a:fillRect/>
          </a:stretch>
        </p:blipFill>
        <p:spPr>
          <a:xfrm>
            <a:off x="75786" y="1419623"/>
            <a:ext cx="9248742" cy="231094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948264" y="2578257"/>
            <a:ext cx="576064" cy="71358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4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7504" y="22"/>
            <a:ext cx="8856984" cy="676369"/>
            <a:chOff x="233092" y="1444735"/>
            <a:chExt cx="6868753" cy="676369"/>
          </a:xfrm>
        </p:grpSpPr>
        <p:sp>
          <p:nvSpPr>
            <p:cNvPr id="4" name="TextBox 3"/>
            <p:cNvSpPr txBox="1"/>
            <p:nvPr/>
          </p:nvSpPr>
          <p:spPr>
            <a:xfrm>
              <a:off x="907732" y="1567475"/>
              <a:ext cx="6194113" cy="400110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Chọn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câu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trả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lời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đúng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. Cho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thêm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thùng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lên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xe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atin typeface="UTM Avo" pitchFamily="18" charset="0"/>
                  <a:cs typeface="Times New Roman" pitchFamily="18" charset="0"/>
                </a:rPr>
                <a:t>để</a:t>
              </a:r>
              <a:r>
                <a:rPr lang="en-US" sz="2000" b="1" dirty="0">
                  <a:latin typeface="UTM Avo" pitchFamily="18" charset="0"/>
                  <a:cs typeface="Times New Roman" pitchFamily="18" charset="0"/>
                </a:rPr>
                <a:t>:</a:t>
              </a:r>
              <a:endParaRPr lang="en-US" sz="2000" dirty="0">
                <a:latin typeface="UTM Avo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33092" y="1444735"/>
              <a:ext cx="709586" cy="676369"/>
            </a:xfrm>
            <a:prstGeom prst="ellipse">
              <a:avLst/>
            </a:prstGeom>
            <a:solidFill>
              <a:srgbClr val="0000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29547" y="631916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a)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3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5001" y="2666933"/>
            <a:ext cx="3093209" cy="400110"/>
          </a:xfrm>
          <a:prstGeom prst="rect">
            <a:avLst/>
          </a:prstGeom>
          <a:solidFill>
            <a:schemeClr val="bg1"/>
          </a:solidFill>
          <a:effectLst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UTM Avo" pitchFamily="18" charset="0"/>
                <a:cs typeface="Times New Roman" pitchFamily="18" charset="0"/>
              </a:rPr>
              <a:t>b)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xe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UTM Avo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5 </a:t>
            </a:r>
            <a:r>
              <a:rPr lang="en-US" sz="2000" b="1" dirty="0" err="1">
                <a:solidFill>
                  <a:srgbClr val="0000FF"/>
                </a:solidFill>
                <a:latin typeface="UTM Avo" pitchFamily="18" charset="0"/>
                <a:cs typeface="Times New Roman" pitchFamily="18" charset="0"/>
              </a:rPr>
              <a:t>thùng</a:t>
            </a:r>
            <a:r>
              <a:rPr lang="en-US" sz="2000" b="1" dirty="0">
                <a:latin typeface="UTM Avo" pitchFamily="18" charset="0"/>
                <a:cs typeface="Times New Roman" pitchFamily="18" charset="0"/>
              </a:rPr>
              <a:t>:</a:t>
            </a:r>
            <a:endParaRPr lang="en-US" sz="2000" dirty="0">
              <a:latin typeface="UTM Avo" pitchFamily="18" charset="0"/>
              <a:cs typeface="Times New Roman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2014" t="28596" b="41961"/>
          <a:stretch>
            <a:fillRect/>
          </a:stretch>
        </p:blipFill>
        <p:spPr>
          <a:xfrm>
            <a:off x="934443" y="1135119"/>
            <a:ext cx="5976586" cy="12852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2457" t="72528"/>
          <a:stretch>
            <a:fillRect/>
          </a:stretch>
        </p:blipFill>
        <p:spPr>
          <a:xfrm>
            <a:off x="829527" y="3359418"/>
            <a:ext cx="6063868" cy="132776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E314675-833B-4A7D-96C6-693BA3AB1FD6}"/>
              </a:ext>
            </a:extLst>
          </p:cNvPr>
          <p:cNvSpPr/>
          <p:nvPr/>
        </p:nvSpPr>
        <p:spPr>
          <a:xfrm>
            <a:off x="4139952" y="1831783"/>
            <a:ext cx="504056" cy="4887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9784C4E-6FF2-4523-9690-6D8B9D0D61F0}"/>
              </a:ext>
            </a:extLst>
          </p:cNvPr>
          <p:cNvSpPr/>
          <p:nvPr/>
        </p:nvSpPr>
        <p:spPr>
          <a:xfrm>
            <a:off x="5292080" y="4008381"/>
            <a:ext cx="504056" cy="48878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213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498"/>
            <a:ext cx="9047018" cy="449926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02438" y="1302659"/>
            <a:ext cx="540327" cy="58189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5876990" y="1330036"/>
            <a:ext cx="540327" cy="56111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7" name="Oval 6"/>
          <p:cNvSpPr/>
          <p:nvPr/>
        </p:nvSpPr>
        <p:spPr>
          <a:xfrm>
            <a:off x="6068301" y="2951024"/>
            <a:ext cx="540327" cy="56110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4163304" y="2992587"/>
            <a:ext cx="540327" cy="58189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r>
              <a:rPr lang="en-US" sz="36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5496" y="85128"/>
            <a:ext cx="1872208" cy="79208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10" name="Oval 9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2853" y="1626935"/>
              <a:ext cx="864096" cy="850582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345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74237"/>
          <a:stretch/>
        </p:blipFill>
        <p:spPr>
          <a:xfrm>
            <a:off x="25648" y="3651870"/>
            <a:ext cx="9144000" cy="1491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9248"/>
          <a:stretch/>
        </p:blipFill>
        <p:spPr>
          <a:xfrm>
            <a:off x="-25648" y="-216024"/>
            <a:ext cx="9144000" cy="38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45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16" y="1587255"/>
            <a:ext cx="8519649" cy="3652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84" y="-6894"/>
            <a:ext cx="2385191" cy="5158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9920" y="617840"/>
            <a:ext cx="1059032" cy="4928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9712" y="-76474"/>
            <a:ext cx="2616128" cy="10917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5" name="图片 31754" descr="1-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9694" y="2044447"/>
            <a:ext cx="4327468" cy="764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6" name="图片 31755" descr="1-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9073" y="2799578"/>
            <a:ext cx="4327468" cy="764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7" name="图片 31756" descr="1-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8452" y="3554709"/>
            <a:ext cx="4327468" cy="7643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35" y="3587266"/>
            <a:ext cx="2344692" cy="15562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60" name="图片 31759" descr="封面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5548" y="0"/>
            <a:ext cx="1736330" cy="19543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790085-713D-4113-970C-C60991649377}"/>
              </a:ext>
            </a:extLst>
          </p:cNvPr>
          <p:cNvSpPr txBox="1"/>
          <p:nvPr/>
        </p:nvSpPr>
        <p:spPr>
          <a:xfrm>
            <a:off x="2612596" y="1317402"/>
            <a:ext cx="3724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12" name="TextBox 71">
            <a:extLst>
              <a:ext uri="{FF2B5EF4-FFF2-40B4-BE49-F238E27FC236}">
                <a16:creationId xmlns:a16="http://schemas.microsoft.com/office/drawing/2014/main" id="{B27770E8-26C0-4095-AA67-B6DE214E4701}"/>
              </a:ext>
            </a:extLst>
          </p:cNvPr>
          <p:cNvSpPr txBox="1"/>
          <p:nvPr/>
        </p:nvSpPr>
        <p:spPr>
          <a:xfrm>
            <a:off x="2793086" y="3727620"/>
            <a:ext cx="3993973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tự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dãy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endParaRPr lang="zh-CN" altLang="en-US" sz="2400" dirty="0">
              <a:solidFill>
                <a:srgbClr val="000000"/>
              </a:solidFill>
            </a:endParaRPr>
          </a:p>
        </p:txBody>
      </p:sp>
      <p:sp>
        <p:nvSpPr>
          <p:cNvPr id="13" name="TextBox 71">
            <a:extLst>
              <a:ext uri="{FF2B5EF4-FFF2-40B4-BE49-F238E27FC236}">
                <a16:creationId xmlns:a16="http://schemas.microsoft.com/office/drawing/2014/main" id="{37F67E21-06A7-4D63-8901-52D801D5070F}"/>
              </a:ext>
            </a:extLst>
          </p:cNvPr>
          <p:cNvSpPr txBox="1"/>
          <p:nvPr/>
        </p:nvSpPr>
        <p:spPr>
          <a:xfrm>
            <a:off x="2353997" y="2981688"/>
            <a:ext cx="6466475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Lập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lượng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0, 1, 2, 3, 4, 5</a:t>
            </a:r>
            <a:endParaRPr lang="zh-CN" altLang="en-US" sz="2400" b="1" dirty="0">
              <a:solidFill>
                <a:srgbClr val="000000"/>
              </a:solidFill>
            </a:endParaRPr>
          </a:p>
        </p:txBody>
      </p:sp>
      <p:sp>
        <p:nvSpPr>
          <p:cNvPr id="14" name="TextBox 71">
            <a:extLst>
              <a:ext uri="{FF2B5EF4-FFF2-40B4-BE49-F238E27FC236}">
                <a16:creationId xmlns:a16="http://schemas.microsoft.com/office/drawing/2014/main" id="{FF5BD7E3-4284-4EAA-940F-1436679E0BBA}"/>
              </a:ext>
            </a:extLst>
          </p:cNvPr>
          <p:cNvSpPr txBox="1"/>
          <p:nvPr/>
        </p:nvSpPr>
        <p:spPr>
          <a:xfrm>
            <a:off x="1979712" y="2250123"/>
            <a:ext cx="665279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Nhận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biết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được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nhóm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0, 1, 2, 3, 4, 5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vật</a:t>
            </a:r>
            <a:endParaRPr lang="zh-CN" alt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00"/>
                            </p:stCondLst>
                            <p:childTnLst>
                              <p:par>
                                <p:cTn id="5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000"/>
                            </p:stCondLst>
                            <p:childTnLst>
                              <p:par>
                                <p:cTn id="6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6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7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8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0"/>
                            </p:stCondLst>
                            <p:childTnLst>
                              <p:par>
                                <p:cTn id="7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3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4000"/>
                            </p:stCondLst>
                            <p:childTnLst>
                              <p:par>
                                <p:cTn id="7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74237"/>
          <a:stretch/>
        </p:blipFill>
        <p:spPr>
          <a:xfrm>
            <a:off x="25648" y="3766864"/>
            <a:ext cx="9144000" cy="13251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29248"/>
          <a:stretch/>
        </p:blipFill>
        <p:spPr>
          <a:xfrm>
            <a:off x="-36512" y="-92546"/>
            <a:ext cx="9144000" cy="3867894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276984" y="4011912"/>
            <a:ext cx="511053" cy="36004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416316" y="3989235"/>
            <a:ext cx="504056" cy="310708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899592" y="4659988"/>
            <a:ext cx="504056" cy="31136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276983" y="4659989"/>
            <a:ext cx="511053" cy="311363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416316" y="4629324"/>
            <a:ext cx="504056" cy="31869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7446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742950"/>
            <a:ext cx="7772400" cy="2971800"/>
          </a:xfrm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zh-C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học</a:t>
            </a: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Xem trước bài sau:</a:t>
            </a: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số 6,7,8,9,10 </a:t>
            </a:r>
            <a:b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(T1)</a:t>
            </a:r>
            <a:b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" name="文本框 62"/>
          <p:cNvSpPr txBox="1"/>
          <p:nvPr/>
        </p:nvSpPr>
        <p:spPr bwMode="auto">
          <a:xfrm>
            <a:off x="1763688" y="742950"/>
            <a:ext cx="5760640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HOẠT ĐỘNG TIẾP NỐI: </a:t>
            </a:r>
            <a:endParaRPr lang="zh-CN" altLang="en-US" sz="37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79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49F5483-4100-4CBF-ABDA-666CE04DAC24}"/>
              </a:ext>
            </a:extLst>
          </p:cNvPr>
          <p:cNvSpPr/>
          <p:nvPr/>
        </p:nvSpPr>
        <p:spPr>
          <a:xfrm>
            <a:off x="611560" y="1419622"/>
            <a:ext cx="8496944" cy="17509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491006"/>
              </a:avLst>
            </a:prstTxWarp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CẢM ƠN CÁC CON ĐÃ CHÚ Ý HỌC TẬP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F746D3-A940-4443-8F87-F204BDD78A9D}"/>
              </a:ext>
            </a:extLst>
          </p:cNvPr>
          <p:cNvSpPr/>
          <p:nvPr/>
        </p:nvSpPr>
        <p:spPr>
          <a:xfrm>
            <a:off x="2219918" y="1648957"/>
            <a:ext cx="52802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XIN CHÀO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59420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28331" y="1419622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ED6E2C-CC62-471D-BB8C-1E0E39DFE5CF}"/>
              </a:ext>
            </a:extLst>
          </p:cNvPr>
          <p:cNvSpPr txBox="1"/>
          <p:nvPr/>
        </p:nvSpPr>
        <p:spPr>
          <a:xfrm>
            <a:off x="1428131" y="2178611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0057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2842517" y="3080185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020" y="4355670"/>
            <a:ext cx="727660" cy="78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2"/>
            <a:ext cx="1797384" cy="349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Winter hat icon cartoon style Royalty Free Vector Imag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9537" l="10000" r="97900">
                        <a14:foregroundMark x1="54400" y1="19167" x2="55000" y2="3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0398">
            <a:off x="2190465" y="4276520"/>
            <a:ext cx="826062" cy="89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05" y="4365186"/>
            <a:ext cx="1000125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 descr="Clothes in a wardrobe comic book style vector. Clothes in a wardrobe comic  book pop art retro style vector illustratoin.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1277" b="94255" l="36889" r="61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07" t="82482" r="36981" b="2650"/>
          <a:stretch/>
        </p:blipFill>
        <p:spPr bwMode="auto">
          <a:xfrm>
            <a:off x="3048012" y="4483476"/>
            <a:ext cx="985323" cy="88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8" descr="Pair of boots icon cartoon style Royalty Free Vector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20" descr="Pair of boots icon cartoon style Royalty Free Vector Image"/>
          <p:cNvSpPr>
            <a:spLocks noChangeAspect="1" noChangeArrowheads="1"/>
          </p:cNvSpPr>
          <p:nvPr/>
        </p:nvSpPr>
        <p:spPr bwMode="auto">
          <a:xfrm>
            <a:off x="307975" y="796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atinLnBrk="0"/>
            <a:endParaRPr lang="en-US">
              <a:solidFill>
                <a:prstClr val="black"/>
              </a:solidFill>
            </a:endParaRPr>
          </a:p>
        </p:txBody>
      </p:sp>
      <p:pic>
        <p:nvPicPr>
          <p:cNvPr id="2071" name="Picture 2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370" y="3334804"/>
            <a:ext cx="702006" cy="76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68522">
            <a:off x="1404853" y="3842595"/>
            <a:ext cx="931102" cy="824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7" name="Picture 29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384" y="4230983"/>
            <a:ext cx="854658" cy="90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634" y="2055815"/>
            <a:ext cx="3084513" cy="333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>
            <a:hlinkClick r:id="rId22" action="ppaction://hlinksldjump"/>
          </p:cNvPr>
          <p:cNvSpPr/>
          <p:nvPr/>
        </p:nvSpPr>
        <p:spPr>
          <a:xfrm>
            <a:off x="8592065" y="4849240"/>
            <a:ext cx="489204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1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022" y="104538"/>
            <a:ext cx="4810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67" b="53333" l="34375" r="47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60" t="23752" r="52640" b="46239"/>
          <a:stretch/>
        </p:blipFill>
        <p:spPr>
          <a:xfrm>
            <a:off x="2503208" y="366475"/>
            <a:ext cx="3747142" cy="439248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403648" y="195509"/>
            <a:ext cx="5616624" cy="62110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itchFamily="18" charset="0"/>
              </a:rPr>
              <a:t>Có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mấy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củ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cà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rốt</a:t>
            </a:r>
            <a:r>
              <a:rPr lang="en-US" sz="3200" b="1" dirty="0">
                <a:latin typeface="UTM Avo" pitchFamily="18" charset="0"/>
              </a:rPr>
              <a:t> ?</a:t>
            </a:r>
            <a:endParaRPr lang="vi-VN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222798" y="379588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itchFamily="18" charset="0"/>
              </a:rPr>
              <a:t>3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156072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9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288" y="31750"/>
            <a:ext cx="673627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403648" y="195509"/>
            <a:ext cx="5616624" cy="62110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itchFamily="18" charset="0"/>
              </a:rPr>
              <a:t>Có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mấy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chú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mèo</a:t>
            </a:r>
            <a:r>
              <a:rPr lang="en-US" sz="3200" b="1" dirty="0">
                <a:latin typeface="UTM Avo" pitchFamily="18" charset="0"/>
              </a:rPr>
              <a:t> ?</a:t>
            </a:r>
            <a:endParaRPr lang="vi-VN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26027" r="67520" b="44675"/>
          <a:stretch/>
        </p:blipFill>
        <p:spPr>
          <a:xfrm>
            <a:off x="2287801" y="821176"/>
            <a:ext cx="4084399" cy="3893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92080" y="3723878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itchFamily="18" charset="0"/>
              </a:rPr>
              <a:t>1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40085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03718">
            <a:off x="8100317" y="4066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0" t="22750" r="17520" b="45956"/>
          <a:stretch/>
        </p:blipFill>
        <p:spPr>
          <a:xfrm>
            <a:off x="2458842" y="736001"/>
            <a:ext cx="4417414" cy="4788091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403648" y="195509"/>
            <a:ext cx="5616624" cy="62110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itchFamily="18" charset="0"/>
              </a:rPr>
              <a:t>Có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mấy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quả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bóng</a:t>
            </a:r>
            <a:r>
              <a:rPr lang="en-US" sz="3200" b="1" dirty="0">
                <a:latin typeface="UTM Avo" pitchFamily="18" charset="0"/>
              </a:rPr>
              <a:t> ?</a:t>
            </a:r>
            <a:endParaRPr lang="vi-VN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580112" y="4011933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itchFamily="18" charset="0"/>
              </a:rPr>
              <a:t>4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124643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Clothes in a wardrobe comic book style vector. Clothes in a wardrobe comic  book pop art retro style vector illustratoin.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277" b="94255" l="36889" r="61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07" t="82482" r="36981" b="2650"/>
          <a:stretch/>
        </p:blipFill>
        <p:spPr bwMode="auto">
          <a:xfrm>
            <a:off x="8394168" y="17862"/>
            <a:ext cx="737755" cy="6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0" t="54045" r="56960" b="15093"/>
          <a:stretch/>
        </p:blipFill>
        <p:spPr>
          <a:xfrm>
            <a:off x="2267744" y="918958"/>
            <a:ext cx="4435370" cy="460514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03648" y="195509"/>
            <a:ext cx="5616624" cy="62110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itchFamily="18" charset="0"/>
              </a:rPr>
              <a:t>Có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mấy</a:t>
            </a:r>
            <a:r>
              <a:rPr lang="en-US" sz="3200" b="1" dirty="0">
                <a:latin typeface="UTM Avo" pitchFamily="18" charset="0"/>
              </a:rPr>
              <a:t> con </a:t>
            </a:r>
            <a:r>
              <a:rPr lang="en-US" sz="3200" b="1" dirty="0" err="1">
                <a:latin typeface="UTM Avo" pitchFamily="18" charset="0"/>
              </a:rPr>
              <a:t>vịt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màu</a:t>
            </a:r>
            <a:r>
              <a:rPr lang="en-US" sz="3200" b="1" dirty="0">
                <a:latin typeface="UTM Avo" pitchFamily="18" charset="0"/>
              </a:rPr>
              <a:t> </a:t>
            </a:r>
            <a:r>
              <a:rPr lang="en-US" sz="3200" b="1" dirty="0" err="1">
                <a:latin typeface="UTM Avo" pitchFamily="18" charset="0"/>
              </a:rPr>
              <a:t>đỏ</a:t>
            </a:r>
            <a:r>
              <a:rPr lang="en-US" sz="3200" b="1" dirty="0">
                <a:latin typeface="UTM Avo" pitchFamily="18" charset="0"/>
              </a:rPr>
              <a:t> ?</a:t>
            </a:r>
            <a:endParaRPr lang="vi-VN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92080" y="4083941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UTM Avo" pitchFamily="18" charset="0"/>
              </a:rPr>
              <a:t>0</a:t>
            </a:r>
            <a:endParaRPr lang="vi-VN" sz="4400" b="1" dirty="0"/>
          </a:p>
        </p:txBody>
      </p:sp>
    </p:spTree>
    <p:extLst>
      <p:ext uri="{BB962C8B-B14F-4D97-AF65-F5344CB8AC3E}">
        <p14:creationId xmlns:p14="http://schemas.microsoft.com/office/powerpoint/2010/main" val="317273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1603</TotalTime>
  <Words>291</Words>
  <Application>Microsoft Office PowerPoint</Application>
  <PresentationFormat>On-screen Show (16:9)</PresentationFormat>
  <Paragraphs>56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32</vt:i4>
      </vt:variant>
    </vt:vector>
  </HeadingPairs>
  <TitlesOfParts>
    <vt:vector size="52" baseType="lpstr">
      <vt:lpstr>맑은 고딕</vt:lpstr>
      <vt:lpstr>微软雅黑</vt:lpstr>
      <vt:lpstr>宋体</vt:lpstr>
      <vt:lpstr>.VnAvant</vt:lpstr>
      <vt:lpstr>Aharoni</vt:lpstr>
      <vt:lpstr>Arial</vt:lpstr>
      <vt:lpstr>Calibri</vt:lpstr>
      <vt:lpstr>Calibri Light</vt:lpstr>
      <vt:lpstr>Times New Roman</vt:lpstr>
      <vt:lpstr>UTM Avo</vt:lpstr>
      <vt:lpstr>UVN Minh Map</vt:lpstr>
      <vt:lpstr>Office Theme</vt:lpstr>
      <vt:lpstr>Custom Design</vt:lpstr>
      <vt:lpstr>1_Office Theme</vt:lpstr>
      <vt:lpstr>3_Office Theme</vt:lpstr>
      <vt:lpstr>2_Office Theme</vt:lpstr>
      <vt:lpstr>4_Office Theme</vt:lpstr>
      <vt:lpstr>5_Office Theme</vt:lpstr>
      <vt:lpstr>6_Office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- Ôn lại bài học - Xem trước bài sau: Các số 6,7,8,9,10  (T1) 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Admin</cp:lastModifiedBy>
  <cp:revision>215</cp:revision>
  <dcterms:created xsi:type="dcterms:W3CDTF">2014-04-01T16:27:38Z</dcterms:created>
  <dcterms:modified xsi:type="dcterms:W3CDTF">2022-09-08T08:16:05Z</dcterms:modified>
</cp:coreProperties>
</file>