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24" r:id="rId2"/>
    <p:sldId id="289" r:id="rId3"/>
    <p:sldId id="282" r:id="rId4"/>
    <p:sldId id="319" r:id="rId5"/>
    <p:sldId id="280" r:id="rId6"/>
    <p:sldId id="283" r:id="rId7"/>
    <p:sldId id="315" r:id="rId8"/>
    <p:sldId id="288" r:id="rId9"/>
    <p:sldId id="321" r:id="rId10"/>
    <p:sldId id="257" r:id="rId11"/>
    <p:sldId id="316" r:id="rId12"/>
    <p:sldId id="258" r:id="rId13"/>
    <p:sldId id="259" r:id="rId14"/>
    <p:sldId id="3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FADBB-7239-4CDD-9113-6D74E6B371E5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C1A4F-3F4B-4FDF-86EE-FC94926D4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660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23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A263-C115-41DB-81E0-E00B7CF161BF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737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5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4" y="2438401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352" y="186497"/>
            <a:ext cx="12610352" cy="1093505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70516" y="2087593"/>
            <a:ext cx="8683608" cy="418123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3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10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2" y="4800727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40" y="3330311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6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3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9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44989" y="3038967"/>
            <a:ext cx="7849972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7" tIns="54743" rIns="109487" bIns="54743" anchor="ctr"/>
          <a:lstStyle/>
          <a:p>
            <a:pPr algn="ctr" defTabSz="1459502">
              <a:defRPr/>
            </a:pPr>
            <a:r>
              <a:rPr lang="en-US" altLang="zh-CN" sz="3200" b="1" kern="0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TIẾNG VIỆT 1</a:t>
            </a:r>
            <a:endParaRPr lang="zh-CN" altLang="en-US" sz="3200" b="1" kern="0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1247" y="2490145"/>
            <a:ext cx="704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30576">
              <a:lnSpc>
                <a:spcPct val="150000"/>
              </a:lnSpc>
            </a:pPr>
            <a:r>
              <a:rPr lang="en-US" sz="2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Google Shape;461;p28"/>
          <p:cNvSpPr txBox="1"/>
          <p:nvPr/>
        </p:nvSpPr>
        <p:spPr>
          <a:xfrm>
            <a:off x="1844015" y="3886620"/>
            <a:ext cx="813661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0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80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3:</a:t>
            </a:r>
            <a:r>
              <a:rPr lang="en-US" sz="80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   </a:t>
            </a:r>
            <a:r>
              <a:rPr lang="en-US" sz="8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   /</a:t>
            </a:r>
            <a:endParaRPr lang="en-US" sz="8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0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10" name="Oval 9"/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666796"/>
            <a:ext cx="11024298" cy="104642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524" r="950"/>
          <a:stretch>
            <a:fillRect/>
          </a:stretch>
        </p:blipFill>
        <p:spPr bwMode="auto">
          <a:xfrm>
            <a:off x="811161" y="294251"/>
            <a:ext cx="10985500" cy="6556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71" y="293357"/>
            <a:ext cx="10314760" cy="5815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: Rounded Corners 3"/>
          <p:cNvSpPr/>
          <p:nvPr/>
        </p:nvSpPr>
        <p:spPr>
          <a:xfrm>
            <a:off x="963737" y="34340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5" name="Oval 4"/>
          <p:cNvSpPr/>
          <p:nvPr/>
        </p:nvSpPr>
        <p:spPr>
          <a:xfrm>
            <a:off x="613008" y="380983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0626" y="516805"/>
            <a:ext cx="216180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Chào hỏi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E3914-244E-4FB4-2F52-C8C876084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96" y="1046716"/>
            <a:ext cx="11027846" cy="5811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-307813" y="159296"/>
            <a:ext cx="616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HOẠT ĐỘNG TIẾP NỐI</a:t>
            </a:r>
            <a:endParaRPr lang="vi-VN" sz="4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9AC09-F85A-4AD1-9CC1-A9E790886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226" y="2124223"/>
            <a:ext cx="4421261" cy="324436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5D2C107B-F74A-748A-4EB8-C370210CCE9F}"/>
              </a:ext>
            </a:extLst>
          </p:cNvPr>
          <p:cNvSpPr txBox="1">
            <a:spLocks/>
          </p:cNvSpPr>
          <p:nvPr/>
        </p:nvSpPr>
        <p:spPr>
          <a:xfrm>
            <a:off x="5415032" y="0"/>
            <a:ext cx="7973106" cy="2491437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vi-V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- Luyện đọc lại bài 3</a:t>
            </a:r>
            <a:br>
              <a:rPr lang="en-US" altLang="vi-V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- </a:t>
            </a:r>
            <a:r>
              <a:rPr lang="en-US" altLang="vi-V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Chuẩn bị bài 4: E e   Ê ê</a:t>
            </a:r>
            <a:endParaRPr lang="en-US" altLang="vi-V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04285"/>
      </p:ext>
    </p:extLst>
  </p:cSld>
  <p:clrMapOvr>
    <a:masterClrMapping/>
  </p:clrMapOvr>
  <p:transition advTm="212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85738" y="1387506"/>
            <a:ext cx="4509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E200000000000000" pitchFamily="34" charset="0"/>
              </a:rPr>
              <a:t>b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2147541" y="2610677"/>
          <a:ext cx="2859062" cy="65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4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47541" y="3263325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anose="020BE200000000000000" pitchFamily="34" charset="0"/>
              </a:rPr>
              <a:t>b</a:t>
            </a:r>
            <a:r>
              <a:rPr lang="en-US" sz="4000" b="1" dirty="0" err="1">
                <a:solidFill>
                  <a:schemeClr val="tx1"/>
                </a:solidFill>
                <a:latin typeface="Century Gothic" pitchFamily="34" charset="0"/>
              </a:rPr>
              <a:t>a</a:t>
            </a:r>
            <a:endParaRPr lang="en-US" sz="4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/>
        </p:nvGraphicFramePr>
        <p:xfrm>
          <a:off x="6911697" y="2643125"/>
          <a:ext cx="285906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911697" y="3283205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anose="020BE200000000000000" pitchFamily="34" charset="0"/>
              </a:rPr>
              <a:t>b</a:t>
            </a:r>
            <a:r>
              <a:rPr lang="en-US" sz="4000" b="1" dirty="0" err="1">
                <a:solidFill>
                  <a:schemeClr val="tx1"/>
                </a:solidFill>
                <a:latin typeface="Century Gothic" pitchFamily="34" charset="0"/>
                <a:cs typeface="Times New Roman" panose="02020603050405020304" charset="0"/>
              </a:rPr>
              <a:t>à</a:t>
            </a:r>
            <a:endParaRPr lang="en-US" sz="4000" b="1" dirty="0">
              <a:solidFill>
                <a:schemeClr val="tx1"/>
              </a:solidFill>
              <a:latin typeface="Century Gothic" pitchFamily="34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5708" y="4198256"/>
            <a:ext cx="130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entury Gothic" pitchFamily="34" charset="0"/>
              </a:rPr>
              <a:t>ba</a:t>
            </a:r>
            <a:endParaRPr lang="en-US" sz="4000" b="1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4636" y="4254103"/>
            <a:ext cx="130272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itchFamily="34" charset="0"/>
                <a:cs typeface="Times New Roman" panose="02020603050405020304" charset="0"/>
              </a:rPr>
              <a:t>bà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57141" y="4198256"/>
            <a:ext cx="2213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entury Gothic" pitchFamily="34" charset="0"/>
              </a:rPr>
              <a:t>ba</a:t>
            </a:r>
            <a:r>
              <a:rPr lang="en-US" sz="4000" b="1" dirty="0">
                <a:latin typeface="Century Gothic" pitchFamily="34" charset="0"/>
              </a:rPr>
              <a:t> </a:t>
            </a:r>
            <a:r>
              <a:rPr lang="en-US" sz="4000" b="1" dirty="0" err="1">
                <a:latin typeface="Century Gothic" pitchFamily="34" charset="0"/>
              </a:rPr>
              <a:t>ba</a:t>
            </a:r>
            <a:endParaRPr lang="en-US" sz="4000" b="1" dirty="0">
              <a:latin typeface="Century Gothic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3577071" y="368730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Khởi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52" y="-89940"/>
            <a:ext cx="11366296" cy="56833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9465" y="5694045"/>
            <a:ext cx="960746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itchFamily="34" charset="0"/>
                <a:cs typeface="Times New Roman" panose="02020603050405020304" charset="0"/>
              </a:rPr>
              <a:t>Nam </a:t>
            </a:r>
            <a:r>
              <a:rPr lang="en-US" sz="4000" b="1" dirty="0" err="1">
                <a:latin typeface="Century Gothic" pitchFamily="34" charset="0"/>
                <a:cs typeface="Times New Roman" panose="02020603050405020304" charset="0"/>
              </a:rPr>
              <a:t>và</a:t>
            </a:r>
            <a:r>
              <a:rPr lang="en-US" sz="4000" b="1" dirty="0">
                <a:latin typeface="Century Gothic" pitchFamily="3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latin typeface="Century Gothic" pitchFamily="34" charset="0"/>
                <a:cs typeface="Times New Roman" panose="02020603050405020304" charset="0"/>
              </a:rPr>
              <a:t>bô</a:t>
            </a:r>
            <a:r>
              <a:rPr lang="en-US" sz="4000" b="1" dirty="0">
                <a:latin typeface="Century Gothic" pitchFamily="3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entury Gothic" pitchFamily="34" charset="0"/>
                <a:cs typeface="Times New Roman" panose="02020603050405020304" charset="0"/>
              </a:rPr>
              <a:t>c</a:t>
            </a:r>
            <a:r>
              <a:rPr lang="en-US" sz="4000" b="1" dirty="0" err="1">
                <a:latin typeface="Century Gothic" pitchFamily="34" charset="0"/>
                <a:cs typeface="Times New Roman" panose="02020603050405020304" charset="0"/>
              </a:rPr>
              <a:t>âu</a:t>
            </a:r>
            <a:r>
              <a:rPr lang="en-US" sz="4000" b="1" dirty="0">
                <a:latin typeface="Century Gothic" pitchFamily="34" charset="0"/>
                <a:cs typeface="Times New Roman" panose="0202060305040502030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charset="0"/>
              </a:rPr>
              <a:t>c</a:t>
            </a:r>
            <a:r>
              <a:rPr lang="en-US" sz="4000" b="1" dirty="0">
                <a:latin typeface="Century Gothic" pitchFamily="34" charset="0"/>
                <a:cs typeface="Times New Roman" panose="02020603050405020304" charset="0"/>
              </a:rPr>
              <a:t>a.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1575576" y="587624"/>
            <a:ext cx="2307106" cy="876017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Nhận biết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11348" y="657964"/>
            <a:ext cx="703385" cy="7133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6629400" y="5741127"/>
            <a:ext cx="117565" cy="78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466531" y="5789593"/>
            <a:ext cx="117565" cy="78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2132070" y="2588453"/>
            <a:ext cx="813661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   </a:t>
            </a: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z="88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8807412" y="3706417"/>
            <a:ext cx="1266092" cy="8862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 rot="1193974">
            <a:off x="7974011" y="2623804"/>
            <a:ext cx="184622" cy="426720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9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0252" y="903568"/>
            <a:ext cx="4509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E200000000000000" pitchFamily="34" charset="0"/>
              </a:rPr>
              <a:t>c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63737" y="596624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613008" y="634202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2160793" y="2173357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60793" y="3028765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.VnAvant" panose="020BE200000000000000" pitchFamily="34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Century Gothic" pitchFamily="34" charset="0"/>
              </a:rPr>
              <a:t>c</a:t>
            </a:r>
            <a:r>
              <a:rPr lang="en-US" sz="4800" b="1" dirty="0">
                <a:solidFill>
                  <a:schemeClr val="tx1"/>
                </a:solidFill>
                <a:latin typeface="Century Gothic" pitchFamily="34" charset="0"/>
              </a:rPr>
              <a:t>a</a:t>
            </a: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/>
        </p:nvGraphicFramePr>
        <p:xfrm>
          <a:off x="6924949" y="2205805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924949" y="3056901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entury Gothic" pitchFamily="34" charset="0"/>
              </a:rPr>
              <a:t>c</a:t>
            </a:r>
            <a:r>
              <a:rPr lang="en-US" sz="4800" b="1" dirty="0">
                <a:solidFill>
                  <a:schemeClr val="tx1"/>
                </a:solidFill>
                <a:latin typeface="Century Gothic" pitchFamily="34" charset="0"/>
              </a:rPr>
              <a:t>a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8532793" y="3125906"/>
            <a:ext cx="117565" cy="78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5" grpId="1" animBg="1"/>
      <p:bldP spid="6" grpId="1" animBg="1"/>
      <p:bldP spid="8" grpId="1" animBg="1"/>
      <p:bldP spid="8" grpId="2" animBg="1"/>
      <p:bldP spid="10" grpId="1" animBg="1"/>
      <p:bldP spid="1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vessel, mug, indoor, cup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84" y="1289232"/>
            <a:ext cx="1887193" cy="18871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9416" y="4128379"/>
            <a:ext cx="256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ury Gothic" pitchFamily="34" charset="0"/>
              </a:rPr>
              <a:t>ca</a:t>
            </a:r>
          </a:p>
        </p:txBody>
      </p:sp>
      <p:pic>
        <p:nvPicPr>
          <p:cNvPr id="2" name="Content Placeholder 4" descr="A plate of food with broccoli&#10;&#10;Description automatically generated">
            <a:extLst>
              <a:ext uri="{FF2B5EF4-FFF2-40B4-BE49-F238E27FC236}">
                <a16:creationId xmlns:a16="http://schemas.microsoft.com/office/drawing/2014/main" id="{21B8D067-F2CD-A126-C46C-332FC1E1AC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12" y="1191859"/>
            <a:ext cx="2315536" cy="18612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E8C5FF-AA80-20EE-ED55-5C2BE1116D64}"/>
              </a:ext>
            </a:extLst>
          </p:cNvPr>
          <p:cNvSpPr txBox="1"/>
          <p:nvPr/>
        </p:nvSpPr>
        <p:spPr>
          <a:xfrm>
            <a:off x="4336140" y="4129540"/>
            <a:ext cx="25603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Century Gothic" pitchFamily="34" charset="0"/>
              </a:rPr>
              <a:t>cà</a:t>
            </a:r>
            <a:endParaRPr lang="en-US" sz="6000" b="1" dirty="0">
              <a:latin typeface="Century Gothic" pitchFamily="34" charset="0"/>
            </a:endParaRPr>
          </a:p>
        </p:txBody>
      </p:sp>
      <p:pic>
        <p:nvPicPr>
          <p:cNvPr id="4" name="Picture 3" descr="A close up of a fish&#10;&#10;Description automatically generated">
            <a:extLst>
              <a:ext uri="{FF2B5EF4-FFF2-40B4-BE49-F238E27FC236}">
                <a16:creationId xmlns:a16="http://schemas.microsoft.com/office/drawing/2014/main" id="{CE43C0F5-32E4-A502-BE00-7D76BDBF37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04" y="1372200"/>
            <a:ext cx="3242231" cy="15967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988D39-0AF7-A3EC-66C5-D98948CE7A0D}"/>
              </a:ext>
            </a:extLst>
          </p:cNvPr>
          <p:cNvSpPr txBox="1"/>
          <p:nvPr/>
        </p:nvSpPr>
        <p:spPr>
          <a:xfrm>
            <a:off x="8576409" y="4128379"/>
            <a:ext cx="25603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Century Gothic" pitchFamily="34" charset="0"/>
              </a:rPr>
              <a:t>cá</a:t>
            </a:r>
            <a:endParaRPr lang="en-US" sz="60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0252" y="903568"/>
            <a:ext cx="4509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E200000000000000" pitchFamily="34" charset="0"/>
              </a:rPr>
              <a:t>c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63737" y="596624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613008" y="634202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2160793" y="2173357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60793" y="3028765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.VnAvant" panose="020BE200000000000000" pitchFamily="34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Century Gothic" pitchFamily="34" charset="0"/>
              </a:rPr>
              <a:t>c</a:t>
            </a:r>
            <a:r>
              <a:rPr lang="en-US" sz="4800" b="1" dirty="0">
                <a:solidFill>
                  <a:schemeClr val="tx1"/>
                </a:solidFill>
                <a:latin typeface="Century Gothic" pitchFamily="34" charset="0"/>
              </a:rPr>
              <a:t>a</a:t>
            </a: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/>
        </p:nvGraphicFramePr>
        <p:xfrm>
          <a:off x="6924949" y="2205805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924949" y="3056901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entury Gothic" pitchFamily="34" charset="0"/>
              </a:rPr>
              <a:t>c</a:t>
            </a:r>
            <a:r>
              <a:rPr lang="en-US" sz="4800" b="1" dirty="0">
                <a:solidFill>
                  <a:schemeClr val="tx1"/>
                </a:solidFill>
                <a:latin typeface="Century Gothic" pitchFamily="34" charset="0"/>
              </a:rPr>
              <a:t>a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8532793" y="3125906"/>
            <a:ext cx="117565" cy="78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late of food with broccoli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90" y="3840683"/>
            <a:ext cx="1937536" cy="1450837"/>
          </a:xfrm>
          <a:prstGeom prst="rect">
            <a:avLst/>
          </a:prstGeom>
        </p:spPr>
      </p:pic>
      <p:pic>
        <p:nvPicPr>
          <p:cNvPr id="13" name="Picture 12" descr="A close up of a fish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3" y="3914739"/>
            <a:ext cx="2315753" cy="1140509"/>
          </a:xfrm>
          <a:prstGeom prst="rect">
            <a:avLst/>
          </a:prstGeom>
        </p:spPr>
      </p:pic>
      <p:pic>
        <p:nvPicPr>
          <p:cNvPr id="14" name="Picture 13" descr="A picture containing vessel, mug, indoor, cup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57" y="3914739"/>
            <a:ext cx="1302727" cy="13027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520" y="5242116"/>
            <a:ext cx="2560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Century Gothic" pitchFamily="34" charset="0"/>
              </a:rPr>
              <a:t>ca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73086" y="5238671"/>
            <a:ext cx="2560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latin typeface="Century Gothic" pitchFamily="34" charset="0"/>
              </a:rPr>
              <a:t>cà</a:t>
            </a:r>
            <a:endParaRPr lang="en-US" sz="45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98167" y="5245063"/>
            <a:ext cx="2560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latin typeface="Century Gothic" pitchFamily="34" charset="0"/>
              </a:rPr>
              <a:t>cá</a:t>
            </a:r>
            <a:endParaRPr lang="en-US" sz="45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219200">
                <a:buClr>
                  <a:srgbClr val="000000"/>
                </a:buClr>
              </a:p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0"/>
            <a:ext cx="1213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38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128</Words>
  <Application>Microsoft Office PowerPoint</Application>
  <PresentationFormat>Widescreen</PresentationFormat>
  <Paragraphs>57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Century Gothic</vt:lpstr>
      <vt:lpstr>Chivo Light</vt:lpstr>
      <vt:lpstr>Times New Roman</vt:lpstr>
      <vt:lpstr>UVN Minh Map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Ms Quyen</cp:lastModifiedBy>
  <cp:revision>45</cp:revision>
  <dcterms:created xsi:type="dcterms:W3CDTF">2020-08-13T02:06:00Z</dcterms:created>
  <dcterms:modified xsi:type="dcterms:W3CDTF">2022-09-11T03:16:02Z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  <property fmtid="{D5CDD505-2E9C-101B-9397-08002B2CF9AE}" pid="3" name="KSOProductBuildVer">
    <vt:lpwstr>1033-11.2.0.9635</vt:lpwstr>
  </property>
</Properties>
</file>