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7" r:id="rId3"/>
    <p:sldMasterId id="2147483709" r:id="rId4"/>
    <p:sldMasterId id="2147483722" r:id="rId5"/>
  </p:sldMasterIdLst>
  <p:notesMasterIdLst>
    <p:notesMasterId r:id="rId22"/>
  </p:notesMasterIdLst>
  <p:sldIdLst>
    <p:sldId id="257" r:id="rId6"/>
    <p:sldId id="271" r:id="rId7"/>
    <p:sldId id="276" r:id="rId8"/>
    <p:sldId id="259" r:id="rId9"/>
    <p:sldId id="263" r:id="rId10"/>
    <p:sldId id="275" r:id="rId11"/>
    <p:sldId id="488" r:id="rId12"/>
    <p:sldId id="266" r:id="rId13"/>
    <p:sldId id="273" r:id="rId14"/>
    <p:sldId id="489" r:id="rId15"/>
    <p:sldId id="267" r:id="rId16"/>
    <p:sldId id="490" r:id="rId17"/>
    <p:sldId id="268" r:id="rId18"/>
    <p:sldId id="491" r:id="rId19"/>
    <p:sldId id="277"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DE3D7-931E-4728-A192-AE60352FADEB}" type="datetimeFigureOut">
              <a:rPr lang="en-US" smtClean="0"/>
              <a:t>5/15/2022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D5B18-5003-4078-B36C-7338345E3E1F}" type="slidenum">
              <a:rPr lang="en-US" smtClean="0"/>
              <a:t>‹#›</a:t>
            </a:fld>
            <a:endParaRPr lang="en-US"/>
          </a:p>
        </p:txBody>
      </p:sp>
    </p:spTree>
    <p:extLst>
      <p:ext uri="{BB962C8B-B14F-4D97-AF65-F5344CB8AC3E}">
        <p14:creationId xmlns:p14="http://schemas.microsoft.com/office/powerpoint/2010/main" val="234139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506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4569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5044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60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311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80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264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318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900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708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93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669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732"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732"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89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67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691237"/>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114519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411389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fld id="{8B35F0B1-53A2-4F58-A419-9B6A1424FB57}" type="datetimeFigureOut">
              <a:rPr lang="zh-CN" altLang="en-US" smtClean="0">
                <a:solidFill>
                  <a:srgbClr val="000000"/>
                </a:solidFill>
              </a:rPr>
              <a:pPr/>
              <a:t>2022/5/15</a:t>
            </a:fld>
            <a:endParaRPr lang="zh-CN" altLang="en-US">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231142603"/>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01122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6845175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4578723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82747418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0885366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1645949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75550682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09196380"/>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5185478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289912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1112584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2154453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7313456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13643388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1400893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54929754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3927782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3634688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01172406"/>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23609170"/>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9039354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2106543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33805123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85870144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62195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5826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9521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652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8184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17213315"/>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04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549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283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38966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012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4200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7922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panose="02000806040000020003"/>
                <a:ea typeface="Chau Philomene One" panose="02000806040000020003"/>
                <a:cs typeface="Chau Philomene One" panose="02000806040000020003"/>
                <a:sym typeface="Chau Philomene One" panose="0200080604000002000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panose="00000500000000000000"/>
                <a:ea typeface="Didact Gothic" panose="00000500000000000000"/>
                <a:cs typeface="Didact Gothic" panose="00000500000000000000"/>
                <a:sym typeface="Didact Gothic" panose="0000050000000000000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978464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03343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58346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92102814"/>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9115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20687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8069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67766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621212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39652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926360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977061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06545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4082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24936543"/>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014738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75670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8874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459157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73121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212327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850228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23151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15446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0310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9764376"/>
      </p:ext>
    </p:extLst>
  </p:cSld>
  <p:clrMapOvr>
    <a:masterClrMapping/>
  </p:clrMapOvr>
  <p:transition spd="med">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16343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26575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57324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654844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345272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90765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5593372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95FC270-55C9-4A20-A67A-3DE973D1FE95}" type="datetimeFigureOut">
              <a:rPr lang="zh-CN" altLang="en-US" smtClean="0">
                <a:solidFill>
                  <a:srgbClr val="000000">
                    <a:tint val="75000"/>
                  </a:srgbClr>
                </a:solidFill>
              </a:rPr>
              <a:pPr/>
              <a:t>2022/5/15</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845107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68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pull/>
  </p:transition>
  <p:txStyles>
    <p:titleStyle>
      <a:lvl1pPr algn="ctr" defTabSz="1217580" rtl="0" eaLnBrk="1" latinLnBrk="0" hangingPunct="1">
        <a:spcBef>
          <a:spcPct val="0"/>
        </a:spcBef>
        <a:buNone/>
        <a:defRPr sz="5861"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573896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2022/5/15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8039804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82903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1220684674"/>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jp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emf"/><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image" Target="../media/image11.png"/><Relationship Id="rId12"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20.png"/><Relationship Id="rId1" Type="http://schemas.openxmlformats.org/officeDocument/2006/relationships/tags" Target="../tags/tag4.xml"/><Relationship Id="rId6" Type="http://schemas.openxmlformats.org/officeDocument/2006/relationships/image" Target="../media/image3.jpg"/><Relationship Id="rId11" Type="http://schemas.openxmlformats.org/officeDocument/2006/relationships/image" Target="../media/image15.png"/><Relationship Id="rId5" Type="http://schemas.openxmlformats.org/officeDocument/2006/relationships/notesSlide" Target="../notesSlides/notesSlide2.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Layout" Target="../slideLayouts/slideLayout15.xml"/><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jpg"/><Relationship Id="rId7"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emf"/><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openxmlformats.org/officeDocument/2006/relationships/image" Target="../media/image41.emf"/></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jp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5932" y="1142646"/>
            <a:ext cx="3724187" cy="571535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 y="2642880"/>
            <a:ext cx="3138463" cy="436706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306" y="2642879"/>
            <a:ext cx="2835230" cy="421512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153" y="0"/>
            <a:ext cx="1979360" cy="1859982"/>
          </a:xfrm>
          <a:prstGeom prst="rect">
            <a:avLst/>
          </a:prstGeom>
        </p:spPr>
      </p:pic>
      <p:sp>
        <p:nvSpPr>
          <p:cNvPr id="10" name="TextBox 9">
            <a:extLst>
              <a:ext uri="{FF2B5EF4-FFF2-40B4-BE49-F238E27FC236}">
                <a16:creationId xmlns:a16="http://schemas.microsoft.com/office/drawing/2014/main" id="{3739710B-8BBF-0F27-C40C-4B6C7E334D27}"/>
              </a:ext>
            </a:extLst>
          </p:cNvPr>
          <p:cNvSpPr txBox="1"/>
          <p:nvPr/>
        </p:nvSpPr>
        <p:spPr>
          <a:xfrm>
            <a:off x="3648536" y="37892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14" name="Picture 13">
            <a:extLst>
              <a:ext uri="{FF2B5EF4-FFF2-40B4-BE49-F238E27FC236}">
                <a16:creationId xmlns:a16="http://schemas.microsoft.com/office/drawing/2014/main" id="{C1FA9A29-5C51-7DDB-41B5-19D009AE66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060" y="138472"/>
            <a:ext cx="1433052" cy="1433052"/>
          </a:xfrm>
          <a:prstGeom prst="rect">
            <a:avLst/>
          </a:prstGeom>
        </p:spPr>
      </p:pic>
      <p:sp>
        <p:nvSpPr>
          <p:cNvPr id="15" name="Rectangle: Rounded Corners 14">
            <a:extLst>
              <a:ext uri="{FF2B5EF4-FFF2-40B4-BE49-F238E27FC236}">
                <a16:creationId xmlns:a16="http://schemas.microsoft.com/office/drawing/2014/main" id="{AE9E5BB7-D5A9-70D8-08B2-40066A9C3FEC}"/>
              </a:ext>
            </a:extLst>
          </p:cNvPr>
          <p:cNvSpPr/>
          <p:nvPr/>
        </p:nvSpPr>
        <p:spPr>
          <a:xfrm>
            <a:off x="1135626" y="2151613"/>
            <a:ext cx="9884721" cy="277824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57BA49-3FA6-4FB9-693F-37CFEF22DC8E}"/>
              </a:ext>
            </a:extLst>
          </p:cNvPr>
          <p:cNvPicPr>
            <a:picLocks noChangeAspect="1"/>
          </p:cNvPicPr>
          <p:nvPr/>
        </p:nvPicPr>
        <p:blipFill>
          <a:blip r:embed="rId9"/>
          <a:stretch>
            <a:fillRect/>
          </a:stretch>
        </p:blipFill>
        <p:spPr>
          <a:xfrm>
            <a:off x="1367702" y="2795319"/>
            <a:ext cx="9456596" cy="2146717"/>
          </a:xfrm>
          <a:prstGeom prst="rect">
            <a:avLst/>
          </a:prstGeom>
        </p:spPr>
      </p:pic>
      <p:sp>
        <p:nvSpPr>
          <p:cNvPr id="17" name="TextBox 16">
            <a:extLst>
              <a:ext uri="{FF2B5EF4-FFF2-40B4-BE49-F238E27FC236}">
                <a16:creationId xmlns:a16="http://schemas.microsoft.com/office/drawing/2014/main" id="{FD41C59D-4418-97D6-3925-DD7F102C6760}"/>
              </a:ext>
            </a:extLst>
          </p:cNvPr>
          <p:cNvSpPr txBox="1"/>
          <p:nvPr/>
        </p:nvSpPr>
        <p:spPr>
          <a:xfrm>
            <a:off x="4031653" y="2232238"/>
            <a:ext cx="3722494" cy="646331"/>
          </a:xfrm>
          <a:prstGeom prst="rect">
            <a:avLst/>
          </a:prstGeom>
          <a:noFill/>
        </p:spPr>
        <p:txBody>
          <a:bodyPr wrap="none" rtlCol="0">
            <a:spAutoFit/>
          </a:bodyPr>
          <a:lstStyle/>
          <a:p>
            <a:pPr algn="ct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 nhiên và Xã hội</a:t>
            </a:r>
          </a:p>
        </p:txBody>
      </p:sp>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376" y="-1"/>
            <a:ext cx="8429626"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2" name="TextBox 1">
            <a:extLst>
              <a:ext uri="{FF2B5EF4-FFF2-40B4-BE49-F238E27FC236}">
                <a16:creationId xmlns:a16="http://schemas.microsoft.com/office/drawing/2014/main" id="{13CF3778-4185-48AB-A30E-49DF294C74E8}"/>
              </a:ext>
            </a:extLst>
          </p:cNvPr>
          <p:cNvSpPr txBox="1"/>
          <p:nvPr/>
        </p:nvSpPr>
        <p:spPr>
          <a:xfrm>
            <a:off x="2562225" y="2705100"/>
            <a:ext cx="4924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Hoạt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động</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2: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Giải</a:t>
            </a:r>
            <a:r>
              <a:rPr kumimoji="0" lang="en-US" sz="3200" b="1" i="0" u="none" strike="noStrike" kern="1200" cap="none" spc="0" normalizeH="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quyết</a:t>
            </a:r>
            <a:r>
              <a:rPr kumimoji="0" lang="en-US" sz="3200" b="1" i="0" u="none" strike="noStrike" kern="1200" cap="none" spc="0" normalizeH="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tình</a:t>
            </a:r>
            <a:r>
              <a:rPr kumimoji="0" lang="en-US" sz="3200" b="1" i="0" u="none" strike="noStrike" kern="1200" cap="none" spc="0" normalizeH="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rPr>
              <a:t>huống</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88655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grpSp>
        <p:nvGrpSpPr>
          <p:cNvPr id="25" name="Group 24">
            <a:extLst>
              <a:ext uri="{FF2B5EF4-FFF2-40B4-BE49-F238E27FC236}">
                <a16:creationId xmlns:a16="http://schemas.microsoft.com/office/drawing/2014/main" id="{946FC8CE-4898-485F-82D1-1196F82656C0}"/>
              </a:ext>
            </a:extLst>
          </p:cNvPr>
          <p:cNvGrpSpPr/>
          <p:nvPr/>
        </p:nvGrpSpPr>
        <p:grpSpPr>
          <a:xfrm>
            <a:off x="4167880" y="1554603"/>
            <a:ext cx="3627640" cy="2554288"/>
            <a:chOff x="4282180" y="4433093"/>
            <a:chExt cx="3627640" cy="2554288"/>
          </a:xfrm>
        </p:grpSpPr>
        <p:pic>
          <p:nvPicPr>
            <p:cNvPr id="26" name="Picture 25">
              <a:extLst>
                <a:ext uri="{FF2B5EF4-FFF2-40B4-BE49-F238E27FC236}">
                  <a16:creationId xmlns:a16="http://schemas.microsoft.com/office/drawing/2014/main" id="{E353D64D-5037-4848-8341-BAA4A01FB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2180" y="4433093"/>
              <a:ext cx="3627640" cy="2554288"/>
            </a:xfrm>
            <a:prstGeom prst="rect">
              <a:avLst/>
            </a:prstGeom>
          </p:spPr>
        </p:pic>
        <p:sp>
          <p:nvSpPr>
            <p:cNvPr id="27" name="Rectangle: Rounded Corners 26">
              <a:extLst>
                <a:ext uri="{FF2B5EF4-FFF2-40B4-BE49-F238E27FC236}">
                  <a16:creationId xmlns:a16="http://schemas.microsoft.com/office/drawing/2014/main" id="{F6684B92-B404-4533-A714-6FBA04AE5C15}"/>
                </a:ext>
              </a:extLst>
            </p:cNvPr>
            <p:cNvSpPr/>
            <p:nvPr/>
          </p:nvSpPr>
          <p:spPr>
            <a:xfrm>
              <a:off x="4552950" y="6208783"/>
              <a:ext cx="3028950" cy="649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Thảo</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luận</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nhóm</a:t>
              </a:r>
              <a:endParaRPr kumimoji="0" lang="en-US" sz="2800" b="0" i="0" u="none" strike="noStrike" kern="1200" cap="none" spc="0" normalizeH="0" baseline="0" noProof="0" dirty="0">
                <a:ln>
                  <a:noFill/>
                </a:ln>
                <a:solidFill>
                  <a:srgbClr val="000000"/>
                </a:solidFill>
                <a:effectLst/>
                <a:uLnTx/>
                <a:uFillTx/>
                <a:latin typeface="Calibri"/>
                <a:ea typeface="微软雅黑"/>
                <a:cs typeface="+mn-cs"/>
              </a:endParaRPr>
            </a:p>
          </p:txBody>
        </p:sp>
      </p:grpSp>
      <p:pic>
        <p:nvPicPr>
          <p:cNvPr id="2" name="Picture 1">
            <a:extLst>
              <a:ext uri="{FF2B5EF4-FFF2-40B4-BE49-F238E27FC236}">
                <a16:creationId xmlns:a16="http://schemas.microsoft.com/office/drawing/2014/main" id="{25E9B880-1C17-4B8D-A8F2-F5C74E3604BD}"/>
              </a:ext>
            </a:extLst>
          </p:cNvPr>
          <p:cNvPicPr>
            <a:picLocks noChangeAspect="1"/>
          </p:cNvPicPr>
          <p:nvPr/>
        </p:nvPicPr>
        <p:blipFill>
          <a:blip r:embed="rId8"/>
          <a:stretch>
            <a:fillRect/>
          </a:stretch>
        </p:blipFill>
        <p:spPr>
          <a:xfrm>
            <a:off x="1196420" y="270126"/>
            <a:ext cx="10821338" cy="1579001"/>
          </a:xfrm>
          <a:prstGeom prst="rect">
            <a:avLst/>
          </a:prstGeom>
        </p:spPr>
      </p:pic>
    </p:spTree>
    <p:extLst>
      <p:ext uri="{BB962C8B-B14F-4D97-AF65-F5344CB8AC3E}">
        <p14:creationId xmlns:p14="http://schemas.microsoft.com/office/powerpoint/2010/main" val="2560654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57525" y="1114146"/>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9D4FB897-1F53-4F38-810B-72D48793A62F}"/>
              </a:ext>
            </a:extLst>
          </p:cNvPr>
          <p:cNvPicPr>
            <a:picLocks noChangeAspect="1"/>
          </p:cNvPicPr>
          <p:nvPr/>
        </p:nvPicPr>
        <p:blipFill>
          <a:blip r:embed="rId12"/>
          <a:stretch>
            <a:fillRect/>
          </a:stretch>
        </p:blipFill>
        <p:spPr>
          <a:xfrm>
            <a:off x="7409727" y="4150269"/>
            <a:ext cx="1940377" cy="2479129"/>
          </a:xfrm>
          <a:prstGeom prst="rect">
            <a:avLst/>
          </a:prstGeom>
        </p:spPr>
      </p:pic>
      <p:pic>
        <p:nvPicPr>
          <p:cNvPr id="23" name="Picture 22">
            <a:extLst>
              <a:ext uri="{FF2B5EF4-FFF2-40B4-BE49-F238E27FC236}">
                <a16:creationId xmlns:a16="http://schemas.microsoft.com/office/drawing/2014/main" id="{1716F99E-26C8-440C-B7E7-47B64E1823A6}"/>
              </a:ext>
            </a:extLst>
          </p:cNvPr>
          <p:cNvPicPr>
            <a:picLocks noChangeAspect="1"/>
          </p:cNvPicPr>
          <p:nvPr/>
        </p:nvPicPr>
        <p:blipFill>
          <a:blip r:embed="rId13"/>
          <a:stretch>
            <a:fillRect/>
          </a:stretch>
        </p:blipFill>
        <p:spPr>
          <a:xfrm>
            <a:off x="2652499" y="4063108"/>
            <a:ext cx="1776488" cy="2566290"/>
          </a:xfrm>
          <a:prstGeom prst="rect">
            <a:avLst/>
          </a:prstGeom>
        </p:spPr>
      </p:pic>
      <p:pic>
        <p:nvPicPr>
          <p:cNvPr id="18" name="Picture 17">
            <a:extLst>
              <a:ext uri="{FF2B5EF4-FFF2-40B4-BE49-F238E27FC236}">
                <a16:creationId xmlns:a16="http://schemas.microsoft.com/office/drawing/2014/main" id="{10DC0BE6-34CD-4E53-AB9E-586511C1A983}"/>
              </a:ext>
            </a:extLst>
          </p:cNvPr>
          <p:cNvPicPr>
            <a:picLocks noChangeAspect="1"/>
          </p:cNvPicPr>
          <p:nvPr/>
        </p:nvPicPr>
        <p:blipFill>
          <a:blip r:embed="rId14"/>
          <a:stretch>
            <a:fillRect/>
          </a:stretch>
        </p:blipFill>
        <p:spPr>
          <a:xfrm>
            <a:off x="3303575" y="2354914"/>
            <a:ext cx="5977618" cy="804676"/>
          </a:xfrm>
          <a:prstGeom prst="rect">
            <a:avLst/>
          </a:prstGeom>
        </p:spPr>
      </p:pic>
    </p:spTree>
    <p:extLst>
      <p:ext uri="{BB962C8B-B14F-4D97-AF65-F5344CB8AC3E}">
        <p14:creationId xmlns:p14="http://schemas.microsoft.com/office/powerpoint/2010/main" val="39330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4007" y="3810000"/>
            <a:ext cx="1993618" cy="305952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6611" y="4822829"/>
            <a:ext cx="1374098" cy="2042862"/>
          </a:xfrm>
          <a:prstGeom prst="rect">
            <a:avLst/>
          </a:prstGeom>
        </p:spPr>
      </p:pic>
      <p:sp>
        <p:nvSpPr>
          <p:cNvPr id="6" name="圆角矩形 19">
            <a:extLst>
              <a:ext uri="{FF2B5EF4-FFF2-40B4-BE49-F238E27FC236}">
                <a16:creationId xmlns:a16="http://schemas.microsoft.com/office/drawing/2014/main" id="{8ADAF9CC-D781-4F09-AFEB-B7D3A2828C67}"/>
              </a:ext>
            </a:extLst>
          </p:cNvPr>
          <p:cNvSpPr/>
          <p:nvPr/>
        </p:nvSpPr>
        <p:spPr>
          <a:xfrm>
            <a:off x="180975" y="2057667"/>
            <a:ext cx="9933884"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7" name="圆角矩形 20">
            <a:extLst>
              <a:ext uri="{FF2B5EF4-FFF2-40B4-BE49-F238E27FC236}">
                <a16:creationId xmlns:a16="http://schemas.microsoft.com/office/drawing/2014/main" id="{4FC616FE-4842-4143-85EB-339C4C7269D3}"/>
              </a:ext>
            </a:extLst>
          </p:cNvPr>
          <p:cNvSpPr/>
          <p:nvPr/>
        </p:nvSpPr>
        <p:spPr>
          <a:xfrm>
            <a:off x="3705224" y="591911"/>
            <a:ext cx="8105775" cy="3568890"/>
          </a:xfrm>
          <a:prstGeom prst="roundRect">
            <a:avLst>
              <a:gd name="adj" fmla="val 50000"/>
            </a:avLst>
          </a:prstGeom>
          <a:solidFill>
            <a:schemeClr val="bg1"/>
          </a:solidFill>
          <a:ln w="19050">
            <a:solidFill>
              <a:srgbClr val="555E7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 name="TextBox 1">
            <a:extLst>
              <a:ext uri="{FF2B5EF4-FFF2-40B4-BE49-F238E27FC236}">
                <a16:creationId xmlns:a16="http://schemas.microsoft.com/office/drawing/2014/main" id="{67522FA4-8351-41EC-9CFB-9E7901FFBB60}"/>
              </a:ext>
            </a:extLst>
          </p:cNvPr>
          <p:cNvSpPr txBox="1"/>
          <p:nvPr/>
        </p:nvSpPr>
        <p:spPr>
          <a:xfrm>
            <a:off x="180974" y="2174364"/>
            <a:ext cx="3781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a:ea typeface="微软雅黑"/>
                <a:cs typeface="+mn-cs"/>
              </a:rPr>
              <a:t>Việc</a:t>
            </a:r>
            <a:r>
              <a:rPr kumimoji="0" lang="en-US" sz="4000" b="0" i="0" u="none" strike="noStrike" kern="1200" cap="none" spc="0" normalizeH="0" noProof="0" dirty="0">
                <a:ln>
                  <a:noFill/>
                </a:ln>
                <a:solidFill>
                  <a:srgbClr val="000000"/>
                </a:solidFill>
                <a:effectLst/>
                <a:uLnTx/>
                <a:uFillTx/>
                <a:latin typeface="Calibri"/>
                <a:ea typeface="微软雅黑"/>
                <a:cs typeface="+mn-cs"/>
              </a:rPr>
              <a:t> </a:t>
            </a:r>
            <a:r>
              <a:rPr kumimoji="0" lang="en-US" sz="4000" b="0" i="0" u="none" strike="noStrike" kern="1200" cap="none" spc="0" normalizeH="0" noProof="0" dirty="0" err="1">
                <a:ln>
                  <a:noFill/>
                </a:ln>
                <a:solidFill>
                  <a:srgbClr val="000000"/>
                </a:solidFill>
                <a:effectLst/>
                <a:uLnTx/>
                <a:uFillTx/>
                <a:latin typeface="Calibri"/>
                <a:ea typeface="微软雅黑"/>
                <a:cs typeface="+mn-cs"/>
              </a:rPr>
              <a:t>em</a:t>
            </a:r>
            <a:r>
              <a:rPr kumimoji="0" lang="en-US" sz="4000" b="0" i="0" u="none" strike="noStrike" kern="1200" cap="none" spc="0" normalizeH="0" noProof="0" dirty="0">
                <a:ln>
                  <a:noFill/>
                </a:ln>
                <a:solidFill>
                  <a:srgbClr val="000000"/>
                </a:solidFill>
                <a:effectLst/>
                <a:uLnTx/>
                <a:uFillTx/>
                <a:latin typeface="Calibri"/>
                <a:ea typeface="微软雅黑"/>
                <a:cs typeface="+mn-cs"/>
              </a:rPr>
              <a:t> </a:t>
            </a:r>
            <a:r>
              <a:rPr kumimoji="0" lang="en-US" sz="4000" b="0" i="0" u="none" strike="noStrike" kern="1200" cap="none" spc="0" normalizeH="0" noProof="0" dirty="0" err="1">
                <a:ln>
                  <a:noFill/>
                </a:ln>
                <a:solidFill>
                  <a:srgbClr val="000000"/>
                </a:solidFill>
                <a:effectLst/>
                <a:uLnTx/>
                <a:uFillTx/>
                <a:latin typeface="Calibri"/>
                <a:ea typeface="微软雅黑"/>
                <a:cs typeface="+mn-cs"/>
              </a:rPr>
              <a:t>nên</a:t>
            </a:r>
            <a:r>
              <a:rPr kumimoji="0" lang="en-US" sz="4000" b="0" i="0" u="none" strike="noStrike" kern="1200" cap="none" spc="0" normalizeH="0" noProof="0" dirty="0">
                <a:ln>
                  <a:noFill/>
                </a:ln>
                <a:solidFill>
                  <a:srgbClr val="000000"/>
                </a:solidFill>
                <a:effectLst/>
                <a:uLnTx/>
                <a:uFillTx/>
                <a:latin typeface="Calibri"/>
                <a:ea typeface="微软雅黑"/>
                <a:cs typeface="+mn-cs"/>
              </a:rPr>
              <a:t> </a:t>
            </a:r>
            <a:r>
              <a:rPr kumimoji="0" lang="en-US" sz="4000" b="0" i="0" u="none" strike="noStrike" kern="1200" cap="none" spc="0" normalizeH="0" noProof="0" dirty="0" err="1">
                <a:ln>
                  <a:noFill/>
                </a:ln>
                <a:solidFill>
                  <a:srgbClr val="000000"/>
                </a:solidFill>
                <a:effectLst/>
                <a:uLnTx/>
                <a:uFillTx/>
                <a:latin typeface="Calibri"/>
                <a:ea typeface="微软雅黑"/>
                <a:cs typeface="+mn-cs"/>
              </a:rPr>
              <a:t>làm</a:t>
            </a:r>
            <a:endParaRPr kumimoji="0" lang="en-US" sz="4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7CE338CA-AE89-42B0-B642-8D50EF176DF5}"/>
              </a:ext>
            </a:extLst>
          </p:cNvPr>
          <p:cNvSpPr txBox="1"/>
          <p:nvPr/>
        </p:nvSpPr>
        <p:spPr>
          <a:xfrm>
            <a:off x="4172294" y="1222194"/>
            <a:ext cx="7410106" cy="2308324"/>
          </a:xfrm>
          <a:prstGeom prst="rect">
            <a:avLst/>
          </a:prstGeom>
          <a:noFill/>
        </p:spPr>
        <p:txBody>
          <a:bodyPr wrap="square" rtlCol="0">
            <a:spAutoFit/>
          </a:bodyPr>
          <a:lstStyle/>
          <a:p>
            <a:pPr lvl="0" algn="just"/>
            <a:r>
              <a:rPr lang="vi-VN" sz="3600" b="1" dirty="0">
                <a:solidFill>
                  <a:srgbClr val="0070C0"/>
                </a:solidFill>
              </a:rPr>
              <a:t>Em nên nói mẹ chuẩn bị lương thực và cùng bố kiểm tra lại nhà của xem chắc chắn chưa và cắt tỉa các cành cây lớn gần nhà.</a:t>
            </a:r>
          </a:p>
        </p:txBody>
      </p:sp>
    </p:spTree>
    <p:extLst>
      <p:ext uri="{BB962C8B-B14F-4D97-AF65-F5344CB8AC3E}">
        <p14:creationId xmlns:p14="http://schemas.microsoft.com/office/powerpoint/2010/main" val="551058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080" y="1104901"/>
            <a:ext cx="9810206" cy="2296968"/>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56" y="1246804"/>
            <a:ext cx="2542544" cy="4908215"/>
          </a:xfrm>
          <a:prstGeom prst="rect">
            <a:avLst/>
          </a:prstGeom>
        </p:spPr>
      </p:pic>
      <p:sp>
        <p:nvSpPr>
          <p:cNvPr id="2" name="TextBox 1">
            <a:extLst>
              <a:ext uri="{FF2B5EF4-FFF2-40B4-BE49-F238E27FC236}">
                <a16:creationId xmlns:a16="http://schemas.microsoft.com/office/drawing/2014/main" id="{BE0037CA-2806-4800-8E6D-B87956532D67}"/>
              </a:ext>
            </a:extLst>
          </p:cNvPr>
          <p:cNvSpPr txBox="1"/>
          <p:nvPr/>
        </p:nvSpPr>
        <p:spPr>
          <a:xfrm>
            <a:off x="1068418" y="1224307"/>
            <a:ext cx="8708572" cy="2062103"/>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 Thiên tai có thể xảy ra bắt cứ nơi nào trên đất nước ta vì vậy chúng ta không được chủ quan. Hãy học cách ứng phó thông minh để tránh rủi ro xáy ra cho mình và những người xung quanh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74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6" y="-1"/>
            <a:ext cx="9229726"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2" name="TextBox 1">
            <a:extLst>
              <a:ext uri="{FF2B5EF4-FFF2-40B4-BE49-F238E27FC236}">
                <a16:creationId xmlns:a16="http://schemas.microsoft.com/office/drawing/2014/main" id="{B5D4F248-503F-4737-9A02-D65F906DB4A1}"/>
              </a:ext>
            </a:extLst>
          </p:cNvPr>
          <p:cNvSpPr txBox="1"/>
          <p:nvPr/>
        </p:nvSpPr>
        <p:spPr>
          <a:xfrm>
            <a:off x="1543050" y="2324100"/>
            <a:ext cx="55911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iCiel Cadena" panose="02000503000000020004" pitchFamily="50" charset="0"/>
                <a:ea typeface="微软雅黑"/>
                <a:cs typeface="+mn-cs"/>
              </a:rPr>
              <a:t>Về</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nhà</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Chia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sẻ</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với</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người</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thân</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cách</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phòng</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chống</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a:t>
            </a:r>
            <a:r>
              <a:rPr kumimoji="0" lang="en-US" sz="3600" b="0" i="0" u="none" strike="noStrike" kern="1200" cap="none" spc="0" normalizeH="0" noProof="0" dirty="0" err="1">
                <a:ln>
                  <a:noFill/>
                </a:ln>
                <a:solidFill>
                  <a:srgbClr val="0070C0"/>
                </a:solidFill>
                <a:effectLst/>
                <a:uLnTx/>
                <a:uFillTx/>
                <a:latin typeface="iCiel Cadena" panose="02000503000000020004" pitchFamily="50" charset="0"/>
                <a:ea typeface="微软雅黑"/>
                <a:cs typeface="+mn-cs"/>
              </a:rPr>
              <a:t>thiên</a:t>
            </a:r>
            <a:r>
              <a:rPr kumimoji="0" lang="en-US" sz="3600" b="0" i="0" u="none" strike="noStrike" kern="1200" cap="none" spc="0" normalizeH="0" noProof="0" dirty="0">
                <a:ln>
                  <a:noFill/>
                </a:ln>
                <a:solidFill>
                  <a:srgbClr val="0070C0"/>
                </a:solidFill>
                <a:effectLst/>
                <a:uLnTx/>
                <a:uFillTx/>
                <a:latin typeface="iCiel Cadena" panose="02000503000000020004" pitchFamily="50" charset="0"/>
                <a:ea typeface="微软雅黑"/>
                <a:cs typeface="+mn-cs"/>
              </a:rPr>
              <a:t> tai.</a:t>
            </a:r>
            <a:endParaRPr kumimoji="0" lang="en-US" sz="3600" b="0" i="0" u="none" strike="noStrike" kern="1200" cap="none" spc="0" normalizeH="0" baseline="0" noProof="0" dirty="0">
              <a:ln>
                <a:noFill/>
              </a:ln>
              <a:solidFill>
                <a:srgbClr val="0070C0"/>
              </a:solidFill>
              <a:effectLst/>
              <a:uLnTx/>
              <a:uFillTx/>
              <a:latin typeface="iCiel Cadena" panose="02000503000000020004" pitchFamily="50" charset="0"/>
              <a:ea typeface="微软雅黑"/>
              <a:cs typeface="+mn-cs"/>
            </a:endParaRPr>
          </a:p>
        </p:txBody>
      </p:sp>
    </p:spTree>
    <p:extLst>
      <p:ext uri="{BB962C8B-B14F-4D97-AF65-F5344CB8AC3E}">
        <p14:creationId xmlns:p14="http://schemas.microsoft.com/office/powerpoint/2010/main" val="27982182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5932" y="1142646"/>
            <a:ext cx="3724187" cy="571535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 y="2642880"/>
            <a:ext cx="3138463" cy="436706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306" y="2642879"/>
            <a:ext cx="2835230" cy="421512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032" y="212656"/>
            <a:ext cx="1979360" cy="1859982"/>
          </a:xfrm>
          <a:prstGeom prst="rect">
            <a:avLst/>
          </a:prstGeom>
        </p:spPr>
      </p:pic>
      <p:pic>
        <p:nvPicPr>
          <p:cNvPr id="2" name="Picture 1">
            <a:extLst>
              <a:ext uri="{FF2B5EF4-FFF2-40B4-BE49-F238E27FC236}">
                <a16:creationId xmlns:a16="http://schemas.microsoft.com/office/drawing/2014/main" id="{A7565628-56A8-4882-90B4-57C6D66643B2}"/>
              </a:ext>
            </a:extLst>
          </p:cNvPr>
          <p:cNvPicPr>
            <a:picLocks noChangeAspect="1"/>
          </p:cNvPicPr>
          <p:nvPr/>
        </p:nvPicPr>
        <p:blipFill>
          <a:blip r:embed="rId8"/>
          <a:stretch>
            <a:fillRect/>
          </a:stretch>
        </p:blipFill>
        <p:spPr>
          <a:xfrm>
            <a:off x="2273248" y="1244935"/>
            <a:ext cx="7059780" cy="3359187"/>
          </a:xfrm>
          <a:prstGeom prst="rect">
            <a:avLst/>
          </a:prstGeom>
        </p:spPr>
      </p:pic>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l="-27000" r="-27000"/>
          </a:stretch>
        </a:blipFill>
        <a:effectLst/>
      </p:bgPr>
    </p:bg>
    <p:spTree>
      <p:nvGrpSpPr>
        <p:cNvPr id="1" name=""/>
        <p:cNvGrpSpPr/>
        <p:nvPr/>
      </p:nvGrpSpPr>
      <p:grpSpPr>
        <a:xfrm>
          <a:off x="0" y="0"/>
          <a:ext cx="0" cy="0"/>
          <a:chOff x="0" y="0"/>
          <a:chExt cx="0" cy="0"/>
        </a:xfrm>
      </p:grpSpPr>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495425" y="0"/>
            <a:ext cx="10696575"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8200B21E-E597-4728-AC3D-7ED85D7C12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56343" y="2926334"/>
            <a:ext cx="4243470" cy="3338906"/>
          </a:xfrm>
          <a:prstGeom prst="rect">
            <a:avLst/>
          </a:prstGeom>
        </p:spPr>
      </p:pic>
      <p:pic>
        <p:nvPicPr>
          <p:cNvPr id="13" name="夏日欢快轻松口哨尤克里里">
            <a:hlinkClick r:id="" action="ppaction://media"/>
            <a:extLst>
              <a:ext uri="{FF2B5EF4-FFF2-40B4-BE49-F238E27FC236}">
                <a16:creationId xmlns:a16="http://schemas.microsoft.com/office/drawing/2014/main" id="{2960DA1B-1F7F-4999-9B1F-D02A487E6722}"/>
              </a:ext>
            </a:extLst>
          </p:cNvPr>
          <p:cNvPicPr>
            <a:picLocks noChangeAspect="1"/>
          </p:cNvPicPr>
          <p:nvPr>
            <a:audioFile r:link="rId3"/>
            <p:extLst>
              <p:ext uri="{DAA4B4D4-6D71-4841-9C94-3DE7FCFB9230}">
                <p14:media xmlns:p14="http://schemas.microsoft.com/office/powerpoint/2010/main" r:embed="rId2">
                  <p14:fade in="500" out="500"/>
                </p14:media>
              </p:ext>
            </p:extLst>
          </p:nvPr>
        </p:nvPicPr>
        <p:blipFill>
          <a:blip r:embed="rId15"/>
          <a:stretch>
            <a:fillRect/>
          </a:stretch>
        </p:blipFill>
        <p:spPr>
          <a:xfrm>
            <a:off x="3749518" y="298203"/>
            <a:ext cx="1011087" cy="1011087"/>
          </a:xfrm>
          <a:prstGeom prst="rect">
            <a:avLst/>
          </a:prstGeom>
        </p:spPr>
      </p:pic>
      <p:pic>
        <p:nvPicPr>
          <p:cNvPr id="4" name="Picture 3">
            <a:extLst>
              <a:ext uri="{FF2B5EF4-FFF2-40B4-BE49-F238E27FC236}">
                <a16:creationId xmlns:a16="http://schemas.microsoft.com/office/drawing/2014/main" id="{782C7879-59C5-462B-BEC3-354EC315E6D6}"/>
              </a:ext>
            </a:extLst>
          </p:cNvPr>
          <p:cNvPicPr>
            <a:picLocks noChangeAspect="1"/>
          </p:cNvPicPr>
          <p:nvPr/>
        </p:nvPicPr>
        <p:blipFill>
          <a:blip r:embed="rId16"/>
          <a:stretch>
            <a:fillRect/>
          </a:stretch>
        </p:blipFill>
        <p:spPr>
          <a:xfrm>
            <a:off x="5084125" y="1139174"/>
            <a:ext cx="6236749" cy="1847248"/>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 presetClass="mediacall" presetSubtype="0" fill="hold" nodeType="withEffect">
                                  <p:stCondLst>
                                    <p:cond delay="0"/>
                                  </p:stCondLst>
                                  <p:childTnLst>
                                    <p:cmd type="call" cmd="playFrom(0.0)">
                                      <p:cBhvr>
                                        <p:cTn id="13" dur="114233" fill="hold"/>
                                        <p:tgtEl>
                                          <p:spTgt spid="1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8149" y="1234611"/>
            <a:ext cx="11215703" cy="5385263"/>
          </a:xfrm>
          <a:prstGeom prst="roundRect">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cs typeface="+mn-cs"/>
            </a:endParaRPr>
          </a:p>
        </p:txBody>
      </p:sp>
      <p:sp>
        <p:nvSpPr>
          <p:cNvPr id="4" name="TextBox 3">
            <a:extLst>
              <a:ext uri="{FF2B5EF4-FFF2-40B4-BE49-F238E27FC236}">
                <a16:creationId xmlns:a16="http://schemas.microsoft.com/office/drawing/2014/main" id="{4A76E7EC-44AE-45EB-8A5E-07B260360F07}"/>
              </a:ext>
            </a:extLst>
          </p:cNvPr>
          <p:cNvSpPr txBox="1"/>
          <p:nvPr/>
        </p:nvSpPr>
        <p:spPr>
          <a:xfrm>
            <a:off x="952499" y="1250295"/>
            <a:ext cx="9677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iCiel Cadena" panose="02000503000000020004" pitchFamily="50" charset="0"/>
                <a:cs typeface="+mn-cs"/>
              </a:rPr>
              <a:t>Luật</a:t>
            </a:r>
            <a:r>
              <a:rPr kumimoji="0" lang="en-US" sz="4400" b="0" i="0" u="none" strike="noStrike" kern="1200" cap="none" spc="0" normalizeH="0" baseline="0" noProof="0" dirty="0">
                <a:ln>
                  <a:noFill/>
                </a:ln>
                <a:solidFill>
                  <a:srgbClr val="0070C0"/>
                </a:solidFill>
                <a:effectLst/>
                <a:uLnTx/>
                <a:uFillTx/>
                <a:latin typeface="iCiel Cadena" panose="02000503000000020004" pitchFamily="50" charset="0"/>
                <a:cs typeface="+mn-cs"/>
              </a:rPr>
              <a:t> </a:t>
            </a:r>
            <a:r>
              <a:rPr kumimoji="0" lang="en-US" sz="4400" b="0" i="0" u="none" strike="noStrike" kern="1200" cap="none" spc="0" normalizeH="0" baseline="0" noProof="0" dirty="0" err="1">
                <a:ln>
                  <a:noFill/>
                </a:ln>
                <a:solidFill>
                  <a:srgbClr val="0070C0"/>
                </a:solidFill>
                <a:effectLst/>
                <a:uLnTx/>
                <a:uFillTx/>
                <a:latin typeface="iCiel Cadena" panose="02000503000000020004" pitchFamily="50" charset="0"/>
                <a:cs typeface="+mn-cs"/>
              </a:rPr>
              <a:t>chơi</a:t>
            </a:r>
            <a:r>
              <a:rPr kumimoji="0" lang="en-US" sz="4400" b="0" i="0" u="none" strike="noStrike" kern="1200" cap="none" spc="0" normalizeH="0" baseline="0" noProof="0" dirty="0">
                <a:ln>
                  <a:noFill/>
                </a:ln>
                <a:solidFill>
                  <a:srgbClr val="0070C0"/>
                </a:solidFill>
                <a:effectLst/>
                <a:uLnTx/>
                <a:uFillTx/>
                <a:latin typeface="iCiel Cadena" panose="02000503000000020004" pitchFamily="50" charset="0"/>
                <a:cs typeface="+mn-cs"/>
              </a:rPr>
              <a:t>: </a:t>
            </a:r>
          </a:p>
        </p:txBody>
      </p:sp>
      <p:sp>
        <p:nvSpPr>
          <p:cNvPr id="7" name="TextBox 6">
            <a:extLst>
              <a:ext uri="{FF2B5EF4-FFF2-40B4-BE49-F238E27FC236}">
                <a16:creationId xmlns:a16="http://schemas.microsoft.com/office/drawing/2014/main" id="{19AEE5AD-C01E-4979-A3B4-7BB5DA7BC9B3}"/>
              </a:ext>
            </a:extLst>
          </p:cNvPr>
          <p:cNvSpPr txBox="1"/>
          <p:nvPr/>
        </p:nvSpPr>
        <p:spPr>
          <a:xfrm>
            <a:off x="952499" y="2090172"/>
            <a:ext cx="10648951" cy="440120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trời nắng.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vi-VN" sz="2800" dirty="0">
                <a:solidFill>
                  <a:srgbClr val="5B9BD5">
                    <a:lumMod val="50000"/>
                  </a:srgbClr>
                </a:solidFill>
                <a:latin typeface="Arial" panose="020B0604020202020204" pitchFamily="34" charset="0"/>
                <a:cs typeface="Arial" panose="020B0604020202020204" pitchFamily="34" charset="0"/>
              </a:rPr>
              <a:t> thực hiện động tác: che ô đội mũ, hai tay khum trên đầu tạo thành cái ô.</a:t>
            </a:r>
          </a:p>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trời mưa nhỏ.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vi-VN" sz="2800" dirty="0">
                <a:solidFill>
                  <a:srgbClr val="5B9BD5">
                    <a:lumMod val="50000"/>
                  </a:srgbClr>
                </a:solidFill>
                <a:latin typeface="Arial" panose="020B0604020202020204" pitchFamily="34" charset="0"/>
                <a:cs typeface="Arial" panose="020B0604020202020204" pitchFamily="34" charset="0"/>
              </a:rPr>
              <a:t> nói: tí tách, tí tách và tay vỗ nhẹ hai cái.</a:t>
            </a:r>
          </a:p>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trời mưa to.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vi-VN" sz="2800" dirty="0">
                <a:solidFill>
                  <a:srgbClr val="5B9BD5">
                    <a:lumMod val="50000"/>
                  </a:srgbClr>
                </a:solidFill>
                <a:latin typeface="Arial" panose="020B0604020202020204" pitchFamily="34" charset="0"/>
                <a:cs typeface="Arial" panose="020B0604020202020204" pitchFamily="34" charset="0"/>
              </a:rPr>
              <a:t>: lộp độp lộp độp. Hai tay vỗ liền hai tiếng to.</a:t>
            </a:r>
          </a:p>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sấm nổ.</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vi-VN" sz="2800" dirty="0">
                <a:solidFill>
                  <a:srgbClr val="5B9BD5">
                    <a:lumMod val="50000"/>
                  </a:srgbClr>
                </a:solidFill>
                <a:latin typeface="Arial" panose="020B0604020202020204" pitchFamily="34" charset="0"/>
                <a:cs typeface="Arial" panose="020B0604020202020204" pitchFamily="34" charset="0"/>
              </a:rPr>
              <a:t>: đì đùng đì đùng.</a:t>
            </a:r>
          </a:p>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trời đã tối rồi.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vi-VN" sz="2800" dirty="0">
                <a:solidFill>
                  <a:srgbClr val="5B9BD5">
                    <a:lumMod val="50000"/>
                  </a:srgbClr>
                </a:solidFill>
                <a:latin typeface="Arial" panose="020B0604020202020204" pitchFamily="34" charset="0"/>
                <a:cs typeface="Arial" panose="020B0604020202020204" pitchFamily="34" charset="0"/>
              </a:rPr>
              <a:t>: đi ngủ đi ngủ.</a:t>
            </a:r>
          </a:p>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trời sáng rồi.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vi-VN" sz="2800" dirty="0">
                <a:solidFill>
                  <a:srgbClr val="5B9BD5">
                    <a:lumMod val="50000"/>
                  </a:srgbClr>
                </a:solidFill>
                <a:latin typeface="Arial" panose="020B0604020202020204" pitchFamily="34" charset="0"/>
                <a:cs typeface="Arial" panose="020B0604020202020204" pitchFamily="34" charset="0"/>
              </a:rPr>
              <a:t>: Ò ó o.</a:t>
            </a:r>
          </a:p>
          <a:p>
            <a:pPr marL="457200" lvl="0" indent="-457200" algn="just">
              <a:buFont typeface="Arial" panose="020B0604020202020204" pitchFamily="34" charset="0"/>
              <a:buChar char="•"/>
            </a:pPr>
            <a:r>
              <a:rPr lang="en-US" sz="2800" dirty="0" err="1">
                <a:solidFill>
                  <a:srgbClr val="5B9BD5">
                    <a:lumMod val="50000"/>
                  </a:srgbClr>
                </a:solidFill>
                <a:latin typeface="Arial" panose="020B0604020202020204" pitchFamily="34" charset="0"/>
                <a:cs typeface="Arial" panose="020B0604020202020204" pitchFamily="34" charset="0"/>
              </a:rPr>
              <a:t>Cô</a:t>
            </a:r>
            <a:r>
              <a:rPr lang="vi-VN" sz="2800" dirty="0">
                <a:solidFill>
                  <a:srgbClr val="5B9BD5">
                    <a:lumMod val="50000"/>
                  </a:srgbClr>
                </a:solidFill>
                <a:latin typeface="Arial" panose="020B0604020202020204" pitchFamily="34" charset="0"/>
                <a:cs typeface="Arial" panose="020B0604020202020204" pitchFamily="34" charset="0"/>
              </a:rPr>
              <a:t> hô: mau mau đến trường</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Các</a:t>
            </a:r>
            <a:r>
              <a:rPr lang="en-US" sz="2800" dirty="0">
                <a:solidFill>
                  <a:srgbClr val="5B9BD5">
                    <a:lumMod val="50000"/>
                  </a:srgbClr>
                </a:solidFill>
                <a:latin typeface="Arial" panose="020B0604020202020204" pitchFamily="34" charset="0"/>
                <a:cs typeface="Arial" panose="020B0604020202020204" pitchFamily="34" charset="0"/>
              </a:rPr>
              <a:t> </a:t>
            </a:r>
            <a:r>
              <a:rPr lang="en-US" sz="2800" dirty="0" err="1">
                <a:solidFill>
                  <a:srgbClr val="5B9BD5">
                    <a:lumMod val="50000"/>
                  </a:srgbClr>
                </a:solidFill>
                <a:latin typeface="Arial" panose="020B0604020202020204" pitchFamily="34" charset="0"/>
                <a:cs typeface="Arial" panose="020B0604020202020204" pitchFamily="34" charset="0"/>
              </a:rPr>
              <a:t>em</a:t>
            </a:r>
            <a:r>
              <a:rPr lang="en-US" sz="2800" dirty="0">
                <a:solidFill>
                  <a:srgbClr val="5B9BD5">
                    <a:lumMod val="50000"/>
                  </a:srgbClr>
                </a:solidFill>
                <a:latin typeface="Arial" panose="020B0604020202020204" pitchFamily="34" charset="0"/>
                <a:cs typeface="Arial" panose="020B0604020202020204" pitchFamily="34" charset="0"/>
              </a:rPr>
              <a:t>: </a:t>
            </a:r>
            <a:r>
              <a:rPr lang="vi-VN" sz="2800" dirty="0">
                <a:solidFill>
                  <a:srgbClr val="5B9BD5">
                    <a:lumMod val="50000"/>
                  </a:srgbClr>
                </a:solidFill>
                <a:latin typeface="Arial" panose="020B0604020202020204" pitchFamily="34" charset="0"/>
                <a:cs typeface="Arial" panose="020B0604020202020204" pitchFamily="34" charset="0"/>
              </a:rPr>
              <a:t>ngồi vào ngay ngắn.</a:t>
            </a:r>
          </a:p>
        </p:txBody>
      </p:sp>
    </p:spTree>
    <p:extLst>
      <p:ext uri="{BB962C8B-B14F-4D97-AF65-F5344CB8AC3E}">
        <p14:creationId xmlns:p14="http://schemas.microsoft.com/office/powerpoint/2010/main" val="1329154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p:cTn id="4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p:cTn id="49"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376" y="-1"/>
            <a:ext cx="8429626"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2" name="TextBox 1">
            <a:extLst>
              <a:ext uri="{FF2B5EF4-FFF2-40B4-BE49-F238E27FC236}">
                <a16:creationId xmlns:a16="http://schemas.microsoft.com/office/drawing/2014/main" id="{13CF3778-4185-48AB-A30E-49DF294C74E8}"/>
              </a:ext>
            </a:extLst>
          </p:cNvPr>
          <p:cNvSpPr txBox="1"/>
          <p:nvPr/>
        </p:nvSpPr>
        <p:spPr>
          <a:xfrm>
            <a:off x="2562225" y="2705100"/>
            <a:ext cx="4924425" cy="1077218"/>
          </a:xfrm>
          <a:prstGeom prst="rect">
            <a:avLst/>
          </a:prstGeom>
          <a:noFill/>
        </p:spPr>
        <p:txBody>
          <a:bodyPr wrap="square" rtlCol="0">
            <a:spAutoFit/>
          </a:bodyPr>
          <a:lstStyle/>
          <a:p>
            <a:pPr algn="ct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Hoạt</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động</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1.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Gọi</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tên</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các</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hiện</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tượng</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a:t>
            </a:r>
            <a:r>
              <a:rPr lang="en-US" sz="3200" b="1" dirty="0" err="1">
                <a:solidFill>
                  <a:srgbClr val="002060"/>
                </a:solidFill>
                <a:effectLst/>
                <a:latin typeface="Arial" panose="020B0604020202020204" pitchFamily="34" charset="0"/>
                <a:ea typeface="SimSun" panose="02010600030101010101" pitchFamily="2" charset="-122"/>
                <a:cs typeface="Arial" panose="020B0604020202020204" pitchFamily="34" charset="0"/>
              </a:rPr>
              <a:t>thiên</a:t>
            </a:r>
            <a:r>
              <a:rPr lang="en-US" sz="3200" b="1" dirty="0">
                <a:solidFill>
                  <a:srgbClr val="002060"/>
                </a:solidFill>
                <a:effectLst/>
                <a:latin typeface="Arial" panose="020B0604020202020204" pitchFamily="34" charset="0"/>
                <a:ea typeface="SimSun" panose="02010600030101010101" pitchFamily="2" charset="-122"/>
                <a:cs typeface="Arial" panose="020B0604020202020204" pitchFamily="34" charset="0"/>
              </a:rPr>
              <a:t> tai</a:t>
            </a:r>
            <a:endParaRPr lang="en-US" sz="32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sp>
        <p:nvSpPr>
          <p:cNvPr id="7" name="TextBox 31"/>
          <p:cNvSpPr txBox="1"/>
          <p:nvPr/>
        </p:nvSpPr>
        <p:spPr>
          <a:xfrm>
            <a:off x="1196419" y="168568"/>
            <a:ext cx="10538381" cy="461665"/>
          </a:xfrm>
          <a:prstGeom prst="rect">
            <a:avLst/>
          </a:prstGeom>
          <a:noFill/>
          <a:ln w="9525">
            <a:noFill/>
          </a:ln>
        </p:spPr>
        <p:txBody>
          <a:bodyPr wrap="square">
            <a:spAutoFit/>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Quan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sát</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tranh</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và</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gọi</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tên</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các</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hiện</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tượng</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thiên</a:t>
            </a:r>
            <a:r>
              <a:rPr kumimoji="0" lang="en-US" altLang="zh-CN" sz="2400" b="1" i="0" u="none" strike="noStrike" kern="1200" cap="none" spc="0" normalizeH="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tai</a:t>
            </a:r>
            <a:endParaRPr kumimoji="0" lang="zh-CN" altLang="en-US"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endParaRPr>
          </a:p>
        </p:txBody>
      </p:sp>
      <p:pic>
        <p:nvPicPr>
          <p:cNvPr id="8" name="Picture 7" descr="A picture containing outdoor, nature, shore, several&#10;&#10;Description automatically generated">
            <a:extLst>
              <a:ext uri="{FF2B5EF4-FFF2-40B4-BE49-F238E27FC236}">
                <a16:creationId xmlns:a16="http://schemas.microsoft.com/office/drawing/2014/main" id="{B60E428D-444C-4478-926E-6511629F6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08" y="774990"/>
            <a:ext cx="5054754" cy="2843299"/>
          </a:xfrm>
          <a:prstGeom prst="rect">
            <a:avLst/>
          </a:prstGeom>
        </p:spPr>
      </p:pic>
      <p:pic>
        <p:nvPicPr>
          <p:cNvPr id="10" name="Picture 9" descr="A person walking in a field&#10;&#10;Description automatically generated with low confidence">
            <a:extLst>
              <a:ext uri="{FF2B5EF4-FFF2-40B4-BE49-F238E27FC236}">
                <a16:creationId xmlns:a16="http://schemas.microsoft.com/office/drawing/2014/main" id="{9D1F65B8-DF28-45F6-B9D9-DA842FFE0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5609" y="3713381"/>
            <a:ext cx="4951925" cy="3136601"/>
          </a:xfrm>
          <a:prstGeom prst="rect">
            <a:avLst/>
          </a:prstGeom>
        </p:spPr>
      </p:pic>
      <p:pic>
        <p:nvPicPr>
          <p:cNvPr id="12" name="Picture 11" descr="Waves crashing on a beach&#10;&#10;Description automatically generated with low confidence">
            <a:extLst>
              <a:ext uri="{FF2B5EF4-FFF2-40B4-BE49-F238E27FC236}">
                <a16:creationId xmlns:a16="http://schemas.microsoft.com/office/drawing/2014/main" id="{A9D07498-CB2E-49DC-AC11-FCD3363C8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8" y="3763047"/>
            <a:ext cx="4951925" cy="3094953"/>
          </a:xfrm>
          <a:prstGeom prst="rect">
            <a:avLst/>
          </a:prstGeom>
        </p:spPr>
      </p:pic>
      <p:pic>
        <p:nvPicPr>
          <p:cNvPr id="14" name="Picture 13" descr="A building that has been destroyed&#10;&#10;Description automatically generated with low confidence">
            <a:extLst>
              <a:ext uri="{FF2B5EF4-FFF2-40B4-BE49-F238E27FC236}">
                <a16:creationId xmlns:a16="http://schemas.microsoft.com/office/drawing/2014/main" id="{4F69755A-768C-4614-AC40-BE06B4C7B1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5609" y="657576"/>
            <a:ext cx="4836610" cy="3028462"/>
          </a:xfrm>
          <a:prstGeom prst="rect">
            <a:avLst/>
          </a:prstGeom>
        </p:spPr>
      </p:pic>
      <p:grpSp>
        <p:nvGrpSpPr>
          <p:cNvPr id="18" name="Group 17">
            <a:extLst>
              <a:ext uri="{FF2B5EF4-FFF2-40B4-BE49-F238E27FC236}">
                <a16:creationId xmlns:a16="http://schemas.microsoft.com/office/drawing/2014/main" id="{3D31440E-11BB-4694-8098-3AA83D4C19CC}"/>
              </a:ext>
            </a:extLst>
          </p:cNvPr>
          <p:cNvGrpSpPr/>
          <p:nvPr/>
        </p:nvGrpSpPr>
        <p:grpSpPr>
          <a:xfrm>
            <a:off x="3949280" y="3160842"/>
            <a:ext cx="3627640" cy="2554288"/>
            <a:chOff x="4282180" y="4433093"/>
            <a:chExt cx="3627640" cy="2554288"/>
          </a:xfrm>
        </p:grpSpPr>
        <p:pic>
          <p:nvPicPr>
            <p:cNvPr id="19" name="Picture 18">
              <a:extLst>
                <a:ext uri="{FF2B5EF4-FFF2-40B4-BE49-F238E27FC236}">
                  <a16:creationId xmlns:a16="http://schemas.microsoft.com/office/drawing/2014/main" id="{57F235B8-5B9E-45FE-AE88-7FD9103CF6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2180" y="4433093"/>
              <a:ext cx="3627640" cy="2554288"/>
            </a:xfrm>
            <a:prstGeom prst="rect">
              <a:avLst/>
            </a:prstGeom>
          </p:spPr>
        </p:pic>
        <p:sp>
          <p:nvSpPr>
            <p:cNvPr id="20" name="Rectangle: Rounded Corners 19">
              <a:extLst>
                <a:ext uri="{FF2B5EF4-FFF2-40B4-BE49-F238E27FC236}">
                  <a16:creationId xmlns:a16="http://schemas.microsoft.com/office/drawing/2014/main" id="{4685DE14-6DC4-4E3A-9ECE-E775B8E1D27D}"/>
                </a:ext>
              </a:extLst>
            </p:cNvPr>
            <p:cNvSpPr/>
            <p:nvPr/>
          </p:nvSpPr>
          <p:spPr>
            <a:xfrm>
              <a:off x="4552950" y="6208783"/>
              <a:ext cx="3028950" cy="649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Thảo</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luận</a:t>
              </a:r>
              <a:r>
                <a:rPr kumimoji="0" lang="en-US" sz="28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Calibri"/>
                  <a:ea typeface="微软雅黑"/>
                  <a:cs typeface="+mn-cs"/>
                </a:rPr>
                <a:t>nhóm</a:t>
              </a:r>
              <a:endParaRPr kumimoji="0" lang="en-US" sz="2800" b="0" i="0" u="none" strike="noStrike" kern="1200" cap="none" spc="0" normalizeH="0" baseline="0" noProof="0" dirty="0">
                <a:ln>
                  <a:noFill/>
                </a:ln>
                <a:solidFill>
                  <a:srgbClr val="000000"/>
                </a:solidFill>
                <a:effectLst/>
                <a:uLnTx/>
                <a:uFillTx/>
                <a:latin typeface="Calibri"/>
                <a:ea typeface="微软雅黑"/>
                <a:cs typeface="+mn-cs"/>
              </a:endParaRPr>
            </a:p>
          </p:txBody>
        </p:sp>
      </p:grpSp>
    </p:spTree>
    <p:extLst>
      <p:ext uri="{BB962C8B-B14F-4D97-AF65-F5344CB8AC3E}">
        <p14:creationId xmlns:p14="http://schemas.microsoft.com/office/powerpoint/2010/main" val="37714433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57525" y="1114146"/>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9D4FB897-1F53-4F38-810B-72D48793A62F}"/>
              </a:ext>
            </a:extLst>
          </p:cNvPr>
          <p:cNvPicPr>
            <a:picLocks noChangeAspect="1"/>
          </p:cNvPicPr>
          <p:nvPr/>
        </p:nvPicPr>
        <p:blipFill>
          <a:blip r:embed="rId12"/>
          <a:stretch>
            <a:fillRect/>
          </a:stretch>
        </p:blipFill>
        <p:spPr>
          <a:xfrm>
            <a:off x="7409727" y="4150269"/>
            <a:ext cx="1940377" cy="2479129"/>
          </a:xfrm>
          <a:prstGeom prst="rect">
            <a:avLst/>
          </a:prstGeom>
        </p:spPr>
      </p:pic>
      <p:pic>
        <p:nvPicPr>
          <p:cNvPr id="23" name="Picture 22">
            <a:extLst>
              <a:ext uri="{FF2B5EF4-FFF2-40B4-BE49-F238E27FC236}">
                <a16:creationId xmlns:a16="http://schemas.microsoft.com/office/drawing/2014/main" id="{1716F99E-26C8-440C-B7E7-47B64E1823A6}"/>
              </a:ext>
            </a:extLst>
          </p:cNvPr>
          <p:cNvPicPr>
            <a:picLocks noChangeAspect="1"/>
          </p:cNvPicPr>
          <p:nvPr/>
        </p:nvPicPr>
        <p:blipFill>
          <a:blip r:embed="rId13"/>
          <a:stretch>
            <a:fillRect/>
          </a:stretch>
        </p:blipFill>
        <p:spPr>
          <a:xfrm>
            <a:off x="2652499" y="4063108"/>
            <a:ext cx="1776488" cy="2566290"/>
          </a:xfrm>
          <a:prstGeom prst="rect">
            <a:avLst/>
          </a:prstGeom>
        </p:spPr>
      </p:pic>
      <p:pic>
        <p:nvPicPr>
          <p:cNvPr id="18" name="Picture 17">
            <a:extLst>
              <a:ext uri="{FF2B5EF4-FFF2-40B4-BE49-F238E27FC236}">
                <a16:creationId xmlns:a16="http://schemas.microsoft.com/office/drawing/2014/main" id="{10DC0BE6-34CD-4E53-AB9E-586511C1A983}"/>
              </a:ext>
            </a:extLst>
          </p:cNvPr>
          <p:cNvPicPr>
            <a:picLocks noChangeAspect="1"/>
          </p:cNvPicPr>
          <p:nvPr/>
        </p:nvPicPr>
        <p:blipFill>
          <a:blip r:embed="rId14"/>
          <a:stretch>
            <a:fillRect/>
          </a:stretch>
        </p:blipFill>
        <p:spPr>
          <a:xfrm>
            <a:off x="3303575" y="2354914"/>
            <a:ext cx="5977618" cy="804676"/>
          </a:xfrm>
          <a:prstGeom prst="rect">
            <a:avLst/>
          </a:prstGeom>
        </p:spPr>
      </p:pic>
    </p:spTree>
    <p:extLst>
      <p:ext uri="{BB962C8B-B14F-4D97-AF65-F5344CB8AC3E}">
        <p14:creationId xmlns:p14="http://schemas.microsoft.com/office/powerpoint/2010/main" val="8406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sp>
        <p:nvSpPr>
          <p:cNvPr id="7" name="TextBox 31"/>
          <p:cNvSpPr txBox="1"/>
          <p:nvPr/>
        </p:nvSpPr>
        <p:spPr>
          <a:xfrm>
            <a:off x="1196419" y="168568"/>
            <a:ext cx="10538381" cy="461665"/>
          </a:xfrm>
          <a:prstGeom prst="rect">
            <a:avLst/>
          </a:prstGeom>
          <a:noFill/>
          <a:ln w="9525">
            <a:noFill/>
          </a:ln>
        </p:spPr>
        <p:txBody>
          <a:bodyPr wrap="square">
            <a:spAutoFit/>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Quan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sát</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tranh</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và</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gọi</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tên</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các</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hiện</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tượng</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thiên</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rPr>
              <a:t> tai</a:t>
            </a:r>
            <a:endParaRPr kumimoji="0" lang="zh-CN" altLang="en-US" sz="2400" b="1" i="0" u="none" strike="noStrike" kern="1200" cap="none" spc="0" normalizeH="0" baseline="0" noProof="0" dirty="0">
              <a:ln>
                <a:noFill/>
              </a:ln>
              <a:solidFill>
                <a:srgbClr val="000000">
                  <a:lumMod val="75000"/>
                  <a:lumOff val="25000"/>
                </a:srgbClr>
              </a:solidFill>
              <a:effectLst/>
              <a:uLnTx/>
              <a:uFillTx/>
              <a:latin typeface="Coiny" panose="02000903060500060000" pitchFamily="2" charset="0"/>
              <a:ea typeface="微软雅黑" panose="020B0503020204020204" pitchFamily="34" charset="-122"/>
              <a:cs typeface="+mn-cs"/>
            </a:endParaRPr>
          </a:p>
        </p:txBody>
      </p:sp>
      <p:pic>
        <p:nvPicPr>
          <p:cNvPr id="8" name="Picture 7" descr="A picture containing outdoor, nature, shore, several&#10;&#10;Description automatically generated">
            <a:extLst>
              <a:ext uri="{FF2B5EF4-FFF2-40B4-BE49-F238E27FC236}">
                <a16:creationId xmlns:a16="http://schemas.microsoft.com/office/drawing/2014/main" id="{B60E428D-444C-4478-926E-6511629F6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08" y="774990"/>
            <a:ext cx="5054754" cy="2843299"/>
          </a:xfrm>
          <a:prstGeom prst="rect">
            <a:avLst/>
          </a:prstGeom>
        </p:spPr>
      </p:pic>
      <p:pic>
        <p:nvPicPr>
          <p:cNvPr id="10" name="Picture 9" descr="A person walking in a field&#10;&#10;Description automatically generated with low confidence">
            <a:extLst>
              <a:ext uri="{FF2B5EF4-FFF2-40B4-BE49-F238E27FC236}">
                <a16:creationId xmlns:a16="http://schemas.microsoft.com/office/drawing/2014/main" id="{9D1F65B8-DF28-45F6-B9D9-DA842FFE0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5609" y="3713381"/>
            <a:ext cx="4951925" cy="3136601"/>
          </a:xfrm>
          <a:prstGeom prst="rect">
            <a:avLst/>
          </a:prstGeom>
        </p:spPr>
      </p:pic>
      <p:pic>
        <p:nvPicPr>
          <p:cNvPr id="12" name="Picture 11" descr="Waves crashing on a beach&#10;&#10;Description automatically generated with low confidence">
            <a:extLst>
              <a:ext uri="{FF2B5EF4-FFF2-40B4-BE49-F238E27FC236}">
                <a16:creationId xmlns:a16="http://schemas.microsoft.com/office/drawing/2014/main" id="{A9D07498-CB2E-49DC-AC11-FCD3363C8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8" y="3763047"/>
            <a:ext cx="4951925" cy="3094953"/>
          </a:xfrm>
          <a:prstGeom prst="rect">
            <a:avLst/>
          </a:prstGeom>
        </p:spPr>
      </p:pic>
      <p:pic>
        <p:nvPicPr>
          <p:cNvPr id="14" name="Picture 13" descr="A building that has been destroyed&#10;&#10;Description automatically generated with low confidence">
            <a:extLst>
              <a:ext uri="{FF2B5EF4-FFF2-40B4-BE49-F238E27FC236}">
                <a16:creationId xmlns:a16="http://schemas.microsoft.com/office/drawing/2014/main" id="{4F69755A-768C-4614-AC40-BE06B4C7B1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5609" y="657576"/>
            <a:ext cx="4836610" cy="3028462"/>
          </a:xfrm>
          <a:prstGeom prst="rect">
            <a:avLst/>
          </a:prstGeom>
        </p:spPr>
      </p:pic>
      <p:sp>
        <p:nvSpPr>
          <p:cNvPr id="13" name="圆角矩形 19">
            <a:extLst>
              <a:ext uri="{FF2B5EF4-FFF2-40B4-BE49-F238E27FC236}">
                <a16:creationId xmlns:a16="http://schemas.microsoft.com/office/drawing/2014/main" id="{05914164-632F-4A22-891A-52070FF7E109}"/>
              </a:ext>
            </a:extLst>
          </p:cNvPr>
          <p:cNvSpPr/>
          <p:nvPr/>
        </p:nvSpPr>
        <p:spPr>
          <a:xfrm>
            <a:off x="796092" y="2744757"/>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Lũ</a:t>
            </a:r>
            <a:r>
              <a:rPr kumimoji="0" lang="en-US" altLang="zh-CN" sz="4400" b="1" i="0" u="none" strike="noStrike" kern="1200" cap="none" spc="0" normalizeH="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 </a:t>
            </a:r>
            <a:r>
              <a:rPr kumimoji="0" lang="en-US" altLang="zh-CN" sz="4400" b="1" i="0" u="none" strike="noStrike" kern="1200" cap="none" spc="0" normalizeH="0" noProof="0" dirty="0" err="1">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lụt</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5" name="圆角矩形 19">
            <a:extLst>
              <a:ext uri="{FF2B5EF4-FFF2-40B4-BE49-F238E27FC236}">
                <a16:creationId xmlns:a16="http://schemas.microsoft.com/office/drawing/2014/main" id="{226B5237-BA4A-4F1E-81EF-DCB3DA54C343}"/>
              </a:ext>
            </a:extLst>
          </p:cNvPr>
          <p:cNvSpPr/>
          <p:nvPr/>
        </p:nvSpPr>
        <p:spPr>
          <a:xfrm>
            <a:off x="7247941" y="2772100"/>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Động</a:t>
            </a:r>
            <a:r>
              <a:rPr lang="en-US" altLang="zh-CN" sz="4400" b="1" dirty="0">
                <a:solidFill>
                  <a:prstClr val="white"/>
                </a:solidFill>
                <a:latin typeface="Arial" panose="020B0604020202020204" pitchFamily="34" charset="0"/>
                <a:ea typeface="微软雅黑" pitchFamily="34" charset="-122"/>
                <a:cs typeface="Arial" panose="020B0604020202020204" pitchFamily="34" charset="0"/>
              </a:rPr>
              <a:t> </a:t>
            </a: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đất</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6" name="圆角矩形 19">
            <a:extLst>
              <a:ext uri="{FF2B5EF4-FFF2-40B4-BE49-F238E27FC236}">
                <a16:creationId xmlns:a16="http://schemas.microsoft.com/office/drawing/2014/main" id="{321BD976-CA85-49B3-878D-C32EF9CC5317}"/>
              </a:ext>
            </a:extLst>
          </p:cNvPr>
          <p:cNvSpPr/>
          <p:nvPr/>
        </p:nvSpPr>
        <p:spPr>
          <a:xfrm>
            <a:off x="796091" y="5986595"/>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Bão</a:t>
            </a:r>
            <a:r>
              <a:rPr lang="en-US" altLang="zh-CN" sz="4400" b="1" dirty="0">
                <a:solidFill>
                  <a:prstClr val="white"/>
                </a:solidFill>
                <a:latin typeface="Arial" panose="020B0604020202020204" pitchFamily="34" charset="0"/>
                <a:ea typeface="微软雅黑" pitchFamily="34" charset="-122"/>
                <a:cs typeface="Arial" panose="020B0604020202020204" pitchFamily="34" charset="0"/>
              </a:rPr>
              <a:t> </a:t>
            </a: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lũ</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7" name="圆角矩形 19">
            <a:extLst>
              <a:ext uri="{FF2B5EF4-FFF2-40B4-BE49-F238E27FC236}">
                <a16:creationId xmlns:a16="http://schemas.microsoft.com/office/drawing/2014/main" id="{D9F27EBE-3B28-4CE9-BCB6-3169FAF0E5CB}"/>
              </a:ext>
            </a:extLst>
          </p:cNvPr>
          <p:cNvSpPr/>
          <p:nvPr/>
        </p:nvSpPr>
        <p:spPr>
          <a:xfrm>
            <a:off x="7282763" y="5876746"/>
            <a:ext cx="3952875" cy="941281"/>
          </a:xfrm>
          <a:prstGeom prst="roundRect">
            <a:avLst>
              <a:gd name="adj" fmla="val 50000"/>
            </a:avLst>
          </a:prstGeom>
          <a:solidFill>
            <a:srgbClr val="F3AD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Hạn</a:t>
            </a:r>
            <a:r>
              <a:rPr lang="en-US" altLang="zh-CN" sz="4400" b="1" dirty="0">
                <a:solidFill>
                  <a:prstClr val="white"/>
                </a:solidFill>
                <a:latin typeface="Arial" panose="020B0604020202020204" pitchFamily="34" charset="0"/>
                <a:ea typeface="微软雅黑" pitchFamily="34" charset="-122"/>
                <a:cs typeface="Arial" panose="020B0604020202020204" pitchFamily="34" charset="0"/>
              </a:rPr>
              <a:t> </a:t>
            </a:r>
            <a:r>
              <a:rPr lang="en-US" altLang="zh-CN" sz="4400" b="1" dirty="0" err="1">
                <a:solidFill>
                  <a:prstClr val="white"/>
                </a:solidFill>
                <a:latin typeface="Arial" panose="020B0604020202020204" pitchFamily="34" charset="0"/>
                <a:ea typeface="微软雅黑" pitchFamily="34" charset="-122"/>
                <a:cs typeface="Arial" panose="020B0604020202020204" pitchFamily="34" charset="0"/>
              </a:rPr>
              <a:t>hán</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38819565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ppt_x</p:attrName>
                                        </p:attrNameLst>
                                      </p:cBhvr>
                                      <p:tavLst>
                                        <p:tav tm="0">
                                          <p:val>
                                            <p:strVal val="#ppt_x-#ppt_w*1.125000"/>
                                          </p:val>
                                        </p:tav>
                                        <p:tav tm="100000">
                                          <p:val>
                                            <p:strVal val="#ppt_x"/>
                                          </p:val>
                                        </p:tav>
                                      </p:tavLst>
                                    </p:anim>
                                    <p:animEffect transition="in" filter="wipe(righ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p:tgtEl>
                                          <p:spTgt spid="15"/>
                                        </p:tgtEl>
                                        <p:attrNameLst>
                                          <p:attrName>ppt_x</p:attrName>
                                        </p:attrNameLst>
                                      </p:cBhvr>
                                      <p:tavLst>
                                        <p:tav tm="0">
                                          <p:val>
                                            <p:strVal val="#ppt_x-#ppt_w*1.125000"/>
                                          </p:val>
                                        </p:tav>
                                        <p:tav tm="100000">
                                          <p:val>
                                            <p:strVal val="#ppt_x"/>
                                          </p:val>
                                        </p:tav>
                                      </p:tavLst>
                                    </p:anim>
                                    <p:animEffect transition="in" filter="wipe(righ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ppt_x</p:attrName>
                                        </p:attrNameLst>
                                      </p:cBhvr>
                                      <p:tavLst>
                                        <p:tav tm="0">
                                          <p:val>
                                            <p:strVal val="#ppt_x-#ppt_w*1.125000"/>
                                          </p:val>
                                        </p:tav>
                                        <p:tav tm="100000">
                                          <p:val>
                                            <p:strVal val="#ppt_x"/>
                                          </p:val>
                                        </p:tav>
                                      </p:tavLst>
                                    </p:anim>
                                    <p:animEffect transition="in" filter="wipe(righ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p:tgtEl>
                                          <p:spTgt spid="17"/>
                                        </p:tgtEl>
                                        <p:attrNameLst>
                                          <p:attrName>ppt_x</p:attrName>
                                        </p:attrNameLst>
                                      </p:cBhvr>
                                      <p:tavLst>
                                        <p:tav tm="0">
                                          <p:val>
                                            <p:strVal val="#ppt_x-#ppt_w*1.125000"/>
                                          </p:val>
                                        </p:tav>
                                        <p:tav tm="100000">
                                          <p:val>
                                            <p:strVal val="#ppt_x"/>
                                          </p:val>
                                        </p:tav>
                                      </p:tavLst>
                                    </p:anim>
                                    <p:animEffect transition="in" filter="wipe(right)">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02" y="97309"/>
            <a:ext cx="940618" cy="840806"/>
          </a:xfrm>
          <a:prstGeom prst="rect">
            <a:avLst/>
          </a:prstGeom>
        </p:spPr>
      </p:pic>
      <p:grpSp>
        <p:nvGrpSpPr>
          <p:cNvPr id="24" name="组合 23"/>
          <p:cNvGrpSpPr/>
          <p:nvPr/>
        </p:nvGrpSpPr>
        <p:grpSpPr>
          <a:xfrm>
            <a:off x="2354517" y="1969765"/>
            <a:ext cx="7856997" cy="2020734"/>
            <a:chOff x="559222" y="2286995"/>
            <a:chExt cx="1924546" cy="1516216"/>
          </a:xfrm>
        </p:grpSpPr>
        <p:sp>
          <p:nvSpPr>
            <p:cNvPr id="25" name="圆角矩形标注 24"/>
            <p:cNvSpPr/>
            <p:nvPr/>
          </p:nvSpPr>
          <p:spPr>
            <a:xfrm>
              <a:off x="559222" y="2286995"/>
              <a:ext cx="1851657" cy="1516216"/>
            </a:xfrm>
            <a:prstGeom prst="wedgeRoundRectCallout">
              <a:avLst>
                <a:gd name="adj1" fmla="val -19313"/>
                <a:gd name="adj2" fmla="val -71106"/>
                <a:gd name="adj3" fmla="val 16667"/>
              </a:avLst>
            </a:prstGeom>
            <a:noFill/>
            <a:ln w="38100" cap="flat" cmpd="sng" algn="ctr">
              <a:solidFill>
                <a:srgbClr val="F3AD00"/>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1218612" rtl="0" eaLnBrk="1" fontAlgn="auto" latinLnBrk="0" hangingPunct="1">
                <a:lnSpc>
                  <a:spcPct val="150000"/>
                </a:lnSpc>
                <a:spcBef>
                  <a:spcPts val="0"/>
                </a:spcBef>
                <a:spcAft>
                  <a:spcPts val="0"/>
                </a:spcAft>
                <a:buClrTx/>
                <a:buSzTx/>
                <a:buFontTx/>
                <a:buNone/>
                <a:tabLst/>
                <a:defRPr/>
              </a:pPr>
              <a:endParaRPr kumimoji="0" lang="zh-CN" altLang="en-US" sz="1866" b="0" i="0" u="none" strike="noStrike" kern="0" cap="none" spc="0" normalizeH="0" baseline="0" noProof="0">
                <a:ln>
                  <a:noFill/>
                </a:ln>
                <a:solidFill>
                  <a:prstClr val="white"/>
                </a:solidFill>
                <a:effectLst/>
                <a:uLnTx/>
                <a:uFillTx/>
                <a:latin typeface="微软雅黑" panose="020B0503020204020204" pitchFamily="34" charset="-122"/>
                <a:ea typeface="微软雅黑"/>
                <a:cs typeface="+mn-cs"/>
              </a:endParaRPr>
            </a:p>
          </p:txBody>
        </p:sp>
        <p:sp>
          <p:nvSpPr>
            <p:cNvPr id="26" name="文本框 44"/>
            <p:cNvSpPr txBox="1"/>
            <p:nvPr/>
          </p:nvSpPr>
          <p:spPr>
            <a:xfrm>
              <a:off x="652118" y="2554327"/>
              <a:ext cx="1831650" cy="866146"/>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a:lnSpc>
                  <a:spcPct val="130000"/>
                </a:lnSpc>
                <a:spcBef>
                  <a:spcPts val="0"/>
                </a:spcBef>
                <a:spcAft>
                  <a:spcPts val="0"/>
                </a:spcAft>
              </a:pPr>
              <a:r>
                <a:rPr lang="en-US" sz="2800" b="1" i="1" dirty="0" err="1">
                  <a:effectLst/>
                  <a:ea typeface="SimSun" panose="02010600030101010101" pitchFamily="2" charset="-122"/>
                  <a:cs typeface="Arial" panose="020B0604020202020204" pitchFamily="34" charset="0"/>
                </a:rPr>
                <a:t>Nêu</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một</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số</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đặc</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diểm</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chính</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của</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các</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hiện</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tượng</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thiên</a:t>
              </a:r>
              <a:r>
                <a:rPr lang="en-US" sz="2800" b="1" i="1" dirty="0">
                  <a:effectLst/>
                  <a:ea typeface="SimSun" panose="02010600030101010101" pitchFamily="2" charset="-122"/>
                  <a:cs typeface="Arial" panose="020B0604020202020204" pitchFamily="34" charset="0"/>
                </a:rPr>
                <a:t> tai </a:t>
              </a:r>
              <a:r>
                <a:rPr lang="en-US" sz="2800" b="1" i="1" dirty="0" err="1">
                  <a:effectLst/>
                  <a:ea typeface="SimSun" panose="02010600030101010101" pitchFamily="2" charset="-122"/>
                  <a:cs typeface="Arial" panose="020B0604020202020204" pitchFamily="34" charset="0"/>
                </a:rPr>
                <a:t>như</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bão</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lũ</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hạn</a:t>
              </a:r>
              <a:r>
                <a:rPr lang="en-US" sz="2800" b="1" i="1" dirty="0">
                  <a:effectLst/>
                  <a:ea typeface="SimSun" panose="02010600030101010101" pitchFamily="2" charset="-122"/>
                  <a:cs typeface="Arial" panose="020B0604020202020204" pitchFamily="34" charset="0"/>
                </a:rPr>
                <a:t> </a:t>
              </a:r>
              <a:r>
                <a:rPr lang="en-US" sz="2800" b="1" i="1" dirty="0" err="1">
                  <a:effectLst/>
                  <a:ea typeface="SimSun" panose="02010600030101010101" pitchFamily="2" charset="-122"/>
                  <a:cs typeface="Arial" panose="020B0604020202020204" pitchFamily="34" charset="0"/>
                </a:rPr>
                <a:t>hán</a:t>
              </a:r>
              <a:r>
                <a:rPr lang="en-US" sz="2800" b="1" i="1" dirty="0">
                  <a:effectLst/>
                  <a:ea typeface="SimSun" panose="02010600030101010101" pitchFamily="2" charset="-122"/>
                  <a:cs typeface="Arial" panose="020B0604020202020204" pitchFamily="34" charset="0"/>
                </a:rPr>
                <a:t>.</a:t>
              </a:r>
              <a:endParaRPr lang="en-US" sz="2800" b="1" dirty="0">
                <a:effectLst/>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966396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2060"/>
              </a:solidFill>
              <a:effectLst/>
              <a:uLnTx/>
              <a:uFillTx/>
              <a:latin typeface="Arial"/>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080" y="1216725"/>
            <a:ext cx="9810206" cy="2185143"/>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456" y="1246804"/>
            <a:ext cx="2542544" cy="4908215"/>
          </a:xfrm>
          <a:prstGeom prst="rect">
            <a:avLst/>
          </a:prstGeom>
        </p:spPr>
      </p:pic>
      <p:sp>
        <p:nvSpPr>
          <p:cNvPr id="2" name="TextBox 1">
            <a:extLst>
              <a:ext uri="{FF2B5EF4-FFF2-40B4-BE49-F238E27FC236}">
                <a16:creationId xmlns:a16="http://schemas.microsoft.com/office/drawing/2014/main" id="{BE0037CA-2806-4800-8E6D-B87956532D67}"/>
              </a:ext>
            </a:extLst>
          </p:cNvPr>
          <p:cNvSpPr txBox="1"/>
          <p:nvPr/>
        </p:nvSpPr>
        <p:spPr>
          <a:xfrm>
            <a:off x="1068418" y="1369879"/>
            <a:ext cx="8708572" cy="1938992"/>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Bão: mưa to, gió lớn; hạn hán: thiếu nước, đất đai nứt nẻ, khô cằn; lũ lụt: nước dâng cao, sạt lở đất, ngập úng.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196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370</Words>
  <Application>Microsoft Office PowerPoint</Application>
  <PresentationFormat>Widescreen</PresentationFormat>
  <Paragraphs>40</Paragraphs>
  <Slides>16</Slides>
  <Notes>16</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vt:i4>
      </vt:variant>
    </vt:vector>
  </HeadingPairs>
  <TitlesOfParts>
    <vt:vector size="35" baseType="lpstr">
      <vt:lpstr>等线</vt:lpstr>
      <vt:lpstr>微软雅黑</vt:lpstr>
      <vt:lpstr>黑体</vt:lpstr>
      <vt:lpstr>Arial</vt:lpstr>
      <vt:lpstr>Arial-Rounded</vt:lpstr>
      <vt:lpstr>Bebas Neue</vt:lpstr>
      <vt:lpstr>Calibri</vt:lpstr>
      <vt:lpstr>Chau Philomene One</vt:lpstr>
      <vt:lpstr>Coiny</vt:lpstr>
      <vt:lpstr>Didact Gothic</vt:lpstr>
      <vt:lpstr>Georgia</vt:lpstr>
      <vt:lpstr>iCiel Cadena</vt:lpstr>
      <vt:lpstr>Roboto Condensed Light</vt:lpstr>
      <vt:lpstr>字魂59号-创粗黑</vt:lpstr>
      <vt:lpstr>6_Office 主题​​</vt:lpstr>
      <vt:lpstr>1_Office 主题</vt:lpstr>
      <vt:lpstr>1_Office 主题​​</vt:lpstr>
      <vt:lpstr>1_Simple Light</vt:lpstr>
      <vt:lpstr>Eco-Friendly School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Ms Quyen</cp:lastModifiedBy>
  <cp:revision>7</cp:revision>
  <dcterms:created xsi:type="dcterms:W3CDTF">2022-01-08T06:49:04Z</dcterms:created>
  <dcterms:modified xsi:type="dcterms:W3CDTF">2022-05-15T14:34:50Z</dcterms:modified>
</cp:coreProperties>
</file>