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82" r:id="rId9"/>
    <p:sldId id="2007577116" r:id="rId10"/>
    <p:sldId id="2007577118" r:id="rId11"/>
    <p:sldId id="2007577120" r:id="rId12"/>
    <p:sldId id="2007577121" r:id="rId13"/>
    <p:sldId id="2007577122" r:id="rId14"/>
    <p:sldId id="272" r:id="rId15"/>
    <p:sldId id="2007577123" r:id="rId16"/>
    <p:sldId id="303" r:id="rId17"/>
    <p:sldId id="298" r:id="rId18"/>
    <p:sldId id="304" r:id="rId19"/>
    <p:sldId id="2007577124" r:id="rId20"/>
    <p:sldId id="2007577127" r:id="rId21"/>
    <p:sldId id="2007577126" r:id="rId22"/>
    <p:sldId id="2007577125"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C44F"/>
    <a:srgbClr val="71C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1CAF-E3A9-4C4A-B2FF-14EEB5094DD2}"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B0AA3-666A-47D6-B861-7F825A1D346F}" type="slidenum">
              <a:rPr lang="en-US" smtClean="0"/>
              <a:t>‹#›</a:t>
            </a:fld>
            <a:endParaRPr lang="en-US"/>
          </a:p>
        </p:txBody>
      </p:sp>
    </p:spTree>
    <p:extLst>
      <p:ext uri="{BB962C8B-B14F-4D97-AF65-F5344CB8AC3E}">
        <p14:creationId xmlns:p14="http://schemas.microsoft.com/office/powerpoint/2010/main" val="101427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794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46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368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31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C2AA-1F1E-48B4-8347-C5BD5D808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3C55C-6D3E-463C-9094-C1F6E3A91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427663-EB03-4169-85B9-32A0789CACDA}"/>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40C88F03-239A-4AC4-A349-CF37BF41A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39A8E-5102-4D47-B12B-BC4AAD8BCB66}"/>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355198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09FA-9A36-4ADF-A7A8-2066A99337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D7F29-1CAA-4BB3-A5AF-3036197D2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656E6-8718-42DA-A6D1-65A0475370CD}"/>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7EACF3E5-7657-40D0-B1AC-36FA6677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DBEAB-181E-4B08-A9A7-6615282F9EE5}"/>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416771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70F55-65A7-436D-B76C-BF55FCCD2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5686A-7BF7-494F-AE0B-55EACE3CEF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53DF5-5CF8-4545-BD25-70BB6313FB90}"/>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A72D6C34-1AFF-4DD5-B62D-FFB14CAEC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3515E-3E49-47D7-A2F4-8B32E7A1A81C}"/>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420962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92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69524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1909-2FC0-402C-B60C-5C289ED6A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E85EF-4B0C-435E-ABAC-47585DC81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DC336-5012-41CD-B0EF-4AE1C6C20904}"/>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51774157-C0A8-47DB-BA72-1EE1664F2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0FC88-5632-4AB9-A00A-B265615E7A33}"/>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299692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BEC0-D488-4487-A8F5-D7AAE9D84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7589D9-2DA1-4DEE-86C2-18BB4D3096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998E5-E575-458B-AEC5-D2DC90C5CA81}"/>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F406C3A1-CB9C-4A71-9846-33AA6BE15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D89EB-8D8F-4CD9-8F5A-DC8B7A655143}"/>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253299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3E7D6-F954-45F2-B34D-1F917B695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28723-C82D-4E19-8688-FD1BBA571E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0FF455-B8E8-4184-947E-2E3105BBBC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B0285-07A8-4730-99D2-1E301E17D307}"/>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6" name="Footer Placeholder 5">
            <a:extLst>
              <a:ext uri="{FF2B5EF4-FFF2-40B4-BE49-F238E27FC236}">
                <a16:creationId xmlns:a16="http://schemas.microsoft.com/office/drawing/2014/main" id="{7BAC474F-942B-4365-8610-D148E3BBF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2FA57-41A0-4242-8DDA-694E1BA6FBF9}"/>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2309953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7945-F23A-45D8-BC10-DC0D5DCAA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60ABD4-8F0B-4DB3-8239-A133FAACF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C7CEA-89E5-4610-BC4E-47CFEECBE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AD8DB3-D76F-4459-A5FB-18A0173A7B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F16D64-241D-42C6-8F39-FC4838E987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0B79B-EC58-438D-9F00-753943F28C3F}"/>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8" name="Footer Placeholder 7">
            <a:extLst>
              <a:ext uri="{FF2B5EF4-FFF2-40B4-BE49-F238E27FC236}">
                <a16:creationId xmlns:a16="http://schemas.microsoft.com/office/drawing/2014/main" id="{84E9C544-16ED-4A43-9DBB-0F5D0F101F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A6D98-E620-498E-909E-37F1105DADC6}"/>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91519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F8A3-ABC6-4F5A-B56F-0D0379F25B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3B45CF-3593-405D-BD66-C84F2D2D1C28}"/>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4" name="Footer Placeholder 3">
            <a:extLst>
              <a:ext uri="{FF2B5EF4-FFF2-40B4-BE49-F238E27FC236}">
                <a16:creationId xmlns:a16="http://schemas.microsoft.com/office/drawing/2014/main" id="{63C72C04-605C-4D1B-ABFE-E3F1F25DE9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922C8-F0DC-43FA-AF42-81C8219528E7}"/>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245206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0716D-1D86-4154-8828-163561612E62}"/>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3" name="Footer Placeholder 2">
            <a:extLst>
              <a:ext uri="{FF2B5EF4-FFF2-40B4-BE49-F238E27FC236}">
                <a16:creationId xmlns:a16="http://schemas.microsoft.com/office/drawing/2014/main" id="{FEE1C6D7-5C98-4F70-9F79-751E7D8642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D6E81-F664-455C-878D-586FF5D3BD98}"/>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417187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619C-AD42-4977-A2A7-692B88B82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FA35E-248E-4B8A-8B39-909ECD633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F8DB87-0BD5-40CD-BFFE-EFB9A1ECD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431D9-E20C-4D8C-BBAF-D1BF1B24B8B7}"/>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6" name="Footer Placeholder 5">
            <a:extLst>
              <a:ext uri="{FF2B5EF4-FFF2-40B4-BE49-F238E27FC236}">
                <a16:creationId xmlns:a16="http://schemas.microsoft.com/office/drawing/2014/main" id="{F8CCC6B6-F890-45E2-82CE-97F3FC28A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DB5E4-9ECC-402B-B9A5-36675B3E41E6}"/>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67579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AAFC-C8CB-4564-A324-7B3E17041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FC1B0-6DEF-4392-850B-C21158AAB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FF170-3F48-4211-970A-E49B21204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F2F1B1-ECD9-4CF5-A058-34FB1B0EE5E5}"/>
              </a:ext>
            </a:extLst>
          </p:cNvPr>
          <p:cNvSpPr>
            <a:spLocks noGrp="1"/>
          </p:cNvSpPr>
          <p:nvPr>
            <p:ph type="dt" sz="half" idx="10"/>
          </p:nvPr>
        </p:nvSpPr>
        <p:spPr/>
        <p:txBody>
          <a:bodyPr/>
          <a:lstStyle/>
          <a:p>
            <a:fld id="{9345FBE8-77AC-48E4-AB06-23E4FA6F76FC}" type="datetimeFigureOut">
              <a:rPr lang="en-US" smtClean="0"/>
              <a:t>5/2/2022</a:t>
            </a:fld>
            <a:endParaRPr lang="en-US"/>
          </a:p>
        </p:txBody>
      </p:sp>
      <p:sp>
        <p:nvSpPr>
          <p:cNvPr id="6" name="Footer Placeholder 5">
            <a:extLst>
              <a:ext uri="{FF2B5EF4-FFF2-40B4-BE49-F238E27FC236}">
                <a16:creationId xmlns:a16="http://schemas.microsoft.com/office/drawing/2014/main" id="{E6188B3C-78FE-408D-A7D7-FE9748EA4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2A95E-9AD2-421C-9D26-2B86FA71ABEF}"/>
              </a:ext>
            </a:extLst>
          </p:cNvPr>
          <p:cNvSpPr>
            <a:spLocks noGrp="1"/>
          </p:cNvSpPr>
          <p:nvPr>
            <p:ph type="sldNum" sz="quarter" idx="12"/>
          </p:nvPr>
        </p:nvSpPr>
        <p:spPr/>
        <p:txBody>
          <a:bodyPr/>
          <a:lstStyle/>
          <a:p>
            <a:fld id="{B2C7BEB5-F5CB-442C-A058-973950DA46BC}" type="slidenum">
              <a:rPr lang="en-US" smtClean="0"/>
              <a:t>‹#›</a:t>
            </a:fld>
            <a:endParaRPr lang="en-US"/>
          </a:p>
        </p:txBody>
      </p:sp>
    </p:spTree>
    <p:extLst>
      <p:ext uri="{BB962C8B-B14F-4D97-AF65-F5344CB8AC3E}">
        <p14:creationId xmlns:p14="http://schemas.microsoft.com/office/powerpoint/2010/main" val="29919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6D47D9-6C8C-4E0F-A953-4E9A1FC75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387B43-240E-4C84-8626-F90E5790C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E6D4B-781A-4CAC-94F6-39F2C93C9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5FBE8-77AC-48E4-AB06-23E4FA6F76FC}" type="datetimeFigureOut">
              <a:rPr lang="en-US" smtClean="0"/>
              <a:t>5/2/2022</a:t>
            </a:fld>
            <a:endParaRPr lang="en-US"/>
          </a:p>
        </p:txBody>
      </p:sp>
      <p:sp>
        <p:nvSpPr>
          <p:cNvPr id="5" name="Footer Placeholder 4">
            <a:extLst>
              <a:ext uri="{FF2B5EF4-FFF2-40B4-BE49-F238E27FC236}">
                <a16:creationId xmlns:a16="http://schemas.microsoft.com/office/drawing/2014/main" id="{AA7D2A62-891D-4DC5-A37B-295799D4D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CB6450-BC02-4C10-AA6C-48DC38F24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7BEB5-F5CB-442C-A058-973950DA46BC}" type="slidenum">
              <a:rPr lang="en-US" smtClean="0"/>
              <a:t>‹#›</a:t>
            </a:fld>
            <a:endParaRPr lang="en-US"/>
          </a:p>
        </p:txBody>
      </p:sp>
    </p:spTree>
    <p:extLst>
      <p:ext uri="{BB962C8B-B14F-4D97-AF65-F5344CB8AC3E}">
        <p14:creationId xmlns:p14="http://schemas.microsoft.com/office/powerpoint/2010/main" val="1136877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gif"/><Relationship Id="rId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10.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3BEC73D6-1602-43B6-935B-F2154166B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59" b="21659"/>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C4B2300-14E9-4C00-88B6-F003DCE537E4}"/>
              </a:ext>
            </a:extLst>
          </p:cNvPr>
          <p:cNvSpPr/>
          <p:nvPr/>
        </p:nvSpPr>
        <p:spPr>
          <a:xfrm>
            <a:off x="1135626" y="2151614"/>
            <a:ext cx="9884721" cy="2038128"/>
          </a:xfrm>
          <a:prstGeom prst="roundRect">
            <a:avLst/>
          </a:prstGeom>
          <a:solidFill>
            <a:srgbClr val="8FC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未标题-2">
            <a:extLst>
              <a:ext uri="{FF2B5EF4-FFF2-40B4-BE49-F238E27FC236}">
                <a16:creationId xmlns:a16="http://schemas.microsoft.com/office/drawing/2014/main" id="{E744455D-39CB-4DDB-8751-E94B412B1CE2}"/>
              </a:ext>
            </a:extLst>
          </p:cNvPr>
          <p:cNvPicPr>
            <a:picLocks noChangeAspect="1"/>
          </p:cNvPicPr>
          <p:nvPr/>
        </p:nvPicPr>
        <p:blipFill>
          <a:blip r:embed="rId3"/>
          <a:stretch>
            <a:fillRect/>
          </a:stretch>
        </p:blipFill>
        <p:spPr>
          <a:xfrm>
            <a:off x="0" y="4189742"/>
            <a:ext cx="3259394" cy="2895358"/>
          </a:xfrm>
          <a:prstGeom prst="rect">
            <a:avLst/>
          </a:prstGeom>
        </p:spPr>
      </p:pic>
      <p:pic>
        <p:nvPicPr>
          <p:cNvPr id="11" name="图片 15">
            <a:extLst>
              <a:ext uri="{FF2B5EF4-FFF2-40B4-BE49-F238E27FC236}">
                <a16:creationId xmlns:a16="http://schemas.microsoft.com/office/drawing/2014/main" id="{7B9A19CA-3951-4069-A219-02AD2DB02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12" name="图片 23">
            <a:extLst>
              <a:ext uri="{FF2B5EF4-FFF2-40B4-BE49-F238E27FC236}">
                <a16:creationId xmlns:a16="http://schemas.microsoft.com/office/drawing/2014/main" id="{1B5005F2-F985-419D-A4C0-5FD6BA18F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92927" y="819216"/>
            <a:ext cx="1727420" cy="1097672"/>
          </a:xfrm>
          <a:prstGeom prst="rect">
            <a:avLst/>
          </a:prstGeom>
        </p:spPr>
      </p:pic>
      <p:sp>
        <p:nvSpPr>
          <p:cNvPr id="13" name="TextBox 12">
            <a:extLst>
              <a:ext uri="{FF2B5EF4-FFF2-40B4-BE49-F238E27FC236}">
                <a16:creationId xmlns:a16="http://schemas.microsoft.com/office/drawing/2014/main" id="{DA9F2014-5C3A-41EC-BE10-A30AA26D5ABE}"/>
              </a:ext>
            </a:extLst>
          </p:cNvPr>
          <p:cNvSpPr txBox="1"/>
          <p:nvPr/>
        </p:nvSpPr>
        <p:spPr>
          <a:xfrm>
            <a:off x="3648536" y="37892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14" name="Picture 13">
            <a:extLst>
              <a:ext uri="{FF2B5EF4-FFF2-40B4-BE49-F238E27FC236}">
                <a16:creationId xmlns:a16="http://schemas.microsoft.com/office/drawing/2014/main" id="{718CB097-58FE-445A-9F2D-95620C9E2E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16" name="TextBox 15">
            <a:extLst>
              <a:ext uri="{FF2B5EF4-FFF2-40B4-BE49-F238E27FC236}">
                <a16:creationId xmlns:a16="http://schemas.microsoft.com/office/drawing/2014/main" id="{1D67FD81-E7B2-482C-9F12-0F237624D25A}"/>
              </a:ext>
            </a:extLst>
          </p:cNvPr>
          <p:cNvSpPr txBox="1"/>
          <p:nvPr/>
        </p:nvSpPr>
        <p:spPr>
          <a:xfrm>
            <a:off x="1451631" y="2795094"/>
            <a:ext cx="9288738" cy="751168"/>
          </a:xfrm>
          <a:prstGeom prst="rect">
            <a:avLst/>
          </a:prstGeom>
          <a:noFill/>
        </p:spPr>
        <p:txBody>
          <a:bodyPr wrap="square" rtlCol="0">
            <a:spAutoFit/>
          </a:bodyPr>
          <a:lstStyle/>
          <a:p>
            <a:pPr lvl="0" algn="ctr" defTabSz="914347">
              <a:lnSpc>
                <a:spcPct val="120000"/>
              </a:lnSpc>
              <a:defRPr/>
            </a:pPr>
            <a:r>
              <a:rPr kumimoji="0" lang="vi-VN" sz="4000" b="1"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29: MỘT SỐ THIÊN TAI THƯỜNG GẶP</a:t>
            </a:r>
            <a:endParaRPr kumimoji="0" lang="vi-VN" sz="4000" b="1"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18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49FB-D5EC-46E3-A91B-8081815524B3}"/>
              </a:ext>
            </a:extLst>
          </p:cNvPr>
          <p:cNvPicPr>
            <a:picLocks noChangeAspect="1"/>
          </p:cNvPicPr>
          <p:nvPr/>
        </p:nvPicPr>
        <p:blipFill>
          <a:blip r:embed="rId2"/>
          <a:stretch>
            <a:fillRect/>
          </a:stretch>
        </p:blipFill>
        <p:spPr>
          <a:xfrm>
            <a:off x="1620358" y="517000"/>
            <a:ext cx="931456" cy="1230000"/>
          </a:xfrm>
          <a:prstGeom prst="rect">
            <a:avLst/>
          </a:prstGeom>
        </p:spPr>
      </p:pic>
      <p:sp>
        <p:nvSpPr>
          <p:cNvPr id="4" name="TextBox 3">
            <a:extLst>
              <a:ext uri="{FF2B5EF4-FFF2-40B4-BE49-F238E27FC236}">
                <a16:creationId xmlns:a16="http://schemas.microsoft.com/office/drawing/2014/main" id="{35C5F76F-5C9C-4B49-BCED-0513CC8257A3}"/>
              </a:ext>
            </a:extLst>
          </p:cNvPr>
          <p:cNvSpPr txBox="1"/>
          <p:nvPr/>
        </p:nvSpPr>
        <p:spPr>
          <a:xfrm>
            <a:off x="2817628" y="547596"/>
            <a:ext cx="7676707" cy="954107"/>
          </a:xfrm>
          <a:prstGeom prst="rect">
            <a:avLst/>
          </a:prstGeom>
          <a:noFill/>
        </p:spPr>
        <p:txBody>
          <a:bodyPr wrap="square" rtlCol="0">
            <a:spAutoFit/>
          </a:bodyPr>
          <a:lstStyle/>
          <a:p>
            <a:r>
              <a:rPr lang="en-US" sz="2800" dirty="0"/>
              <a:t>1. </a:t>
            </a:r>
            <a:r>
              <a:rPr lang="en-US" sz="2800" dirty="0" err="1"/>
              <a:t>Em</a:t>
            </a:r>
            <a:r>
              <a:rPr lang="en-US" sz="2800" dirty="0"/>
              <a:t> </a:t>
            </a:r>
            <a:r>
              <a:rPr lang="en-US" sz="2800" dirty="0" err="1"/>
              <a:t>đã</a:t>
            </a:r>
            <a:r>
              <a:rPr lang="en-US" sz="2800" dirty="0"/>
              <a:t> </a:t>
            </a:r>
            <a:r>
              <a:rPr lang="en-US" sz="2800" dirty="0" err="1"/>
              <a:t>từng</a:t>
            </a:r>
            <a:r>
              <a:rPr lang="en-US" sz="2800" dirty="0"/>
              <a:t> </a:t>
            </a:r>
            <a:r>
              <a:rPr lang="en-US" sz="2800" dirty="0" err="1"/>
              <a:t>thấy</a:t>
            </a:r>
            <a:r>
              <a:rPr lang="en-US" sz="2800" dirty="0"/>
              <a:t> </a:t>
            </a:r>
            <a:r>
              <a:rPr lang="en-US" sz="2800" dirty="0" err="1"/>
              <a:t>hiện</a:t>
            </a:r>
            <a:r>
              <a:rPr lang="en-US" sz="2800" dirty="0"/>
              <a:t> </a:t>
            </a:r>
            <a:r>
              <a:rPr lang="en-US" sz="2800" dirty="0" err="1"/>
              <a:t>tượng</a:t>
            </a:r>
            <a:r>
              <a:rPr lang="en-US" sz="2800" dirty="0"/>
              <a:t> </a:t>
            </a:r>
            <a:r>
              <a:rPr lang="en-US" sz="2800" dirty="0" err="1"/>
              <a:t>thiên</a:t>
            </a:r>
            <a:r>
              <a:rPr lang="en-US" sz="2800" dirty="0"/>
              <a:t> tai </a:t>
            </a:r>
            <a:r>
              <a:rPr lang="en-US" sz="2800" dirty="0" err="1"/>
              <a:t>nào</a:t>
            </a:r>
            <a:r>
              <a:rPr lang="en-US" sz="2800" dirty="0"/>
              <a:t> </a:t>
            </a:r>
            <a:r>
              <a:rPr lang="en-US" sz="2800" dirty="0" err="1"/>
              <a:t>như</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dưới</a:t>
            </a:r>
            <a:r>
              <a:rPr lang="en-US" sz="2800" dirty="0"/>
              <a:t> </a:t>
            </a:r>
            <a:r>
              <a:rPr lang="en-US" sz="2800" dirty="0" err="1"/>
              <a:t>đây</a:t>
            </a:r>
            <a:r>
              <a:rPr lang="en-US" sz="2800" dirty="0"/>
              <a:t>? </a:t>
            </a:r>
          </a:p>
        </p:txBody>
      </p:sp>
      <p:pic>
        <p:nvPicPr>
          <p:cNvPr id="6" name="Picture 5">
            <a:extLst>
              <a:ext uri="{FF2B5EF4-FFF2-40B4-BE49-F238E27FC236}">
                <a16:creationId xmlns:a16="http://schemas.microsoft.com/office/drawing/2014/main" id="{74EAB49C-C993-49D5-AC24-EFF9D5B0864B}"/>
              </a:ext>
            </a:extLst>
          </p:cNvPr>
          <p:cNvPicPr>
            <a:picLocks noChangeAspect="1"/>
          </p:cNvPicPr>
          <p:nvPr/>
        </p:nvPicPr>
        <p:blipFill>
          <a:blip r:embed="rId3"/>
          <a:stretch>
            <a:fillRect/>
          </a:stretch>
        </p:blipFill>
        <p:spPr>
          <a:xfrm>
            <a:off x="2247679" y="1501703"/>
            <a:ext cx="8087168" cy="4563404"/>
          </a:xfrm>
          <a:prstGeom prst="roundRect">
            <a:avLst>
              <a:gd name="adj" fmla="val 7656"/>
            </a:avLst>
          </a:prstGeom>
        </p:spPr>
      </p:pic>
    </p:spTree>
    <p:extLst>
      <p:ext uri="{BB962C8B-B14F-4D97-AF65-F5344CB8AC3E}">
        <p14:creationId xmlns:p14="http://schemas.microsoft.com/office/powerpoint/2010/main" val="29144149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945" t="1142" r="4209" b="66039"/>
          <a:stretch/>
        </p:blipFill>
        <p:spPr>
          <a:xfrm>
            <a:off x="2573282" y="1648047"/>
            <a:ext cx="7346895" cy="3136604"/>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806995"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Giông</a:t>
            </a:r>
            <a:r>
              <a:rPr lang="en-US" sz="4000" dirty="0">
                <a:solidFill>
                  <a:schemeClr val="accent1"/>
                </a:solidFill>
              </a:rPr>
              <a:t> </a:t>
            </a:r>
            <a:r>
              <a:rPr lang="en-US" sz="4000" dirty="0" err="1">
                <a:solidFill>
                  <a:schemeClr val="accent1"/>
                </a:solidFill>
              </a:rPr>
              <a:t>sét</a:t>
            </a:r>
            <a:endParaRPr lang="en-US" sz="4000" dirty="0">
              <a:solidFill>
                <a:schemeClr val="accent1"/>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00037"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Sạt</a:t>
            </a:r>
            <a:r>
              <a:rPr lang="en-US" sz="4000" dirty="0">
                <a:solidFill>
                  <a:schemeClr val="accent1"/>
                </a:solidFill>
              </a:rPr>
              <a:t> </a:t>
            </a:r>
            <a:r>
              <a:rPr lang="en-US" sz="4000" dirty="0" err="1">
                <a:solidFill>
                  <a:schemeClr val="accent1"/>
                </a:solidFill>
              </a:rPr>
              <a:t>lở</a:t>
            </a:r>
            <a:r>
              <a:rPr lang="en-US" sz="4000" dirty="0">
                <a:solidFill>
                  <a:schemeClr val="accent1"/>
                </a:solidFill>
              </a:rPr>
              <a:t> </a:t>
            </a:r>
            <a:r>
              <a:rPr lang="en-US" sz="4000" dirty="0" err="1">
                <a:solidFill>
                  <a:schemeClr val="accent1"/>
                </a:solidFill>
              </a:rPr>
              <a:t>đất</a:t>
            </a:r>
            <a:endParaRPr lang="en-US" sz="4000" dirty="0">
              <a:solidFill>
                <a:schemeClr val="accent1"/>
              </a:solidFill>
            </a:endParaRPr>
          </a:p>
        </p:txBody>
      </p:sp>
    </p:spTree>
    <p:extLst>
      <p:ext uri="{BB962C8B-B14F-4D97-AF65-F5344CB8AC3E}">
        <p14:creationId xmlns:p14="http://schemas.microsoft.com/office/powerpoint/2010/main" val="39336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335" t="34406" r="3500" b="33999"/>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2">
                    <a:lumMod val="75000"/>
                  </a:schemeClr>
                </a:solidFill>
              </a:rPr>
              <a:t>Gió</a:t>
            </a:r>
            <a:r>
              <a:rPr lang="en-US" sz="4000" dirty="0">
                <a:solidFill>
                  <a:schemeClr val="accent2">
                    <a:lumMod val="75000"/>
                  </a:schemeClr>
                </a:solidFill>
              </a:rPr>
              <a:t> </a:t>
            </a:r>
            <a:r>
              <a:rPr lang="en-US" sz="4000" dirty="0" err="1">
                <a:solidFill>
                  <a:schemeClr val="accent2">
                    <a:lumMod val="75000"/>
                  </a:schemeClr>
                </a:solidFill>
              </a:rPr>
              <a:t>giật</a:t>
            </a:r>
            <a:endParaRPr lang="en-US" sz="4000" dirty="0">
              <a:solidFill>
                <a:schemeClr val="accent2">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2">
                    <a:lumMod val="75000"/>
                  </a:schemeClr>
                </a:solidFill>
              </a:rPr>
              <a:t>Tuyết</a:t>
            </a:r>
            <a:endParaRPr lang="en-US" sz="4000" dirty="0">
              <a:solidFill>
                <a:schemeClr val="accent2">
                  <a:lumMod val="75000"/>
                </a:schemeClr>
              </a:solidFill>
            </a:endParaRPr>
          </a:p>
        </p:txBody>
      </p:sp>
    </p:spTree>
    <p:extLst>
      <p:ext uri="{BB962C8B-B14F-4D97-AF65-F5344CB8AC3E}">
        <p14:creationId xmlns:p14="http://schemas.microsoft.com/office/powerpoint/2010/main" val="283755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801" t="66527" r="3034" b="1878"/>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Hạn</a:t>
            </a:r>
            <a:r>
              <a:rPr lang="en-US" sz="4000" dirty="0">
                <a:solidFill>
                  <a:schemeClr val="accent6">
                    <a:lumMod val="75000"/>
                  </a:schemeClr>
                </a:solidFill>
              </a:rPr>
              <a:t> </a:t>
            </a:r>
            <a:r>
              <a:rPr lang="en-US" sz="4000" dirty="0" err="1">
                <a:solidFill>
                  <a:schemeClr val="accent6">
                    <a:lumMod val="75000"/>
                  </a:schemeClr>
                </a:solidFill>
              </a:rPr>
              <a:t>hán</a:t>
            </a:r>
            <a:endParaRPr lang="en-US" sz="4000" dirty="0">
              <a:solidFill>
                <a:schemeClr val="accent6">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Lũ</a:t>
            </a:r>
            <a:r>
              <a:rPr lang="en-US" sz="4000" dirty="0">
                <a:solidFill>
                  <a:schemeClr val="accent6">
                    <a:lumMod val="75000"/>
                  </a:schemeClr>
                </a:solidFill>
              </a:rPr>
              <a:t> </a:t>
            </a:r>
            <a:r>
              <a:rPr lang="en-US" sz="4000" dirty="0" err="1">
                <a:solidFill>
                  <a:schemeClr val="accent6">
                    <a:lumMod val="75000"/>
                  </a:schemeClr>
                </a:solidFill>
              </a:rPr>
              <a:t>lụt</a:t>
            </a:r>
            <a:endParaRPr lang="en-US" sz="4000" dirty="0">
              <a:solidFill>
                <a:schemeClr val="accent6">
                  <a:lumMod val="75000"/>
                </a:schemeClr>
              </a:solidFill>
            </a:endParaRPr>
          </a:p>
        </p:txBody>
      </p:sp>
    </p:spTree>
    <p:extLst>
      <p:ext uri="{BB962C8B-B14F-4D97-AF65-F5344CB8AC3E}">
        <p14:creationId xmlns:p14="http://schemas.microsoft.com/office/powerpoint/2010/main" val="12796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pic>
        <p:nvPicPr>
          <p:cNvPr id="3" name="图片 2">
            <a:extLst>
              <a:ext uri="{FF2B5EF4-FFF2-40B4-BE49-F238E27FC236}">
                <a16:creationId xmlns:a16="http://schemas.microsoft.com/office/drawing/2014/main" id="{D67A6974-CC63-43D1-88A1-C56F27B88C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903" r="4474"/>
          <a:stretch/>
        </p:blipFill>
        <p:spPr>
          <a:xfrm>
            <a:off x="8914990" y="4849"/>
            <a:ext cx="3554035" cy="3115122"/>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7168388" cy="2196433"/>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07671" y="651030"/>
            <a:ext cx="5779427"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Hãy</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mô</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tả</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các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hiện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tượng</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thiên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tai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khác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mà</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em</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biết</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pic>
        <p:nvPicPr>
          <p:cNvPr id="9" name="Picture 8">
            <a:extLst>
              <a:ext uri="{FF2B5EF4-FFF2-40B4-BE49-F238E27FC236}">
                <a16:creationId xmlns:a16="http://schemas.microsoft.com/office/drawing/2014/main" id="{144B4292-8AE9-4847-8E66-F3DF4FF32C70}"/>
              </a:ext>
            </a:extLst>
          </p:cNvPr>
          <p:cNvPicPr>
            <a:picLocks noChangeAspect="1"/>
          </p:cNvPicPr>
          <p:nvPr/>
        </p:nvPicPr>
        <p:blipFill>
          <a:blip r:embed="rId9"/>
          <a:stretch>
            <a:fillRect/>
          </a:stretch>
        </p:blipFill>
        <p:spPr>
          <a:xfrm>
            <a:off x="1663398" y="2554701"/>
            <a:ext cx="7782941" cy="4127192"/>
          </a:xfrm>
          <a:prstGeom prst="rect">
            <a:avLst/>
          </a:prstGeom>
        </p:spPr>
      </p:pic>
    </p:spTree>
    <p:extLst>
      <p:ext uri="{BB962C8B-B14F-4D97-AF65-F5344CB8AC3E}">
        <p14:creationId xmlns:p14="http://schemas.microsoft.com/office/powerpoint/2010/main" val="1341358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6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66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88AC78-4393-474F-9B24-CF6CDE765D61}"/>
              </a:ext>
            </a:extLst>
          </p:cNvPr>
          <p:cNvGraphicFramePr>
            <a:graphicFrameLocks noGrp="1"/>
          </p:cNvGraphicFramePr>
          <p:nvPr/>
        </p:nvGraphicFramePr>
        <p:xfrm>
          <a:off x="2170223" y="1237018"/>
          <a:ext cx="8128000" cy="3469565"/>
        </p:xfrm>
        <a:graphic>
          <a:graphicData uri="http://schemas.openxmlformats.org/drawingml/2006/table">
            <a:tbl>
              <a:tblPr firstRow="1" bandRow="1">
                <a:tableStyleId>{5C22544A-7EE6-4342-B048-85BDC9FD1C3A}</a:tableStyleId>
              </a:tblPr>
              <a:tblGrid>
                <a:gridCol w="2125330">
                  <a:extLst>
                    <a:ext uri="{9D8B030D-6E8A-4147-A177-3AD203B41FA5}">
                      <a16:colId xmlns:a16="http://schemas.microsoft.com/office/drawing/2014/main" val="3988600546"/>
                    </a:ext>
                  </a:extLst>
                </a:gridCol>
                <a:gridCol w="6002670">
                  <a:extLst>
                    <a:ext uri="{9D8B030D-6E8A-4147-A177-3AD203B41FA5}">
                      <a16:colId xmlns:a16="http://schemas.microsoft.com/office/drawing/2014/main" val="3771154422"/>
                    </a:ext>
                  </a:extLst>
                </a:gridCol>
              </a:tblGrid>
              <a:tr h="693913">
                <a:tc>
                  <a:txBody>
                    <a:bodyPr/>
                    <a:lstStyle/>
                    <a:p>
                      <a:pPr algn="ctr"/>
                      <a:r>
                        <a:rPr lang="en-US" sz="2800" dirty="0" err="1">
                          <a:solidFill>
                            <a:schemeClr val="tx1"/>
                          </a:solidFill>
                        </a:rPr>
                        <a:t>Loại</a:t>
                      </a:r>
                      <a:r>
                        <a:rPr lang="en-US" sz="2800" dirty="0">
                          <a:solidFill>
                            <a:schemeClr val="tx1"/>
                          </a:solidFill>
                        </a:rPr>
                        <a:t> </a:t>
                      </a:r>
                      <a:r>
                        <a:rPr lang="en-US" sz="2800" dirty="0" err="1">
                          <a:solidFill>
                            <a:schemeClr val="tx1"/>
                          </a:solidFill>
                        </a:rPr>
                        <a:t>thiên</a:t>
                      </a:r>
                      <a:r>
                        <a:rPr lang="en-US" sz="2800" dirty="0">
                          <a:solidFill>
                            <a:schemeClr val="tx1"/>
                          </a:solidFill>
                        </a:rPr>
                        <a:t> tai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dirty="0" err="1">
                          <a:solidFill>
                            <a:schemeClr val="tx1"/>
                          </a:solidFill>
                        </a:rPr>
                        <a:t>Biểu</a:t>
                      </a:r>
                      <a:r>
                        <a:rPr lang="en-US" sz="2800" dirty="0">
                          <a:solidFill>
                            <a:schemeClr val="tx1"/>
                          </a:solidFill>
                        </a:rPr>
                        <a:t> </a:t>
                      </a:r>
                      <a:r>
                        <a:rPr lang="en-US" sz="2800" dirty="0" err="1">
                          <a:solidFill>
                            <a:schemeClr val="tx1"/>
                          </a:solidFill>
                        </a:rPr>
                        <a:t>hiện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055208"/>
                  </a:ext>
                </a:extLst>
              </a:tr>
              <a:tr h="693913">
                <a:tc>
                  <a:txBody>
                    <a:bodyPr/>
                    <a:lstStyle/>
                    <a:p>
                      <a:pPr algn="ctr"/>
                      <a:r>
                        <a:rPr lang="en-US" sz="2800" dirty="0" err="1">
                          <a:solidFill>
                            <a:schemeClr val="tx1"/>
                          </a:solidFill>
                        </a:rPr>
                        <a:t>Giông</a:t>
                      </a:r>
                      <a:r>
                        <a:rPr lang="en-US" sz="2800" dirty="0">
                          <a:solidFill>
                            <a:schemeClr val="tx1"/>
                          </a:solidFill>
                        </a:rPr>
                        <a:t> </a:t>
                      </a:r>
                      <a:r>
                        <a:rPr lang="en-US" sz="2800" dirty="0" err="1">
                          <a:solidFill>
                            <a:schemeClr val="tx1"/>
                          </a:solidFill>
                        </a:rPr>
                        <a:t>sét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1297535"/>
                  </a:ext>
                </a:extLst>
              </a:tr>
              <a:tr h="693913">
                <a:tc>
                  <a:txBody>
                    <a:bodyPr/>
                    <a:lstStyle/>
                    <a:p>
                      <a:pPr algn="ctr"/>
                      <a:r>
                        <a:rPr lang="en-US" sz="2800" dirty="0" err="1">
                          <a:solidFill>
                            <a:schemeClr val="tx1"/>
                          </a:solidFill>
                        </a:rPr>
                        <a:t>Hạn</a:t>
                      </a:r>
                      <a:r>
                        <a:rPr lang="en-US" sz="2800" dirty="0">
                          <a:solidFill>
                            <a:schemeClr val="tx1"/>
                          </a:solidFill>
                        </a:rPr>
                        <a:t> </a:t>
                      </a:r>
                      <a:r>
                        <a:rPr lang="en-US" sz="2800" dirty="0" err="1">
                          <a:solidFill>
                            <a:schemeClr val="tx1"/>
                          </a:solidFill>
                        </a:rPr>
                        <a:t>hán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33052071"/>
                  </a:ext>
                </a:extLst>
              </a:tr>
              <a:tr h="693913">
                <a:tc>
                  <a:txBody>
                    <a:bodyPr/>
                    <a:lstStyle/>
                    <a:p>
                      <a:pPr algn="ctr"/>
                      <a:r>
                        <a:rPr lang="en-US" sz="2800" dirty="0" err="1">
                          <a:solidFill>
                            <a:schemeClr val="tx1"/>
                          </a:solidFill>
                        </a:rPr>
                        <a:t>Lũ</a:t>
                      </a:r>
                      <a:r>
                        <a:rPr lang="en-US" sz="2800" dirty="0">
                          <a:solidFill>
                            <a:schemeClr val="tx1"/>
                          </a:solidFill>
                        </a:rPr>
                        <a:t>, </a:t>
                      </a:r>
                      <a:r>
                        <a:rPr lang="en-US" sz="2800" dirty="0" err="1">
                          <a:solidFill>
                            <a:schemeClr val="tx1"/>
                          </a:solidFill>
                        </a:rPr>
                        <a:t>lụt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5439043"/>
                  </a:ext>
                </a:extLst>
              </a:tr>
              <a:tr h="693913">
                <a:tc>
                  <a:txBody>
                    <a:bodyPr/>
                    <a:lstStyle/>
                    <a:p>
                      <a:pPr algn="ctr"/>
                      <a:r>
                        <a:rPr lang="en-US" sz="2800" dirty="0" err="1">
                          <a:solidFill>
                            <a:schemeClr val="tx1"/>
                          </a:solidFill>
                        </a:rPr>
                        <a:t>Bão</a:t>
                      </a:r>
                      <a:r>
                        <a:rPr lang="en-US" sz="28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3707288"/>
                  </a:ext>
                </a:extLst>
              </a:tr>
            </a:tbl>
          </a:graphicData>
        </a:graphic>
      </p:graphicFrame>
      <p:sp>
        <p:nvSpPr>
          <p:cNvPr id="5" name="TextBox 4">
            <a:extLst>
              <a:ext uri="{FF2B5EF4-FFF2-40B4-BE49-F238E27FC236}">
                <a16:creationId xmlns:a16="http://schemas.microsoft.com/office/drawing/2014/main" id="{0B7BE81F-0CC1-4413-B625-CD22A48CE471}"/>
              </a:ext>
            </a:extLst>
          </p:cNvPr>
          <p:cNvSpPr txBox="1"/>
          <p:nvPr/>
        </p:nvSpPr>
        <p:spPr>
          <a:xfrm>
            <a:off x="2020186" y="127589"/>
            <a:ext cx="8278037" cy="954107"/>
          </a:xfrm>
          <a:prstGeom prst="rect">
            <a:avLst/>
          </a:prstGeom>
          <a:noFill/>
        </p:spPr>
        <p:txBody>
          <a:bodyPr wrap="square" rtlCol="0">
            <a:spAutoFit/>
          </a:bodyPr>
          <a:lstStyle/>
          <a:p>
            <a:pPr algn="ctr"/>
            <a:r>
              <a:rPr lang="en-US" sz="2800" dirty="0" err="1">
                <a:solidFill>
                  <a:srgbClr val="0070C0"/>
                </a:solidFill>
              </a:rPr>
              <a:t>Hoàn</a:t>
            </a:r>
            <a:r>
              <a:rPr lang="en-US" sz="2800" dirty="0">
                <a:solidFill>
                  <a:srgbClr val="0070C0"/>
                </a:solidFill>
              </a:rPr>
              <a:t> </a:t>
            </a:r>
            <a:r>
              <a:rPr lang="en-US" sz="2800" dirty="0" err="1">
                <a:solidFill>
                  <a:srgbClr val="0070C0"/>
                </a:solidFill>
              </a:rPr>
              <a:t>thành</a:t>
            </a:r>
            <a:r>
              <a:rPr lang="en-US" sz="2800" dirty="0">
                <a:solidFill>
                  <a:srgbClr val="0070C0"/>
                </a:solidFill>
              </a:rPr>
              <a:t> </a:t>
            </a:r>
            <a:r>
              <a:rPr lang="en-US" sz="2800" dirty="0" err="1">
                <a:solidFill>
                  <a:srgbClr val="0070C0"/>
                </a:solidFill>
              </a:rPr>
              <a:t>bảng</a:t>
            </a:r>
            <a:r>
              <a:rPr lang="en-US" sz="2800" dirty="0">
                <a:solidFill>
                  <a:srgbClr val="0070C0"/>
                </a:solidFill>
              </a:rPr>
              <a:t> </a:t>
            </a:r>
            <a:r>
              <a:rPr lang="en-US" sz="2800" dirty="0" err="1">
                <a:solidFill>
                  <a:srgbClr val="0070C0"/>
                </a:solidFill>
              </a:rPr>
              <a:t>dựa</a:t>
            </a:r>
            <a:r>
              <a:rPr lang="en-US" sz="2800" dirty="0">
                <a:solidFill>
                  <a:srgbClr val="0070C0"/>
                </a:solidFill>
              </a:rPr>
              <a:t> </a:t>
            </a:r>
            <a:r>
              <a:rPr lang="en-US" sz="2800" dirty="0" err="1">
                <a:solidFill>
                  <a:srgbClr val="0070C0"/>
                </a:solidFill>
              </a:rPr>
              <a:t>vào</a:t>
            </a:r>
            <a:r>
              <a:rPr lang="en-US" sz="2800" dirty="0">
                <a:solidFill>
                  <a:srgbClr val="0070C0"/>
                </a:solidFill>
              </a:rPr>
              <a:t> </a:t>
            </a:r>
            <a:r>
              <a:rPr lang="en-US" sz="2800" dirty="0" err="1">
                <a:solidFill>
                  <a:srgbClr val="0070C0"/>
                </a:solidFill>
              </a:rPr>
              <a:t>các</a:t>
            </a:r>
            <a:r>
              <a:rPr lang="en-US" sz="2800" dirty="0">
                <a:solidFill>
                  <a:srgbClr val="0070C0"/>
                </a:solidFill>
              </a:rPr>
              <a:t> </a:t>
            </a:r>
            <a:r>
              <a:rPr lang="en-US" sz="2800" dirty="0" err="1">
                <a:solidFill>
                  <a:srgbClr val="0070C0"/>
                </a:solidFill>
              </a:rPr>
              <a:t>cụm</a:t>
            </a:r>
            <a:r>
              <a:rPr lang="en-US" sz="2800" dirty="0">
                <a:solidFill>
                  <a:srgbClr val="0070C0"/>
                </a:solidFill>
              </a:rPr>
              <a:t> </a:t>
            </a:r>
            <a:r>
              <a:rPr lang="en-US" sz="2800" dirty="0" err="1">
                <a:solidFill>
                  <a:srgbClr val="0070C0"/>
                </a:solidFill>
              </a:rPr>
              <a:t>từ</a:t>
            </a:r>
            <a:r>
              <a:rPr lang="en-US" sz="2800" dirty="0">
                <a:solidFill>
                  <a:srgbClr val="0070C0"/>
                </a:solidFill>
              </a:rPr>
              <a:t> </a:t>
            </a:r>
            <a:r>
              <a:rPr lang="en-US" sz="2800" dirty="0" err="1">
                <a:solidFill>
                  <a:srgbClr val="0070C0"/>
                </a:solidFill>
              </a:rPr>
              <a:t>gợi</a:t>
            </a:r>
            <a:r>
              <a:rPr lang="en-US" sz="2800" dirty="0">
                <a:solidFill>
                  <a:srgbClr val="0070C0"/>
                </a:solidFill>
              </a:rPr>
              <a:t> ý: </a:t>
            </a:r>
            <a:r>
              <a:rPr lang="en-US" sz="2800" dirty="0" err="1">
                <a:solidFill>
                  <a:srgbClr val="0070C0"/>
                </a:solidFill>
              </a:rPr>
              <a:t>có</a:t>
            </a:r>
            <a:r>
              <a:rPr lang="en-US" sz="2800" dirty="0">
                <a:solidFill>
                  <a:srgbClr val="0070C0"/>
                </a:solidFill>
              </a:rPr>
              <a:t> </a:t>
            </a:r>
            <a:r>
              <a:rPr lang="en-US" sz="2800" dirty="0" err="1">
                <a:solidFill>
                  <a:srgbClr val="0070C0"/>
                </a:solidFill>
              </a:rPr>
              <a:t>sấm</a:t>
            </a:r>
            <a:r>
              <a:rPr lang="en-US" sz="2800" dirty="0">
                <a:solidFill>
                  <a:srgbClr val="0070C0"/>
                </a:solidFill>
              </a:rPr>
              <a:t> </a:t>
            </a:r>
            <a:r>
              <a:rPr lang="en-US" sz="2800" dirty="0" err="1">
                <a:solidFill>
                  <a:srgbClr val="0070C0"/>
                </a:solidFill>
              </a:rPr>
              <a:t>sét</a:t>
            </a:r>
            <a:r>
              <a:rPr lang="en-US" sz="2800" dirty="0">
                <a:solidFill>
                  <a:srgbClr val="0070C0"/>
                </a:solidFill>
              </a:rPr>
              <a:t>, </a:t>
            </a:r>
            <a:r>
              <a:rPr lang="en-US" sz="2800" dirty="0" err="1">
                <a:solidFill>
                  <a:srgbClr val="0070C0"/>
                </a:solidFill>
              </a:rPr>
              <a:t>gió</a:t>
            </a:r>
            <a:r>
              <a:rPr lang="en-US" sz="2800" dirty="0">
                <a:solidFill>
                  <a:srgbClr val="0070C0"/>
                </a:solidFill>
              </a:rPr>
              <a:t> </a:t>
            </a:r>
            <a:r>
              <a:rPr lang="en-US" sz="2800" dirty="0" err="1">
                <a:solidFill>
                  <a:srgbClr val="0070C0"/>
                </a:solidFill>
              </a:rPr>
              <a:t>giật</a:t>
            </a:r>
            <a:r>
              <a:rPr lang="en-US" sz="2800" dirty="0">
                <a:solidFill>
                  <a:srgbClr val="0070C0"/>
                </a:solidFill>
              </a:rPr>
              <a:t>, </a:t>
            </a:r>
            <a:r>
              <a:rPr lang="en-US" sz="2800" dirty="0" err="1">
                <a:solidFill>
                  <a:srgbClr val="0070C0"/>
                </a:solidFill>
              </a:rPr>
              <a:t>nước</a:t>
            </a:r>
            <a:r>
              <a:rPr lang="en-US" sz="2800" dirty="0">
                <a:solidFill>
                  <a:srgbClr val="0070C0"/>
                </a:solidFill>
              </a:rPr>
              <a:t> </a:t>
            </a:r>
            <a:r>
              <a:rPr lang="en-US" sz="2800" dirty="0" err="1">
                <a:solidFill>
                  <a:srgbClr val="0070C0"/>
                </a:solidFill>
              </a:rPr>
              <a:t>sông</a:t>
            </a:r>
            <a:r>
              <a:rPr lang="en-US" sz="2800" dirty="0">
                <a:solidFill>
                  <a:srgbClr val="0070C0"/>
                </a:solidFill>
              </a:rPr>
              <a:t> </a:t>
            </a:r>
            <a:r>
              <a:rPr lang="en-US" sz="2800" dirty="0" err="1">
                <a:solidFill>
                  <a:srgbClr val="0070C0"/>
                </a:solidFill>
              </a:rPr>
              <a:t>dâng</a:t>
            </a:r>
            <a:r>
              <a:rPr lang="en-US" sz="2800" dirty="0">
                <a:solidFill>
                  <a:srgbClr val="0070C0"/>
                </a:solidFill>
              </a:rPr>
              <a:t> </a:t>
            </a:r>
            <a:r>
              <a:rPr lang="en-US" sz="2800" dirty="0" err="1">
                <a:solidFill>
                  <a:srgbClr val="0070C0"/>
                </a:solidFill>
              </a:rPr>
              <a:t>cao</a:t>
            </a:r>
            <a:r>
              <a:rPr lang="en-US" sz="2800" dirty="0">
                <a:solidFill>
                  <a:srgbClr val="0070C0"/>
                </a:solidFill>
              </a:rPr>
              <a:t>, </a:t>
            </a:r>
            <a:r>
              <a:rPr lang="en-US" sz="2800" dirty="0" err="1">
                <a:solidFill>
                  <a:srgbClr val="0070C0"/>
                </a:solidFill>
              </a:rPr>
              <a:t>ruộng</a:t>
            </a:r>
            <a:r>
              <a:rPr lang="en-US" sz="2800" dirty="0">
                <a:solidFill>
                  <a:srgbClr val="0070C0"/>
                </a:solidFill>
              </a:rPr>
              <a:t> </a:t>
            </a:r>
            <a:r>
              <a:rPr lang="en-US" sz="2800" dirty="0" err="1">
                <a:solidFill>
                  <a:srgbClr val="0070C0"/>
                </a:solidFill>
              </a:rPr>
              <a:t>nứt</a:t>
            </a:r>
            <a:r>
              <a:rPr lang="en-US" sz="2800" dirty="0">
                <a:solidFill>
                  <a:srgbClr val="0070C0"/>
                </a:solidFill>
              </a:rPr>
              <a:t> </a:t>
            </a:r>
            <a:r>
              <a:rPr lang="en-US" sz="2800" dirty="0" err="1">
                <a:solidFill>
                  <a:srgbClr val="0070C0"/>
                </a:solidFill>
              </a:rPr>
              <a:t>nẻ</a:t>
            </a:r>
            <a:r>
              <a:rPr lang="en-US" sz="2800" dirty="0">
                <a:solidFill>
                  <a:srgbClr val="0070C0"/>
                </a:solidFill>
              </a:rPr>
              <a:t>,…</a:t>
            </a:r>
          </a:p>
        </p:txBody>
      </p:sp>
      <p:sp>
        <p:nvSpPr>
          <p:cNvPr id="6" name="TextBox 5">
            <a:extLst>
              <a:ext uri="{FF2B5EF4-FFF2-40B4-BE49-F238E27FC236}">
                <a16:creationId xmlns:a16="http://schemas.microsoft.com/office/drawing/2014/main" id="{706A86CE-18C0-4EF0-BC75-4B74BAF2829D}"/>
              </a:ext>
            </a:extLst>
          </p:cNvPr>
          <p:cNvSpPr txBox="1"/>
          <p:nvPr/>
        </p:nvSpPr>
        <p:spPr>
          <a:xfrm>
            <a:off x="5967818" y="2005909"/>
            <a:ext cx="2668772" cy="523220"/>
          </a:xfrm>
          <a:prstGeom prst="rect">
            <a:avLst/>
          </a:prstGeom>
          <a:noFill/>
        </p:spPr>
        <p:txBody>
          <a:bodyPr wrap="square" rtlCol="0">
            <a:spAutoFit/>
          </a:bodyPr>
          <a:lstStyle/>
          <a:p>
            <a:r>
              <a:rPr lang="en-US" sz="2800" dirty="0" err="1">
                <a:solidFill>
                  <a:srgbClr val="FF0000"/>
                </a:solidFill>
              </a:rPr>
              <a:t>Có</a:t>
            </a:r>
            <a:r>
              <a:rPr lang="en-US" sz="2800" dirty="0">
                <a:solidFill>
                  <a:srgbClr val="FF0000"/>
                </a:solidFill>
              </a:rPr>
              <a:t> </a:t>
            </a:r>
            <a:r>
              <a:rPr lang="en-US" sz="2800" dirty="0" err="1">
                <a:solidFill>
                  <a:srgbClr val="FF0000"/>
                </a:solidFill>
              </a:rPr>
              <a:t>sấm</a:t>
            </a:r>
            <a:r>
              <a:rPr lang="en-US" sz="2800" dirty="0">
                <a:solidFill>
                  <a:srgbClr val="FF0000"/>
                </a:solidFill>
              </a:rPr>
              <a:t> </a:t>
            </a:r>
            <a:r>
              <a:rPr lang="en-US" sz="2800" dirty="0" err="1">
                <a:solidFill>
                  <a:srgbClr val="FF0000"/>
                </a:solidFill>
              </a:rPr>
              <a:t>sét</a:t>
            </a:r>
            <a:endParaRPr lang="en-US" sz="2800" dirty="0">
              <a:solidFill>
                <a:srgbClr val="FF0000"/>
              </a:solidFill>
            </a:endParaRPr>
          </a:p>
        </p:txBody>
      </p:sp>
      <p:sp>
        <p:nvSpPr>
          <p:cNvPr id="7" name="TextBox 6">
            <a:extLst>
              <a:ext uri="{FF2B5EF4-FFF2-40B4-BE49-F238E27FC236}">
                <a16:creationId xmlns:a16="http://schemas.microsoft.com/office/drawing/2014/main" id="{183AD7EC-6CC8-4D93-A7DA-82CF15B860A4}"/>
              </a:ext>
            </a:extLst>
          </p:cNvPr>
          <p:cNvSpPr txBox="1"/>
          <p:nvPr/>
        </p:nvSpPr>
        <p:spPr>
          <a:xfrm>
            <a:off x="5967818" y="2710190"/>
            <a:ext cx="2668772" cy="523220"/>
          </a:xfrm>
          <a:prstGeom prst="rect">
            <a:avLst/>
          </a:prstGeom>
          <a:noFill/>
        </p:spPr>
        <p:txBody>
          <a:bodyPr wrap="square" rtlCol="0">
            <a:spAutoFit/>
          </a:bodyPr>
          <a:lstStyle/>
          <a:p>
            <a:r>
              <a:rPr lang="en-US" sz="2800" dirty="0" err="1">
                <a:solidFill>
                  <a:srgbClr val="FF0000"/>
                </a:solidFill>
              </a:rPr>
              <a:t>Ruộng</a:t>
            </a:r>
            <a:r>
              <a:rPr lang="en-US" sz="2800" dirty="0">
                <a:solidFill>
                  <a:srgbClr val="FF0000"/>
                </a:solidFill>
              </a:rPr>
              <a:t> </a:t>
            </a:r>
            <a:r>
              <a:rPr lang="en-US" sz="2800" dirty="0" err="1">
                <a:solidFill>
                  <a:srgbClr val="FF0000"/>
                </a:solidFill>
              </a:rPr>
              <a:t>nứt</a:t>
            </a:r>
            <a:r>
              <a:rPr lang="en-US" sz="2800" dirty="0">
                <a:solidFill>
                  <a:srgbClr val="FF0000"/>
                </a:solidFill>
              </a:rPr>
              <a:t> </a:t>
            </a:r>
            <a:r>
              <a:rPr lang="en-US" sz="2800" dirty="0" err="1">
                <a:solidFill>
                  <a:srgbClr val="FF0000"/>
                </a:solidFill>
              </a:rPr>
              <a:t>nẻ</a:t>
            </a:r>
            <a:endParaRPr lang="en-US" sz="2800" dirty="0">
              <a:solidFill>
                <a:srgbClr val="FF0000"/>
              </a:solidFill>
            </a:endParaRPr>
          </a:p>
        </p:txBody>
      </p:sp>
      <p:sp>
        <p:nvSpPr>
          <p:cNvPr id="8" name="TextBox 7">
            <a:extLst>
              <a:ext uri="{FF2B5EF4-FFF2-40B4-BE49-F238E27FC236}">
                <a16:creationId xmlns:a16="http://schemas.microsoft.com/office/drawing/2014/main" id="{98CEAC10-CC28-472D-8382-CD68CDE56892}"/>
              </a:ext>
            </a:extLst>
          </p:cNvPr>
          <p:cNvSpPr txBox="1"/>
          <p:nvPr/>
        </p:nvSpPr>
        <p:spPr>
          <a:xfrm>
            <a:off x="5454502" y="3414471"/>
            <a:ext cx="3182088" cy="523220"/>
          </a:xfrm>
          <a:prstGeom prst="rect">
            <a:avLst/>
          </a:prstGeom>
          <a:noFill/>
        </p:spPr>
        <p:txBody>
          <a:bodyPr wrap="square" rtlCol="0">
            <a:spAutoFit/>
          </a:bodyPr>
          <a:lstStyle/>
          <a:p>
            <a:r>
              <a:rPr lang="en-US" sz="2800" dirty="0" err="1">
                <a:solidFill>
                  <a:srgbClr val="FF0000"/>
                </a:solidFill>
              </a:rPr>
              <a:t>Nước</a:t>
            </a:r>
            <a:r>
              <a:rPr lang="en-US" sz="2800" dirty="0">
                <a:solidFill>
                  <a:srgbClr val="FF0000"/>
                </a:solidFill>
              </a:rPr>
              <a:t> </a:t>
            </a:r>
            <a:r>
              <a:rPr lang="en-US" sz="2800" dirty="0" err="1">
                <a:solidFill>
                  <a:srgbClr val="FF0000"/>
                </a:solidFill>
              </a:rPr>
              <a:t>sông</a:t>
            </a:r>
            <a:r>
              <a:rPr lang="en-US" sz="2800" dirty="0">
                <a:solidFill>
                  <a:srgbClr val="FF0000"/>
                </a:solidFill>
              </a:rPr>
              <a:t> </a:t>
            </a:r>
            <a:r>
              <a:rPr lang="en-US" sz="2800" dirty="0" err="1">
                <a:solidFill>
                  <a:srgbClr val="FF0000"/>
                </a:solidFill>
              </a:rPr>
              <a:t>dâng</a:t>
            </a:r>
            <a:r>
              <a:rPr lang="en-US" sz="2800" dirty="0">
                <a:solidFill>
                  <a:srgbClr val="FF0000"/>
                </a:solidFill>
              </a:rPr>
              <a:t> </a:t>
            </a:r>
            <a:r>
              <a:rPr lang="en-US" sz="2800" dirty="0" err="1">
                <a:solidFill>
                  <a:srgbClr val="FF0000"/>
                </a:solidFill>
              </a:rPr>
              <a:t>cao</a:t>
            </a:r>
            <a:endParaRPr lang="en-US" sz="2800" dirty="0">
              <a:solidFill>
                <a:srgbClr val="FF0000"/>
              </a:solidFill>
            </a:endParaRPr>
          </a:p>
        </p:txBody>
      </p:sp>
      <p:sp>
        <p:nvSpPr>
          <p:cNvPr id="9" name="TextBox 8">
            <a:extLst>
              <a:ext uri="{FF2B5EF4-FFF2-40B4-BE49-F238E27FC236}">
                <a16:creationId xmlns:a16="http://schemas.microsoft.com/office/drawing/2014/main" id="{0F5DD5BA-A4FA-4A13-8EA3-5855B604E90C}"/>
              </a:ext>
            </a:extLst>
          </p:cNvPr>
          <p:cNvSpPr txBox="1"/>
          <p:nvPr/>
        </p:nvSpPr>
        <p:spPr>
          <a:xfrm>
            <a:off x="6234223" y="4118752"/>
            <a:ext cx="1722474" cy="523220"/>
          </a:xfrm>
          <a:prstGeom prst="rect">
            <a:avLst/>
          </a:prstGeom>
          <a:noFill/>
        </p:spPr>
        <p:txBody>
          <a:bodyPr wrap="square" rtlCol="0">
            <a:spAutoFit/>
          </a:bodyPr>
          <a:lstStyle/>
          <a:p>
            <a:r>
              <a:rPr lang="en-US" sz="2800" dirty="0" err="1">
                <a:solidFill>
                  <a:srgbClr val="FF0000"/>
                </a:solidFill>
              </a:rPr>
              <a:t>Gió</a:t>
            </a:r>
            <a:r>
              <a:rPr lang="en-US" sz="2800" dirty="0">
                <a:solidFill>
                  <a:srgbClr val="FF0000"/>
                </a:solidFill>
              </a:rPr>
              <a:t> </a:t>
            </a:r>
            <a:r>
              <a:rPr lang="en-US" sz="2800" dirty="0" err="1">
                <a:solidFill>
                  <a:srgbClr val="FF0000"/>
                </a:solidFill>
              </a:rPr>
              <a:t>giật</a:t>
            </a:r>
            <a:endParaRPr lang="en-US" sz="2800" dirty="0">
              <a:solidFill>
                <a:srgbClr val="FF0000"/>
              </a:solidFill>
            </a:endParaRPr>
          </a:p>
        </p:txBody>
      </p:sp>
    </p:spTree>
    <p:extLst>
      <p:ext uri="{BB962C8B-B14F-4D97-AF65-F5344CB8AC3E}">
        <p14:creationId xmlns:p14="http://schemas.microsoft.com/office/powerpoint/2010/main" val="176610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21190" b="21190"/>
          <a:stretch/>
        </p:blipFill>
        <p:spPr bwMode="auto">
          <a:xfrm>
            <a:off x="5431662" y="2727879"/>
            <a:ext cx="7384361" cy="42548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99E6DB1-FFD3-4CFE-B927-E015F05A87EC}"/>
              </a:ext>
            </a:extLst>
          </p:cNvPr>
          <p:cNvSpPr txBox="1"/>
          <p:nvPr/>
        </p:nvSpPr>
        <p:spPr>
          <a:xfrm>
            <a:off x="9416824" y="8036357"/>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w="190500">
                  <a:solidFill>
                    <a:srgbClr val="F79646">
                      <a:lumMod val="40000"/>
                      <a:lumOff val="60000"/>
                    </a:srgbClr>
                  </a:solidFill>
                </a:ln>
                <a:solidFill>
                  <a:srgbClr val="F79646">
                    <a:lumMod val="60000"/>
                    <a:lumOff val="40000"/>
                  </a:srgbClr>
                </a:solidFill>
                <a:effectLst/>
                <a:uLnTx/>
                <a:uFillTx/>
                <a:latin typeface="MTD Anydore" panose="02000500000000000000" pitchFamily="50" charset="0"/>
                <a:ea typeface="+mn-ea"/>
                <a:cs typeface="+mn-cs"/>
              </a:rPr>
              <a:t>Nhà văn tai ba</a:t>
            </a:r>
          </a:p>
        </p:txBody>
      </p:sp>
      <p:sp>
        <p:nvSpPr>
          <p:cNvPr id="3" name="TextBox 2">
            <a:extLst>
              <a:ext uri="{FF2B5EF4-FFF2-40B4-BE49-F238E27FC236}">
                <a16:creationId xmlns:a16="http://schemas.microsoft.com/office/drawing/2014/main" id="{5202EED3-C4A6-4A8E-9AE0-F3E93EEC76D7}"/>
              </a:ext>
            </a:extLst>
          </p:cNvPr>
          <p:cNvSpPr txBox="1"/>
          <p:nvPr/>
        </p:nvSpPr>
        <p:spPr>
          <a:xfrm>
            <a:off x="9416824" y="8036356"/>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a:noFill/>
                </a:ln>
                <a:solidFill>
                  <a:srgbClr val="F68D36"/>
                </a:solidFill>
                <a:effectLst/>
                <a:uLnTx/>
                <a:uFillTx/>
                <a:latin typeface="MTD Anydore" panose="02000500000000000000" pitchFamily="50" charset="0"/>
                <a:ea typeface="+mn-ea"/>
                <a:cs typeface="+mn-cs"/>
              </a:rPr>
              <a:t>Nhà văn tài ba</a:t>
            </a:r>
          </a:p>
        </p:txBody>
      </p:sp>
      <p:grpSp>
        <p:nvGrpSpPr>
          <p:cNvPr id="6" name="Group 5">
            <a:extLst>
              <a:ext uri="{FF2B5EF4-FFF2-40B4-BE49-F238E27FC236}">
                <a16:creationId xmlns:a16="http://schemas.microsoft.com/office/drawing/2014/main" id="{70E3E7D7-8A01-4673-9852-8725A0AD03A7}"/>
              </a:ext>
            </a:extLst>
          </p:cNvPr>
          <p:cNvGrpSpPr/>
          <p:nvPr/>
        </p:nvGrpSpPr>
        <p:grpSpPr>
          <a:xfrm>
            <a:off x="0" y="3387578"/>
            <a:ext cx="2824171" cy="3595156"/>
            <a:chOff x="1476400" y="3315598"/>
            <a:chExt cx="2816980" cy="3586002"/>
          </a:xfrm>
        </p:grpSpPr>
        <p:sp>
          <p:nvSpPr>
            <p:cNvPr id="16" name="椭圆 55">
              <a:extLst>
                <a:ext uri="{FF2B5EF4-FFF2-40B4-BE49-F238E27FC236}">
                  <a16:creationId xmlns:a16="http://schemas.microsoft.com/office/drawing/2014/main" id="{C77DBD8D-7A09-475A-A598-2A4668625D8D}"/>
                </a:ext>
              </a:extLst>
            </p:cNvPr>
            <p:cNvSpPr/>
            <p:nvPr/>
          </p:nvSpPr>
          <p:spPr>
            <a:xfrm>
              <a:off x="1476400" y="6253528"/>
              <a:ext cx="2816980"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4" descr="F:\5351cc8d2b5ee.png">
              <a:extLst>
                <a:ext uri="{FF2B5EF4-FFF2-40B4-BE49-F238E27FC236}">
                  <a16:creationId xmlns:a16="http://schemas.microsoft.com/office/drawing/2014/main" id="{68AF3441-2ABC-4134-B85B-EC53AEC571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71"/>
            <a:stretch/>
          </p:blipFill>
          <p:spPr bwMode="auto">
            <a:xfrm>
              <a:off x="1476400" y="3315598"/>
              <a:ext cx="2816980" cy="3243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5BCEF7A-55D3-4BF6-8754-6570C0423C52}"/>
              </a:ext>
            </a:extLst>
          </p:cNvPr>
          <p:cNvGrpSpPr/>
          <p:nvPr/>
        </p:nvGrpSpPr>
        <p:grpSpPr>
          <a:xfrm>
            <a:off x="383166" y="-1309492"/>
            <a:ext cx="11079370" cy="3693832"/>
            <a:chOff x="5654509" y="1211646"/>
            <a:chExt cx="6790086" cy="3693833"/>
          </a:xfrm>
        </p:grpSpPr>
        <p:sp>
          <p:nvSpPr>
            <p:cNvPr id="9" name="五边形 3">
              <a:extLst>
                <a:ext uri="{FF2B5EF4-FFF2-40B4-BE49-F238E27FC236}">
                  <a16:creationId xmlns:a16="http://schemas.microsoft.com/office/drawing/2014/main" id="{92A9B990-E27D-4C3F-9004-CE45C76DDDE8}"/>
                </a:ext>
              </a:extLst>
            </p:cNvPr>
            <p:cNvSpPr/>
            <p:nvPr/>
          </p:nvSpPr>
          <p:spPr>
            <a:xfrm flipH="1">
              <a:off x="5983191" y="2811916"/>
              <a:ext cx="6461404" cy="2093563"/>
            </a:xfrm>
            <a:prstGeom prst="homePlate">
              <a:avLst>
                <a:gd name="adj" fmla="val 27033"/>
              </a:avLst>
            </a:prstGeom>
            <a:solidFill>
              <a:schemeClr val="bg1"/>
            </a:solidFill>
            <a:ln>
              <a:solidFill>
                <a:schemeClr val="accent5">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solidFill>
                    <a:srgbClr val="1F497D">
                      <a:lumMod val="75000"/>
                    </a:srgbClr>
                  </a:solid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B326260C-4240-4C6B-8ADF-BFFDF57FD068}"/>
                </a:ext>
              </a:extLst>
            </p:cNvPr>
            <p:cNvSpPr txBox="1"/>
            <p:nvPr/>
          </p:nvSpPr>
          <p:spPr>
            <a:xfrm flipH="1">
              <a:off x="5654509" y="1211646"/>
              <a:ext cx="1081290" cy="647981"/>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altLang="zh-CN" sz="3609"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3609"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TextBox 1">
            <a:extLst>
              <a:ext uri="{FF2B5EF4-FFF2-40B4-BE49-F238E27FC236}">
                <a16:creationId xmlns:a16="http://schemas.microsoft.com/office/drawing/2014/main" id="{D8DFACFC-6B03-4423-879A-218D6848F77B}"/>
              </a:ext>
            </a:extLst>
          </p:cNvPr>
          <p:cNvSpPr txBox="1"/>
          <p:nvPr/>
        </p:nvSpPr>
        <p:spPr>
          <a:xfrm>
            <a:off x="1657964" y="445349"/>
            <a:ext cx="9481824" cy="1938992"/>
          </a:xfrm>
          <a:prstGeom prst="rect">
            <a:avLst/>
          </a:prstGeom>
          <a:noFill/>
        </p:spPr>
        <p:txBody>
          <a:bodyPr wrap="square" rtlCol="0">
            <a:spAutoFit/>
          </a:bodyPr>
          <a:lstStyle/>
          <a:p>
            <a:pPr algn="ctr"/>
            <a:r>
              <a:rPr lang="vi-VN" sz="4000" dirty="0">
                <a:solidFill>
                  <a:srgbClr val="0070C0"/>
                </a:solidFill>
                <a:cs typeface="Pattaya" panose="00000500000000000000" pitchFamily="2" charset="-34"/>
              </a:rPr>
              <a:t>Nêu một số rủi ro dẫn đến thiệt hại về con người và tài sản khi xảy ra những thiên tai đó</a:t>
            </a:r>
          </a:p>
        </p:txBody>
      </p:sp>
    </p:spTree>
    <p:extLst>
      <p:ext uri="{BB962C8B-B14F-4D97-AF65-F5344CB8AC3E}">
        <p14:creationId xmlns:p14="http://schemas.microsoft.com/office/powerpoint/2010/main" val="303782941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1038439" y="1904965"/>
            <a:ext cx="6102159" cy="1109603"/>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Chia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sẻ</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trước</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lớp</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158122807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869586"/>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238363" y="2568768"/>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Khi xảy ra thiên tai đó có thể gây nhiều thiệt hại như mất mùa, vật nuôi bị chết, nhà cửa bị cuốn trôi, con người nguy hiểm đến tính mạng,…</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spTree>
    <p:extLst>
      <p:ext uri="{BB962C8B-B14F-4D97-AF65-F5344CB8AC3E}">
        <p14:creationId xmlns:p14="http://schemas.microsoft.com/office/powerpoint/2010/main" val="324804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5229D-EEDE-42EB-86AF-D1D013B5C80C}"/>
              </a:ext>
            </a:extLst>
          </p:cNvPr>
          <p:cNvPicPr>
            <a:picLocks noChangeAspect="1"/>
          </p:cNvPicPr>
          <p:nvPr/>
        </p:nvPicPr>
        <p:blipFill>
          <a:blip r:embed="rId2"/>
          <a:stretch>
            <a:fillRect/>
          </a:stretch>
        </p:blipFill>
        <p:spPr>
          <a:xfrm>
            <a:off x="2998381" y="1249546"/>
            <a:ext cx="6694923" cy="5323674"/>
          </a:xfrm>
          <a:prstGeom prst="rect">
            <a:avLst/>
          </a:prstGeom>
          <a:ln>
            <a:noFill/>
          </a:ln>
          <a:effectLst>
            <a:softEdge rad="112500"/>
          </a:effectLst>
        </p:spPr>
      </p:pic>
      <p:sp>
        <p:nvSpPr>
          <p:cNvPr id="6" name="TextBox 5">
            <a:extLst>
              <a:ext uri="{FF2B5EF4-FFF2-40B4-BE49-F238E27FC236}">
                <a16:creationId xmlns:a16="http://schemas.microsoft.com/office/drawing/2014/main" id="{504E4396-0B99-4F9D-9634-86AEAE374103}"/>
              </a:ext>
            </a:extLst>
          </p:cNvPr>
          <p:cNvSpPr txBox="1"/>
          <p:nvPr/>
        </p:nvSpPr>
        <p:spPr>
          <a:xfrm>
            <a:off x="2232879" y="284780"/>
            <a:ext cx="8027537" cy="954107"/>
          </a:xfrm>
          <a:prstGeom prst="rect">
            <a:avLst/>
          </a:prstGeom>
          <a:noFill/>
        </p:spPr>
        <p:txBody>
          <a:bodyPr wrap="square" rtlCol="0">
            <a:spAutoFit/>
          </a:bodyPr>
          <a:lstStyle/>
          <a:p>
            <a:pPr algn="ctr"/>
            <a:r>
              <a:rPr lang="en-US" sz="2800" dirty="0"/>
              <a:t>2. </a:t>
            </a:r>
            <a:r>
              <a:rPr lang="en-US" sz="2800" dirty="0" err="1"/>
              <a:t>Hoạt</a:t>
            </a:r>
            <a:r>
              <a:rPr lang="en-US" sz="2800" dirty="0"/>
              <a:t> </a:t>
            </a:r>
            <a:r>
              <a:rPr lang="en-US" sz="2800" dirty="0" err="1"/>
              <a:t>động</a:t>
            </a:r>
            <a:r>
              <a:rPr lang="en-US" sz="2800" dirty="0"/>
              <a:t> </a:t>
            </a:r>
            <a:r>
              <a:rPr lang="en-US" sz="2800" dirty="0" err="1"/>
              <a:t>nào</a:t>
            </a:r>
            <a:r>
              <a:rPr lang="en-US" sz="2800" dirty="0"/>
              <a:t> </a:t>
            </a:r>
            <a:r>
              <a:rPr lang="en-US" sz="2800" dirty="0" err="1"/>
              <a:t>của</a:t>
            </a:r>
            <a:r>
              <a:rPr lang="en-US" sz="2800" dirty="0"/>
              <a:t> con </a:t>
            </a:r>
            <a:r>
              <a:rPr lang="en-US" sz="2800" dirty="0" err="1"/>
              <a:t>người</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sau</a:t>
            </a:r>
            <a:r>
              <a:rPr lang="en-US" sz="2800" dirty="0"/>
              <a:t> </a:t>
            </a:r>
            <a:r>
              <a:rPr lang="en-US" sz="2800" dirty="0" err="1"/>
              <a:t>có</a:t>
            </a:r>
            <a:r>
              <a:rPr lang="en-US" sz="2800" dirty="0"/>
              <a:t> </a:t>
            </a:r>
            <a:r>
              <a:rPr lang="en-US" sz="2800" dirty="0" err="1"/>
              <a:t>thể</a:t>
            </a:r>
            <a:r>
              <a:rPr lang="en-US" sz="2800" dirty="0"/>
              <a:t> </a:t>
            </a:r>
            <a:r>
              <a:rPr lang="en-US" sz="2800" dirty="0" err="1"/>
              <a:t>làm</a:t>
            </a:r>
            <a:r>
              <a:rPr lang="en-US" sz="2800" dirty="0"/>
              <a:t> </a:t>
            </a:r>
            <a:r>
              <a:rPr lang="en-US" sz="2800" dirty="0" err="1"/>
              <a:t>giảm</a:t>
            </a:r>
            <a:r>
              <a:rPr lang="en-US" sz="2800" dirty="0"/>
              <a:t> </a:t>
            </a:r>
            <a:r>
              <a:rPr lang="en-US" sz="2800" dirty="0" err="1"/>
              <a:t>hoặc</a:t>
            </a:r>
            <a:r>
              <a:rPr lang="en-US" sz="2800" dirty="0"/>
              <a:t> </a:t>
            </a:r>
            <a:r>
              <a:rPr lang="en-US" sz="2800" dirty="0" err="1"/>
              <a:t>tăng</a:t>
            </a:r>
            <a:r>
              <a:rPr lang="en-US" sz="2800" dirty="0"/>
              <a:t> </a:t>
            </a:r>
            <a:r>
              <a:rPr lang="en-US" sz="2800" dirty="0" err="1"/>
              <a:t>thêm</a:t>
            </a:r>
            <a:r>
              <a:rPr lang="en-US" sz="2800" dirty="0"/>
              <a:t> </a:t>
            </a:r>
            <a:r>
              <a:rPr lang="en-US" sz="2800" dirty="0" err="1"/>
              <a:t>thiên</a:t>
            </a:r>
            <a:r>
              <a:rPr lang="en-US" sz="2800" dirty="0"/>
              <a:t> tai? </a:t>
            </a:r>
            <a:r>
              <a:rPr lang="en-US" sz="2800" dirty="0" err="1"/>
              <a:t>Vì</a:t>
            </a:r>
            <a:r>
              <a:rPr lang="en-US" sz="2800" dirty="0"/>
              <a:t> </a:t>
            </a:r>
            <a:r>
              <a:rPr lang="en-US" sz="2800" dirty="0" err="1"/>
              <a:t>sao</a:t>
            </a:r>
            <a:r>
              <a:rPr lang="en-US" sz="2800" dirty="0"/>
              <a:t>?</a:t>
            </a:r>
          </a:p>
        </p:txBody>
      </p:sp>
    </p:spTree>
    <p:extLst>
      <p:ext uri="{BB962C8B-B14F-4D97-AF65-F5344CB8AC3E}">
        <p14:creationId xmlns:p14="http://schemas.microsoft.com/office/powerpoint/2010/main" val="17829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1628375" y="1904965"/>
            <a:ext cx="6102159" cy="1109603"/>
          </a:xfrm>
          <a:prstGeom prst="rect">
            <a:avLst/>
          </a:prstGeom>
          <a:noFill/>
        </p:spPr>
        <p:txBody>
          <a:bodyPr wrap="square" rtlCol="0">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Thảo</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luận</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nhóm</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39765652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36676" y="971749"/>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Hoạt động trồng rừng của con người sẽ làm giảm thiên tai vì khi trồng rừng sẽ cung cấp ôxi, hạn chế sói mòm đất và sạt lở do bão, lũ.</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grpSp>
        <p:nvGrpSpPr>
          <p:cNvPr id="14" name="Group 13">
            <a:extLst>
              <a:ext uri="{FF2B5EF4-FFF2-40B4-BE49-F238E27FC236}">
                <a16:creationId xmlns:a16="http://schemas.microsoft.com/office/drawing/2014/main" id="{3797790C-F855-4A7F-BD6F-A0F582238567}"/>
              </a:ext>
            </a:extLst>
          </p:cNvPr>
          <p:cNvGrpSpPr/>
          <p:nvPr/>
        </p:nvGrpSpPr>
        <p:grpSpPr>
          <a:xfrm>
            <a:off x="2436676" y="3921928"/>
            <a:ext cx="9106056" cy="2539298"/>
            <a:chOff x="2358167" y="1820779"/>
            <a:chExt cx="6334631" cy="4122821"/>
          </a:xfrm>
        </p:grpSpPr>
        <p:sp>
          <p:nvSpPr>
            <p:cNvPr id="15" name="Rectangle: Rounded Corners 14">
              <a:extLst>
                <a:ext uri="{FF2B5EF4-FFF2-40B4-BE49-F238E27FC236}">
                  <a16:creationId xmlns:a16="http://schemas.microsoft.com/office/drawing/2014/main" id="{50EE6C3A-803E-4A81-8498-ED9A8430D00F}"/>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Rectangle 15">
              <a:extLst>
                <a:ext uri="{FF2B5EF4-FFF2-40B4-BE49-F238E27FC236}">
                  <a16:creationId xmlns:a16="http://schemas.microsoft.com/office/drawing/2014/main" id="{299D661B-B725-4772-AEDB-32168133DBB7}"/>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0" name="TextBox 19">
            <a:extLst>
              <a:ext uri="{FF2B5EF4-FFF2-40B4-BE49-F238E27FC236}">
                <a16:creationId xmlns:a16="http://schemas.microsoft.com/office/drawing/2014/main" id="{02C56163-7144-40D8-871C-6B725C8C9CAC}"/>
              </a:ext>
            </a:extLst>
          </p:cNvPr>
          <p:cNvSpPr txBox="1"/>
          <p:nvPr/>
        </p:nvSpPr>
        <p:spPr>
          <a:xfrm>
            <a:off x="3096946" y="4466811"/>
            <a:ext cx="7667090" cy="1569660"/>
          </a:xfrm>
          <a:prstGeom prst="rect">
            <a:avLst/>
          </a:prstGeom>
          <a:noFill/>
        </p:spPr>
        <p:txBody>
          <a:bodyPr wrap="square">
            <a:spAutoFit/>
          </a:bodyPr>
          <a:lstStyle/>
          <a:p>
            <a:pPr lvl="0" algn="just"/>
            <a:r>
              <a:rPr lang="vi-VN" sz="3200" b="1">
                <a:solidFill>
                  <a:srgbClr val="0070C0"/>
                </a:solidFill>
                <a:latin typeface="Calibri" panose="020F0502020204030204" pitchFamily="34" charset="0"/>
                <a:ea typeface="Times New Roman" panose="02020603050405020304" pitchFamily="18" charset="0"/>
                <a:cs typeface="Calibri" panose="020F0502020204030204" pitchFamily="34" charset="0"/>
              </a:rPr>
              <a:t>Hoạt động phá rừng và đốt rừng sẽ làm tăng thiên tai vì đã phá hoại môi trường đất, gây hạn hán và sói mòn đất.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3727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5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A3EE0-EB61-48D4-BE4E-88CBF285200A}"/>
              </a:ext>
            </a:extLst>
          </p:cNvPr>
          <p:cNvPicPr>
            <a:picLocks noChangeAspect="1"/>
          </p:cNvPicPr>
          <p:nvPr/>
        </p:nvPicPr>
        <p:blipFill>
          <a:blip r:embed="rId2"/>
          <a:stretch>
            <a:fillRect/>
          </a:stretch>
        </p:blipFill>
        <p:spPr>
          <a:xfrm>
            <a:off x="1664515" y="1708932"/>
            <a:ext cx="8862970" cy="3620940"/>
          </a:xfrm>
          <a:prstGeom prst="rect">
            <a:avLst/>
          </a:prstGeom>
        </p:spPr>
      </p:pic>
    </p:spTree>
    <p:extLst>
      <p:ext uri="{BB962C8B-B14F-4D97-AF65-F5344CB8AC3E}">
        <p14:creationId xmlns:p14="http://schemas.microsoft.com/office/powerpoint/2010/main" val="59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F:\未标题-1.png"/>
          <p:cNvPicPr>
            <a:picLocks noChangeAspect="1" noChangeArrowheads="1"/>
          </p:cNvPicPr>
          <p:nvPr/>
        </p:nvPicPr>
        <p:blipFill rotWithShape="1">
          <a:blip r:embed="rId3">
            <a:extLst>
              <a:ext uri="{28A0092B-C50C-407E-A947-70E740481C1C}">
                <a14:useLocalDpi xmlns:a14="http://schemas.microsoft.com/office/drawing/2010/main" val="0"/>
              </a:ext>
            </a:extLst>
          </a:blip>
          <a:srcRect t="5766"/>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04079" y="2129547"/>
            <a:ext cx="11983842" cy="3465207"/>
          </a:xfrm>
          <a:prstGeom prst="rect">
            <a:avLst/>
          </a:prstGeom>
          <a:solidFill>
            <a:srgbClr val="0D0D0D">
              <a:alpha val="72157"/>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27" name="Picture 3" descr="F:\未标题-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26" t="18942" r="23264" b="17870"/>
          <a:stretch/>
        </p:blipFill>
        <p:spPr bwMode="auto">
          <a:xfrm>
            <a:off x="8237508" y="842603"/>
            <a:ext cx="3330594" cy="4259317"/>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792572" y="2857824"/>
            <a:ext cx="7444936" cy="239994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30" name="Picture 6" descr="F:\未标题-1.png"/>
          <p:cNvPicPr>
            <a:picLocks noChangeAspect="1" noChangeArrowheads="1"/>
          </p:cNvPicPr>
          <p:nvPr/>
        </p:nvPicPr>
        <p:blipFill rotWithShape="1">
          <a:blip r:embed="rId5">
            <a:extLst>
              <a:ext uri="{28A0092B-C50C-407E-A947-70E740481C1C}">
                <a14:useLocalDpi xmlns:a14="http://schemas.microsoft.com/office/drawing/2010/main" val="0"/>
              </a:ext>
            </a:extLst>
          </a:blip>
          <a:srcRect l="57500" t="29855" r="12384" b="42819"/>
          <a:stretch/>
        </p:blipFill>
        <p:spPr bwMode="auto">
          <a:xfrm flipH="1">
            <a:off x="323766" y="206605"/>
            <a:ext cx="1942015" cy="21657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36" name="TextBox 35">
            <a:extLst>
              <a:ext uri="{FF2B5EF4-FFF2-40B4-BE49-F238E27FC236}">
                <a16:creationId xmlns:a16="http://schemas.microsoft.com/office/drawing/2014/main" id="{23AD0900-BA9E-4E7C-A905-5167535AC67D}"/>
              </a:ext>
            </a:extLst>
          </p:cNvPr>
          <p:cNvSpPr txBox="1"/>
          <p:nvPr/>
        </p:nvSpPr>
        <p:spPr>
          <a:xfrm>
            <a:off x="1978636" y="2739665"/>
            <a:ext cx="4781132" cy="2487784"/>
          </a:xfrm>
          <a:prstGeom prst="rect">
            <a:avLst/>
          </a:prstGeom>
          <a:noFill/>
        </p:spPr>
        <p:txBody>
          <a:bodyPr wrap="square" rtlCol="0">
            <a:spAutoFit/>
          </a:bodyPr>
          <a:lstStyle/>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Tạm</a:t>
            </a:r>
            <a:r>
              <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biệt</a:t>
            </a:r>
            <a:endPar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hẹn</a:t>
            </a:r>
            <a:r>
              <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gặp</a:t>
            </a:r>
            <a:r>
              <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en-US" sz="5414" b="0" i="0" u="none" strike="noStrike" kern="1200" cap="none" spc="0" normalizeH="0" baseline="0" noProof="0" dirty="0">
              <a:ln w="6350">
                <a:solidFill>
                  <a:prstClr val="white"/>
                </a:solid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2966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750"/>
                                        <p:tgtEl>
                                          <p:spTgt spid="1027"/>
                                        </p:tgtEl>
                                      </p:cBhvr>
                                    </p:animEffect>
                                    <p:anim calcmode="lin" valueType="num">
                                      <p:cBhvr>
                                        <p:cTn id="16" dur="750" fill="hold"/>
                                        <p:tgtEl>
                                          <p:spTgt spid="1027"/>
                                        </p:tgtEl>
                                        <p:attrNameLst>
                                          <p:attrName>ppt_x</p:attrName>
                                        </p:attrNameLst>
                                      </p:cBhvr>
                                      <p:tavLst>
                                        <p:tav tm="0">
                                          <p:val>
                                            <p:strVal val="#ppt_x"/>
                                          </p:val>
                                        </p:tav>
                                        <p:tav tm="100000">
                                          <p:val>
                                            <p:strVal val="#ppt_x"/>
                                          </p:val>
                                        </p:tav>
                                      </p:tavLst>
                                    </p:anim>
                                    <p:anim calcmode="lin" valueType="num">
                                      <p:cBhvr>
                                        <p:cTn id="17" dur="750" fill="hold"/>
                                        <p:tgtEl>
                                          <p:spTgt spid="1027"/>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750" fill="hold"/>
                                        <p:tgtEl>
                                          <p:spTgt spid="1030"/>
                                        </p:tgtEl>
                                        <p:attrNameLst>
                                          <p:attrName>ppt_x</p:attrName>
                                        </p:attrNameLst>
                                      </p:cBhvr>
                                      <p:tavLst>
                                        <p:tav tm="0">
                                          <p:val>
                                            <p:strVal val="0-#ppt_w/2"/>
                                          </p:val>
                                        </p:tav>
                                        <p:tav tm="100000">
                                          <p:val>
                                            <p:strVal val="#ppt_x"/>
                                          </p:val>
                                        </p:tav>
                                      </p:tavLst>
                                    </p:anim>
                                    <p:anim calcmode="lin" valueType="num">
                                      <p:cBhvr additive="base">
                                        <p:cTn id="22" dur="750" fill="hold"/>
                                        <p:tgtEl>
                                          <p:spTgt spid="1030"/>
                                        </p:tgtEl>
                                        <p:attrNameLst>
                                          <p:attrName>ppt_y</p:attrName>
                                        </p:attrNameLst>
                                      </p:cBhvr>
                                      <p:tavLst>
                                        <p:tav tm="0">
                                          <p:val>
                                            <p:strVal val="#ppt_y"/>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8"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6">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0"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70699" y="236950"/>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44607" y="955686"/>
            <a:ext cx="4769494" cy="147385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367842" y="2825602"/>
            <a:ext cx="4846259" cy="12067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xuân</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0" name="Picture 2" descr="Nghỉ Tết quẩy game, đâu là cách tiêu tiền hợp lý cho các &amp;quot;dân chơi&amp;quot;?">
            <a:extLst>
              <a:ext uri="{FF2B5EF4-FFF2-40B4-BE49-F238E27FC236}">
                <a16:creationId xmlns:a16="http://schemas.microsoft.com/office/drawing/2014/main" id="{0CE24029-144F-42C8-B121-CDE8EB749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849" y="592732"/>
            <a:ext cx="6278544" cy="367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514888" y="956930"/>
            <a:ext cx="5216061" cy="165460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1347" y="3008623"/>
            <a:ext cx="5503141"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8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8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hè</a:t>
            </a:r>
            <a:endParaRPr kumimoji="0" lang="en-US" sz="48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074" name="Picture 2" descr="Tình bạn tuổi học trò nhí nhảnh, hồn nhiên cùng đón mùa hoa phượng">
            <a:extLst>
              <a:ext uri="{FF2B5EF4-FFF2-40B4-BE49-F238E27FC236}">
                <a16:creationId xmlns:a16="http://schemas.microsoft.com/office/drawing/2014/main" id="{61861B0B-D0A4-4023-A726-5F752DFE3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267" y="547524"/>
            <a:ext cx="5971953" cy="384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387901" y="1145867"/>
            <a:ext cx="5481875" cy="119438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 ?</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61676" y="2902297"/>
            <a:ext cx="593432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thu</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098" name="Picture 2" descr="Chùm thơ về mùa thu hay nhất bạn không nên bỏ lỡ">
            <a:extLst>
              <a:ext uri="{FF2B5EF4-FFF2-40B4-BE49-F238E27FC236}">
                <a16:creationId xmlns:a16="http://schemas.microsoft.com/office/drawing/2014/main" id="{22323631-E5BA-4591-B688-3B8116969D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2"/>
          <a:stretch/>
        </p:blipFill>
        <p:spPr bwMode="auto">
          <a:xfrm>
            <a:off x="6322226" y="431299"/>
            <a:ext cx="5723860" cy="348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400690" y="1028870"/>
            <a:ext cx="5418080" cy="138132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UTM Androgyne" panose="02040603050506020204" pitchFamily="18" charset="0"/>
              </a:rPr>
              <a:t>Đây</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là</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mùa</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nào</a:t>
            </a:r>
            <a:r>
              <a:rPr lang="en-US" sz="4800" dirty="0">
                <a:solidFill>
                  <a:prstClr val="black"/>
                </a:solidFill>
                <a:latin typeface="UTM Androgyne" panose="02040603050506020204" pitchFamily="18" charset="0"/>
              </a:rPr>
              <a:t>?</a:t>
            </a:r>
            <a:endParaRPr kumimoji="0" lang="en-US" sz="48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140412" y="2738336"/>
            <a:ext cx="586698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0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0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đông</a:t>
            </a:r>
            <a:endParaRPr kumimoji="0" lang="en-US" sz="40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D6E10B2D-BB53-402E-9603-201CB243FC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122" name="Picture 2" descr="Hôm nay, 30/12, nhiệt độ tại Hà Nội xuống thấp nhất từ đầu Đông đến nay">
            <a:extLst>
              <a:ext uri="{FF2B5EF4-FFF2-40B4-BE49-F238E27FC236}">
                <a16:creationId xmlns:a16="http://schemas.microsoft.com/office/drawing/2014/main" id="{E9389FB2-3393-411C-BCFF-4F0D7D6BA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055" y="176077"/>
            <a:ext cx="5702595" cy="39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8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41146-0F99-4ACD-A48C-2FF426F1B61D}"/>
              </a:ext>
            </a:extLst>
          </p:cNvPr>
          <p:cNvPicPr>
            <a:picLocks noChangeAspect="1"/>
          </p:cNvPicPr>
          <p:nvPr/>
        </p:nvPicPr>
        <p:blipFill>
          <a:blip r:embed="rId3"/>
          <a:stretch>
            <a:fillRect/>
          </a:stretch>
        </p:blipFill>
        <p:spPr>
          <a:xfrm>
            <a:off x="74929" y="0"/>
            <a:ext cx="12042142" cy="6858000"/>
          </a:xfrm>
          <a:prstGeom prst="rect">
            <a:avLst/>
          </a:prstGeom>
        </p:spPr>
      </p:pic>
    </p:spTree>
    <p:extLst>
      <p:ext uri="{BB962C8B-B14F-4D97-AF65-F5344CB8AC3E}">
        <p14:creationId xmlns:p14="http://schemas.microsoft.com/office/powerpoint/2010/main" val="306816830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4FAE6-CF0A-4687-B15B-9DCAB070A69B}"/>
              </a:ext>
            </a:extLst>
          </p:cNvPr>
          <p:cNvPicPr>
            <a:picLocks noChangeAspect="1"/>
          </p:cNvPicPr>
          <p:nvPr/>
        </p:nvPicPr>
        <p:blipFill>
          <a:blip r:embed="rId2"/>
          <a:stretch>
            <a:fillRect/>
          </a:stretch>
        </p:blipFill>
        <p:spPr>
          <a:xfrm>
            <a:off x="2536324" y="956946"/>
            <a:ext cx="984826" cy="997136"/>
          </a:xfrm>
          <a:prstGeom prst="rect">
            <a:avLst/>
          </a:prstGeom>
        </p:spPr>
      </p:pic>
      <p:sp>
        <p:nvSpPr>
          <p:cNvPr id="4" name="TextBox 3">
            <a:extLst>
              <a:ext uri="{FF2B5EF4-FFF2-40B4-BE49-F238E27FC236}">
                <a16:creationId xmlns:a16="http://schemas.microsoft.com/office/drawing/2014/main" id="{94F0D5C4-C3A0-4C3D-B3CB-0E8EFA7EE491}"/>
              </a:ext>
            </a:extLst>
          </p:cNvPr>
          <p:cNvSpPr txBox="1"/>
          <p:nvPr/>
        </p:nvSpPr>
        <p:spPr>
          <a:xfrm>
            <a:off x="3521150" y="670684"/>
            <a:ext cx="5390707" cy="1569660"/>
          </a:xfrm>
          <a:prstGeom prst="rect">
            <a:avLst/>
          </a:prstGeom>
          <a:noFill/>
        </p:spPr>
        <p:txBody>
          <a:bodyPr wrap="square" rtlCol="0">
            <a:spAutoFit/>
          </a:bodyPr>
          <a:lstStyle/>
          <a:p>
            <a:pPr algn="ctr"/>
            <a:r>
              <a:rPr lang="en-US" sz="4800" dirty="0" err="1"/>
              <a:t>Chơi</a:t>
            </a:r>
            <a:r>
              <a:rPr lang="en-US" sz="4800" dirty="0"/>
              <a:t> </a:t>
            </a:r>
            <a:r>
              <a:rPr lang="en-US" sz="4800" dirty="0" err="1"/>
              <a:t>trò</a:t>
            </a:r>
            <a:r>
              <a:rPr lang="en-US" sz="4800" dirty="0"/>
              <a:t> </a:t>
            </a:r>
            <a:r>
              <a:rPr lang="en-US" sz="4800" dirty="0" err="1"/>
              <a:t>chơi</a:t>
            </a:r>
            <a:r>
              <a:rPr lang="en-US" sz="4800" dirty="0"/>
              <a:t>: </a:t>
            </a:r>
          </a:p>
          <a:p>
            <a:pPr algn="ctr"/>
            <a:r>
              <a:rPr lang="en-US" sz="4800" dirty="0"/>
              <a:t>“</a:t>
            </a:r>
            <a:r>
              <a:rPr lang="en-US" sz="4800" dirty="0" err="1"/>
              <a:t>Mưa</a:t>
            </a:r>
            <a:r>
              <a:rPr lang="en-US" sz="4800" dirty="0"/>
              <a:t> </a:t>
            </a:r>
            <a:r>
              <a:rPr lang="en-US" sz="4800" dirty="0" err="1"/>
              <a:t>rơi</a:t>
            </a:r>
            <a:r>
              <a:rPr lang="en-US" sz="4800" dirty="0"/>
              <a:t>, </a:t>
            </a:r>
            <a:r>
              <a:rPr lang="en-US" sz="4800" dirty="0" err="1"/>
              <a:t>gió</a:t>
            </a:r>
            <a:r>
              <a:rPr lang="en-US" sz="4800" dirty="0"/>
              <a:t> </a:t>
            </a:r>
            <a:r>
              <a:rPr lang="en-US" sz="4800" dirty="0" err="1"/>
              <a:t>thổi</a:t>
            </a:r>
            <a:r>
              <a:rPr lang="en-US" sz="4800" dirty="0"/>
              <a:t>”</a:t>
            </a:r>
          </a:p>
        </p:txBody>
      </p:sp>
      <p:sp>
        <p:nvSpPr>
          <p:cNvPr id="5" name="Cloud 4">
            <a:extLst>
              <a:ext uri="{FF2B5EF4-FFF2-40B4-BE49-F238E27FC236}">
                <a16:creationId xmlns:a16="http://schemas.microsoft.com/office/drawing/2014/main" id="{226FCD1D-8D96-4436-8B8F-3B46C2476764}"/>
              </a:ext>
            </a:extLst>
          </p:cNvPr>
          <p:cNvSpPr/>
          <p:nvPr/>
        </p:nvSpPr>
        <p:spPr>
          <a:xfrm>
            <a:off x="2659911" y="2983213"/>
            <a:ext cx="7295851" cy="2723089"/>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50000"/>
                  </a:schemeClr>
                </a:solidFill>
              </a:rPr>
              <a:t>Điều</a:t>
            </a:r>
            <a:r>
              <a:rPr lang="en-US" sz="4000" dirty="0">
                <a:solidFill>
                  <a:schemeClr val="accent6">
                    <a:lumMod val="50000"/>
                  </a:schemeClr>
                </a:solidFill>
              </a:rPr>
              <a:t> </a:t>
            </a:r>
            <a:r>
              <a:rPr lang="en-US" sz="4000" dirty="0" err="1">
                <a:solidFill>
                  <a:schemeClr val="accent6">
                    <a:lumMod val="50000"/>
                  </a:schemeClr>
                </a:solidFill>
              </a:rPr>
              <a:t>gì</a:t>
            </a:r>
            <a:r>
              <a:rPr lang="en-US" sz="4000" dirty="0">
                <a:solidFill>
                  <a:schemeClr val="accent6">
                    <a:lumMod val="50000"/>
                  </a:schemeClr>
                </a:solidFill>
              </a:rPr>
              <a:t> </a:t>
            </a:r>
            <a:r>
              <a:rPr lang="en-US" sz="4000" dirty="0" err="1">
                <a:solidFill>
                  <a:schemeClr val="accent6">
                    <a:lumMod val="50000"/>
                  </a:schemeClr>
                </a:solidFill>
              </a:rPr>
              <a:t>sẽ</a:t>
            </a:r>
            <a:r>
              <a:rPr lang="en-US" sz="4000" dirty="0">
                <a:solidFill>
                  <a:schemeClr val="accent6">
                    <a:lumMod val="50000"/>
                  </a:schemeClr>
                </a:solidFill>
              </a:rPr>
              <a:t> </a:t>
            </a:r>
            <a:r>
              <a:rPr lang="en-US" sz="4000" dirty="0" err="1">
                <a:solidFill>
                  <a:schemeClr val="accent6">
                    <a:lumMod val="50000"/>
                  </a:schemeClr>
                </a:solidFill>
              </a:rPr>
              <a:t>xảy</a:t>
            </a:r>
            <a:r>
              <a:rPr lang="en-US" sz="4000" dirty="0">
                <a:solidFill>
                  <a:schemeClr val="accent6">
                    <a:lumMod val="50000"/>
                  </a:schemeClr>
                </a:solidFill>
              </a:rPr>
              <a:t> ra </a:t>
            </a:r>
            <a:r>
              <a:rPr lang="en-US" sz="4000" dirty="0" err="1">
                <a:solidFill>
                  <a:schemeClr val="accent6">
                    <a:lumMod val="50000"/>
                  </a:schemeClr>
                </a:solidFill>
              </a:rPr>
              <a:t>khi</a:t>
            </a:r>
            <a:r>
              <a:rPr lang="en-US" sz="4000" dirty="0">
                <a:solidFill>
                  <a:schemeClr val="accent6">
                    <a:lumMod val="50000"/>
                  </a:schemeClr>
                </a:solidFill>
              </a:rPr>
              <a:t> </a:t>
            </a:r>
            <a:r>
              <a:rPr lang="en-US" sz="4000" dirty="0" err="1">
                <a:solidFill>
                  <a:schemeClr val="accent6">
                    <a:lumMod val="50000"/>
                  </a:schemeClr>
                </a:solidFill>
              </a:rPr>
              <a:t>mưa</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to </a:t>
            </a:r>
            <a:r>
              <a:rPr lang="en-US" sz="4000" dirty="0" err="1">
                <a:solidFill>
                  <a:schemeClr val="accent6">
                    <a:lumMod val="50000"/>
                  </a:schemeClr>
                </a:solidFill>
              </a:rPr>
              <a:t>và</a:t>
            </a:r>
            <a:r>
              <a:rPr lang="en-US" sz="4000" dirty="0">
                <a:solidFill>
                  <a:schemeClr val="accent6">
                    <a:lumMod val="50000"/>
                  </a:schemeClr>
                </a:solidFill>
              </a:rPr>
              <a:t> </a:t>
            </a:r>
            <a:r>
              <a:rPr lang="en-US" sz="4000" dirty="0" err="1">
                <a:solidFill>
                  <a:schemeClr val="accent6">
                    <a:lumMod val="50000"/>
                  </a:schemeClr>
                </a:solidFill>
              </a:rPr>
              <a:t>gió</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a:t>
            </a:r>
            <a:r>
              <a:rPr lang="en-US" sz="4000" dirty="0" err="1">
                <a:solidFill>
                  <a:schemeClr val="accent6">
                    <a:lumMod val="50000"/>
                  </a:schemeClr>
                </a:solidFill>
              </a:rPr>
              <a:t>lớn</a:t>
            </a:r>
            <a:r>
              <a:rPr lang="en-US" sz="4000" dirty="0">
                <a:solidFill>
                  <a:schemeClr val="accent6">
                    <a:lumMod val="50000"/>
                  </a:schemeClr>
                </a:solidFill>
              </a:rPr>
              <a:t>?</a:t>
            </a:r>
          </a:p>
        </p:txBody>
      </p:sp>
    </p:spTree>
    <p:extLst>
      <p:ext uri="{BB962C8B-B14F-4D97-AF65-F5344CB8AC3E}">
        <p14:creationId xmlns:p14="http://schemas.microsoft.com/office/powerpoint/2010/main" val="65642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378</Words>
  <Application>Microsoft Office PowerPoint</Application>
  <PresentationFormat>Widescreen</PresentationFormat>
  <Paragraphs>57</Paragraphs>
  <Slides>23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等线</vt:lpstr>
      <vt:lpstr>微软雅黑</vt:lpstr>
      <vt:lpstr>Arial</vt:lpstr>
      <vt:lpstr>Arial-Rounded</vt:lpstr>
      <vt:lpstr>Baloo</vt:lpstr>
      <vt:lpstr>Calibri</vt:lpstr>
      <vt:lpstr>Calibri Light</vt:lpstr>
      <vt:lpstr>Gloria Hallelujah</vt:lpstr>
      <vt:lpstr>MTD Anydore</vt:lpstr>
      <vt:lpstr>UTM Androgyne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3</cp:revision>
  <dcterms:created xsi:type="dcterms:W3CDTF">2022-05-02T13:38:08Z</dcterms:created>
  <dcterms:modified xsi:type="dcterms:W3CDTF">2022-05-02T13:47:09Z</dcterms:modified>
</cp:coreProperties>
</file>