
<file path=[Content_Types].xml><?xml version="1.0" encoding="utf-8"?>
<Types xmlns="http://schemas.openxmlformats.org/package/2006/content-types">
  <Default Extension="bin" ContentType="application/vnd.ms-office.activeX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omments/comment1.xml" ContentType="application/vnd.openxmlformats-officedocument.presentationml.comments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</p:sldMasterIdLst>
  <p:notesMasterIdLst>
    <p:notesMasterId r:id="rId30"/>
  </p:notesMasterIdLst>
  <p:sldIdLst>
    <p:sldId id="2900" r:id="rId3"/>
    <p:sldId id="355" r:id="rId4"/>
    <p:sldId id="257" r:id="rId5"/>
    <p:sldId id="259" r:id="rId6"/>
    <p:sldId id="261" r:id="rId7"/>
    <p:sldId id="263" r:id="rId8"/>
    <p:sldId id="262" r:id="rId9"/>
    <p:sldId id="260" r:id="rId10"/>
    <p:sldId id="264" r:id="rId11"/>
    <p:sldId id="353" r:id="rId12"/>
    <p:sldId id="413" r:id="rId13"/>
    <p:sldId id="359" r:id="rId14"/>
    <p:sldId id="418" r:id="rId15"/>
    <p:sldId id="419" r:id="rId16"/>
    <p:sldId id="425" r:id="rId17"/>
    <p:sldId id="420" r:id="rId18"/>
    <p:sldId id="360" r:id="rId19"/>
    <p:sldId id="421" r:id="rId20"/>
    <p:sldId id="386" r:id="rId21"/>
    <p:sldId id="422" r:id="rId22"/>
    <p:sldId id="423" r:id="rId23"/>
    <p:sldId id="361" r:id="rId24"/>
    <p:sldId id="416" r:id="rId25"/>
    <p:sldId id="424" r:id="rId26"/>
    <p:sldId id="2007577170" r:id="rId27"/>
    <p:sldId id="487" r:id="rId28"/>
    <p:sldId id="2007577171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ENOVO" initials="L" lastIdx="1" clrIdx="0">
    <p:extLst>
      <p:ext uri="{19B8F6BF-5375-455C-9EA6-DF929625EA0E}">
        <p15:presenceInfo xmlns:p15="http://schemas.microsoft.com/office/powerpoint/2012/main" userId="LENOVO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817" autoAdjust="0"/>
    <p:restoredTop sz="94660"/>
  </p:normalViewPr>
  <p:slideViewPr>
    <p:cSldViewPr snapToGrid="0">
      <p:cViewPr varScale="1">
        <p:scale>
          <a:sx n="61" d="100"/>
          <a:sy n="61" d="100"/>
        </p:scale>
        <p:origin x="7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commentAuthors" Target="comment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5-16T14:07:52.493" idx="1">
    <p:pos x="10" y="10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7EB975-8E32-43B2-A00C-201B5EC2EBD5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3A9655-523D-419F-8422-2600AC4FC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5120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Gmail: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3A9655-523D-419F-8422-2600AC4FCD5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8268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Gmail: tranthao121006@gmail.com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4258509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3200889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4306065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Gmail: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3A9655-523D-419F-8422-2600AC4FCD5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8902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Gmail: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3A9655-523D-419F-8422-2600AC4FCD5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2926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60D4C845-2BE2-4423-97B3-49F88020EF3B}" type="slidenum">
              <a:rPr lang="zh-CN" altLang="en-US" smtClean="0">
                <a:solidFill>
                  <a:prstClr val="black"/>
                </a:solidFill>
                <a:latin typeface="Calibri"/>
              </a:rPr>
              <a:pPr/>
              <a:t>25</a:t>
            </a:fld>
            <a:endParaRPr lang="zh-CN" alt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900721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60D4C845-2BE2-4423-97B3-49F88020EF3B}" type="slidenum">
              <a:rPr lang="zh-CN" altLang="en-US" smtClean="0">
                <a:solidFill>
                  <a:prstClr val="black"/>
                </a:solidFill>
                <a:latin typeface="Calibri"/>
              </a:rPr>
              <a:pPr/>
              <a:t>27</a:t>
            </a:fld>
            <a:endParaRPr lang="zh-CN" alt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80008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80331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D64E4-6EC4-4027-833A-63B5A2D6334A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949D2-592F-4A0E-BA2C-89372BFE91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893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D64E4-6EC4-4027-833A-63B5A2D6334A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949D2-592F-4A0E-BA2C-89372BFE91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93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D64E4-6EC4-4027-833A-63B5A2D6334A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949D2-592F-4A0E-BA2C-89372BFE91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574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D64E4-6EC4-4027-833A-63B5A2D6334A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949D2-592F-4A0E-BA2C-89372BFE91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2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D64E4-6EC4-4027-833A-63B5A2D6334A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949D2-592F-4A0E-BA2C-89372BFE91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488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D64E4-6EC4-4027-833A-63B5A2D6334A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949D2-592F-4A0E-BA2C-89372BFE91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74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D64E4-6EC4-4027-833A-63B5A2D6334A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949D2-592F-4A0E-BA2C-89372BFE91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826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D64E4-6EC4-4027-833A-63B5A2D6334A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949D2-592F-4A0E-BA2C-89372BFE91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474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D64E4-6EC4-4027-833A-63B5A2D6334A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949D2-592F-4A0E-BA2C-89372BFE91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87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D64E4-6EC4-4027-833A-63B5A2D6334A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949D2-592F-4A0E-BA2C-89372BFE91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418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D64E4-6EC4-4027-833A-63B5A2D6334A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949D2-592F-4A0E-BA2C-89372BFE91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112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5" r:id="rId12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9D64E4-6EC4-4027-833A-63B5A2D6334A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0949D2-592F-4A0E-BA2C-89372BFE91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046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3.xml"/><Relationship Id="rId4" Type="http://schemas.openxmlformats.org/officeDocument/2006/relationships/comments" Target="../comments/commen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microsoft.com/office/2007/relationships/hdphoto" Target="../media/hdphoto4.wdp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Relationship Id="rId6" Type="http://schemas.openxmlformats.org/officeDocument/2006/relationships/image" Target="../media/image25.png"/><Relationship Id="rId5" Type="http://schemas.microsoft.com/office/2007/relationships/hdphoto" Target="../media/hdphoto3.wdp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5" Type="http://schemas.microsoft.com/office/2007/relationships/hdphoto" Target="../media/hdphoto5.wdp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media" Target="../media/media2.mp4"/><Relationship Id="rId7" Type="http://schemas.microsoft.com/office/2007/relationships/hdphoto" Target="../media/hdphoto5.wdp"/><Relationship Id="rId2" Type="http://schemas.openxmlformats.org/officeDocument/2006/relationships/video" Target="NULL" TargetMode="External"/><Relationship Id="rId1" Type="http://schemas.openxmlformats.org/officeDocument/2006/relationships/tags" Target="../tags/tag2.xml"/><Relationship Id="rId6" Type="http://schemas.openxmlformats.org/officeDocument/2006/relationships/image" Target="../media/image26.png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29.png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microsoft.com/office/2007/relationships/hdphoto" Target="../media/hdphoto4.wdp"/><Relationship Id="rId7" Type="http://schemas.openxmlformats.org/officeDocument/2006/relationships/image" Target="../media/image3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5" Type="http://schemas.microsoft.com/office/2007/relationships/hdphoto" Target="../media/hdphoto5.wdp"/><Relationship Id="rId4" Type="http://schemas.openxmlformats.org/officeDocument/2006/relationships/image" Target="../media/image26.png"/><Relationship Id="rId9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microsoft.com/office/2007/relationships/hdphoto" Target="../media/hdphoto4.wdp"/><Relationship Id="rId7" Type="http://schemas.openxmlformats.org/officeDocument/2006/relationships/image" Target="../media/image3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5" Type="http://schemas.microsoft.com/office/2007/relationships/hdphoto" Target="../media/hdphoto5.wdp"/><Relationship Id="rId4" Type="http://schemas.openxmlformats.org/officeDocument/2006/relationships/image" Target="../media/image26.png"/><Relationship Id="rId9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5" Type="http://schemas.microsoft.com/office/2007/relationships/hdphoto" Target="../media/hdphoto5.wdp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.xml"/><Relationship Id="rId5" Type="http://schemas.microsoft.com/office/2007/relationships/hdphoto" Target="../media/hdphoto4.wdp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5" Type="http://schemas.microsoft.com/office/2007/relationships/hdphoto" Target="../media/hdphoto4.wdp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21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20.png"/><Relationship Id="rId10" Type="http://schemas.openxmlformats.org/officeDocument/2006/relationships/image" Target="../media/image23.png"/><Relationship Id="rId4" Type="http://schemas.openxmlformats.org/officeDocument/2006/relationships/image" Target="../media/image19.jpg"/><Relationship Id="rId9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gi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microsoft.com/office/2007/relationships/hdphoto" Target="../media/hdphoto9.wdp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.xml"/><Relationship Id="rId6" Type="http://schemas.openxmlformats.org/officeDocument/2006/relationships/image" Target="../media/image37.png"/><Relationship Id="rId5" Type="http://schemas.microsoft.com/office/2007/relationships/hdphoto" Target="../media/hdphoto8.wdp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control" Target="../activeX/activeX1.xml"/><Relationship Id="rId7" Type="http://schemas.openxmlformats.org/officeDocument/2006/relationships/image" Target="../media/image36.png"/><Relationship Id="rId2" Type="http://schemas.openxmlformats.org/officeDocument/2006/relationships/tags" Target="../tags/tag6.xml"/><Relationship Id="rId1" Type="http://schemas.openxmlformats.org/officeDocument/2006/relationships/vmlDrawing" Target="../drawings/vmlDrawing1.vml"/><Relationship Id="rId6" Type="http://schemas.openxmlformats.org/officeDocument/2006/relationships/slideLayout" Target="../slideLayouts/slideLayout5.xml"/><Relationship Id="rId5" Type="http://schemas.openxmlformats.org/officeDocument/2006/relationships/control" Target="../activeX/activeX3.xml"/><Relationship Id="rId4" Type="http://schemas.openxmlformats.org/officeDocument/2006/relationships/control" Target="../activeX/activeX2.xml"/><Relationship Id="rId9" Type="http://schemas.openxmlformats.org/officeDocument/2006/relationships/image" Target="../media/image38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microsoft.com/office/2007/relationships/hdphoto" Target="../media/hdphoto5.wdp"/><Relationship Id="rId5" Type="http://schemas.openxmlformats.org/officeDocument/2006/relationships/image" Target="../media/image26.png"/><Relationship Id="rId4" Type="http://schemas.microsoft.com/office/2007/relationships/hdphoto" Target="../media/hdphoto4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slide" Target="slide4.xml"/><Relationship Id="rId3" Type="http://schemas.openxmlformats.org/officeDocument/2006/relationships/slideLayout" Target="../slideLayouts/slideLayout19.xml"/><Relationship Id="rId7" Type="http://schemas.openxmlformats.org/officeDocument/2006/relationships/slide" Target="slide6.xml"/><Relationship Id="rId12" Type="http://schemas.microsoft.com/office/2007/relationships/hdphoto" Target="../media/hdphoto1.wdp"/><Relationship Id="rId17" Type="http://schemas.openxmlformats.org/officeDocument/2006/relationships/image" Target="../media/image23.png"/><Relationship Id="rId2" Type="http://schemas.openxmlformats.org/officeDocument/2006/relationships/audio" Target="../media/media1.mp3"/><Relationship Id="rId16" Type="http://schemas.microsoft.com/office/2007/relationships/hdphoto" Target="../media/hdphoto2.wdp"/><Relationship Id="rId1" Type="http://schemas.microsoft.com/office/2007/relationships/media" Target="../media/media1.mp3"/><Relationship Id="rId6" Type="http://schemas.openxmlformats.org/officeDocument/2006/relationships/slide" Target="slide5.xml"/><Relationship Id="rId11" Type="http://schemas.openxmlformats.org/officeDocument/2006/relationships/image" Target="../media/image20.png"/><Relationship Id="rId5" Type="http://schemas.openxmlformats.org/officeDocument/2006/relationships/image" Target="../media/image19.jpg"/><Relationship Id="rId15" Type="http://schemas.openxmlformats.org/officeDocument/2006/relationships/image" Target="../media/image22.png"/><Relationship Id="rId10" Type="http://schemas.openxmlformats.org/officeDocument/2006/relationships/slide" Target="slide9.xml"/><Relationship Id="rId4" Type="http://schemas.openxmlformats.org/officeDocument/2006/relationships/audio" Target="../media/audio1.wav"/><Relationship Id="rId9" Type="http://schemas.openxmlformats.org/officeDocument/2006/relationships/slide" Target="slide8.xml"/><Relationship Id="rId14" Type="http://schemas.openxmlformats.org/officeDocument/2006/relationships/image" Target="../media/image21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19.xml"/><Relationship Id="rId7" Type="http://schemas.microsoft.com/office/2007/relationships/hdphoto" Target="../media/hdphoto2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2.png"/><Relationship Id="rId5" Type="http://schemas.openxmlformats.org/officeDocument/2006/relationships/slide" Target="slide3.xml"/><Relationship Id="rId4" Type="http://schemas.openxmlformats.org/officeDocument/2006/relationships/image" Target="../media/image19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19.xml"/><Relationship Id="rId7" Type="http://schemas.microsoft.com/office/2007/relationships/hdphoto" Target="../media/hdphoto2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2.png"/><Relationship Id="rId5" Type="http://schemas.openxmlformats.org/officeDocument/2006/relationships/slide" Target="slide3.xml"/><Relationship Id="rId4" Type="http://schemas.openxmlformats.org/officeDocument/2006/relationships/image" Target="../media/image19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19.xml"/><Relationship Id="rId7" Type="http://schemas.microsoft.com/office/2007/relationships/hdphoto" Target="../media/hdphoto2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2.png"/><Relationship Id="rId5" Type="http://schemas.openxmlformats.org/officeDocument/2006/relationships/slide" Target="slide3.xml"/><Relationship Id="rId4" Type="http://schemas.openxmlformats.org/officeDocument/2006/relationships/image" Target="../media/image19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19.xml"/><Relationship Id="rId7" Type="http://schemas.microsoft.com/office/2007/relationships/hdphoto" Target="../media/hdphoto2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2.png"/><Relationship Id="rId5" Type="http://schemas.openxmlformats.org/officeDocument/2006/relationships/slide" Target="slide3.xml"/><Relationship Id="rId4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19.xml"/><Relationship Id="rId7" Type="http://schemas.microsoft.com/office/2007/relationships/hdphoto" Target="../media/hdphoto2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2.png"/><Relationship Id="rId5" Type="http://schemas.openxmlformats.org/officeDocument/2006/relationships/slide" Target="slide3.xml"/><Relationship Id="rId4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19.xml"/><Relationship Id="rId7" Type="http://schemas.microsoft.com/office/2007/relationships/hdphoto" Target="../media/hdphoto2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2.png"/><Relationship Id="rId5" Type="http://schemas.openxmlformats.org/officeDocument/2006/relationships/slide" Target="slide3.xml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FC346DA-DD64-4FC6-BE2A-77D6A4CBC3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41" y="154132"/>
            <a:ext cx="1264373" cy="126437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235E503-111A-40EF-A197-F3075D6423F3}"/>
              </a:ext>
            </a:extLst>
          </p:cNvPr>
          <p:cNvSpPr txBox="1"/>
          <p:nvPr/>
        </p:nvSpPr>
        <p:spPr>
          <a:xfrm>
            <a:off x="2843540" y="154132"/>
            <a:ext cx="6504921" cy="11406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>
              <a:lnSpc>
                <a:spcPct val="150000"/>
              </a:lnSpc>
              <a:defRPr/>
            </a:pPr>
            <a:r>
              <a:rPr lang="en-US" sz="2400" b="1" dirty="0">
                <a:solidFill>
                  <a:prstClr val="black"/>
                </a:solidFill>
                <a:latin typeface="Calibri"/>
                <a:cs typeface="#9Slide03 Arima Madurai Medium" panose="00000600000000000000" pitchFamily="2" charset="0"/>
              </a:rPr>
              <a:t>PHÒNG GIÁO DỤC VÀ ĐÀO TẠO QUẬN LONG BIÊN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2400" b="1" dirty="0">
                <a:solidFill>
                  <a:prstClr val="black"/>
                </a:solidFill>
                <a:latin typeface="Calibri"/>
                <a:cs typeface="#9Slide03 Arima Madurai Medium" panose="00000600000000000000" pitchFamily="2" charset="0"/>
              </a:rPr>
              <a:t>TRƯỜNG TIỂU HỌC PHÚC LỢI</a:t>
            </a:r>
            <a:endParaRPr lang="vi-VN" sz="2400" b="1" dirty="0">
              <a:solidFill>
                <a:prstClr val="black"/>
              </a:solidFill>
              <a:latin typeface="Arial" panose="020B0604020202020204" pitchFamily="34" charset="0"/>
              <a:cs typeface="#9Slide03 Arima Madurai Medium" panose="000006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821ED9E-0786-4025-88AA-FAA56FBB3344}"/>
              </a:ext>
            </a:extLst>
          </p:cNvPr>
          <p:cNvSpPr txBox="1"/>
          <p:nvPr/>
        </p:nvSpPr>
        <p:spPr>
          <a:xfrm>
            <a:off x="991828" y="1891447"/>
            <a:ext cx="10782043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>
              <a:defRPr/>
            </a:pPr>
            <a:r>
              <a:rPr lang="en-US" sz="5400" b="1">
                <a:solidFill>
                  <a:srgbClr val="FF0000"/>
                </a:solidFill>
                <a:latin typeface="Calibri"/>
                <a:cs typeface="#9Slide03 Arima Madurai Medium" panose="00000600000000000000" pitchFamily="2" charset="0"/>
              </a:rPr>
              <a:t> TIẾNG VIỆT</a:t>
            </a:r>
          </a:p>
          <a:p>
            <a:pPr algn="ctr" defTabSz="914377">
              <a:defRPr/>
            </a:pPr>
            <a:r>
              <a:rPr lang="en-US" sz="5400" b="1">
                <a:solidFill>
                  <a:srgbClr val="FF0000"/>
                </a:solidFill>
                <a:latin typeface="Calibri"/>
                <a:cs typeface="#9Slide03 Arima Madurai Medium" panose="00000600000000000000" pitchFamily="2" charset="0"/>
              </a:rPr>
              <a:t>ĐỌC</a:t>
            </a:r>
            <a:endParaRPr lang="en-US" sz="5400" b="1" dirty="0">
              <a:solidFill>
                <a:srgbClr val="FF0000"/>
              </a:solidFill>
              <a:latin typeface="Calibri"/>
              <a:cs typeface="#9Slide03 Arima Madurai Medium" panose="00000600000000000000" pitchFamily="2" charset="0"/>
            </a:endParaRPr>
          </a:p>
          <a:p>
            <a:pPr algn="ctr" defTabSz="914377">
              <a:defRPr/>
            </a:pPr>
            <a:r>
              <a:rPr lang="en-US" sz="4800" b="1">
                <a:solidFill>
                  <a:srgbClr val="FF0000"/>
                </a:solidFill>
                <a:latin typeface="Calibri"/>
                <a:cs typeface="#9Slide03 Arima Madurai Medium" panose="00000600000000000000" pitchFamily="2" charset="0"/>
              </a:rPr>
              <a:t>BÀI 30: CÁNH ĐỒNG QUÊ EM (TIẾT 1+2)</a:t>
            </a:r>
            <a:endParaRPr lang="vi-VN" sz="4800" b="1" dirty="0">
              <a:solidFill>
                <a:srgbClr val="FF0000"/>
              </a:solidFill>
              <a:latin typeface="Arial" panose="020B0604020202020204" pitchFamily="34" charset="0"/>
              <a:cs typeface="#9Slide03 Arima Madurai Medium" panose="00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8415963"/>
      </p:ext>
    </p:extLst>
  </p:cSld>
  <p:clrMapOvr>
    <a:masterClrMapping/>
  </p:clrMapOvr>
  <p:transition spd="slow">
    <p:rand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83E8A3E-7BFE-436F-BFB4-967E7691BAD6}"/>
              </a:ext>
            </a:extLst>
          </p:cNvPr>
          <p:cNvGrpSpPr/>
          <p:nvPr/>
        </p:nvGrpSpPr>
        <p:grpSpPr>
          <a:xfrm>
            <a:off x="796895" y="827744"/>
            <a:ext cx="2151530" cy="844410"/>
            <a:chOff x="369343" y="607833"/>
            <a:chExt cx="1613647" cy="633308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3294A48-5128-4508-BFB7-94AD3F5984A4}"/>
                </a:ext>
              </a:extLst>
            </p:cNvPr>
            <p:cNvSpPr txBox="1"/>
            <p:nvPr/>
          </p:nvSpPr>
          <p:spPr>
            <a:xfrm>
              <a:off x="369343" y="617893"/>
              <a:ext cx="1613647" cy="623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solidFill>
                    <a:schemeClr val="accent1">
                      <a:lumMod val="50000"/>
                    </a:schemeClr>
                  </a:solidFill>
                  <a:latin typeface="+mj-lt"/>
                </a:rPr>
                <a:t>BÀI 30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0FE075E-00B8-430F-A266-1358EF8D2A4B}"/>
                </a:ext>
              </a:extLst>
            </p:cNvPr>
            <p:cNvSpPr txBox="1"/>
            <p:nvPr/>
          </p:nvSpPr>
          <p:spPr>
            <a:xfrm>
              <a:off x="369343" y="607833"/>
              <a:ext cx="1613647" cy="623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solidFill>
                    <a:srgbClr val="FC7D77"/>
                  </a:solidFill>
                  <a:latin typeface="+mj-lt"/>
                </a:rPr>
                <a:t>BÀI 30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CC276F55-83B7-4445-99D9-142DBE549B7E}"/>
              </a:ext>
            </a:extLst>
          </p:cNvPr>
          <p:cNvSpPr txBox="1"/>
          <p:nvPr/>
        </p:nvSpPr>
        <p:spPr>
          <a:xfrm>
            <a:off x="3551423" y="330710"/>
            <a:ext cx="66036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dirty="0">
                <a:solidFill>
                  <a:srgbClr val="FF0000"/>
                </a:solidFill>
                <a:latin typeface="+mj-lt"/>
              </a:rPr>
              <a:t>CÁNH ĐỒNG QUÊ EM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BF60F04-36B4-45A2-B1D1-F13D064BD417}"/>
              </a:ext>
            </a:extLst>
          </p:cNvPr>
          <p:cNvSpPr txBox="1"/>
          <p:nvPr/>
        </p:nvSpPr>
        <p:spPr>
          <a:xfrm>
            <a:off x="4240669" y="1239268"/>
            <a:ext cx="7154436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>
                <a:latin typeface="+mj-lt"/>
              </a:rPr>
              <a:t>Nói về cảnh vật trong bức tranh dưới đây.</a:t>
            </a:r>
            <a:endParaRPr lang="en-US" sz="2800" dirty="0">
              <a:latin typeface="+mj-l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94660AC-3FC6-4716-A48A-E33D598CC2E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12917" y="1352745"/>
            <a:ext cx="927752" cy="48895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F21CE863-61E4-4761-A6B4-61B1FD0F7B40}"/>
              </a:ext>
            </a:extLst>
          </p:cNvPr>
          <p:cNvGrpSpPr/>
          <p:nvPr/>
        </p:nvGrpSpPr>
        <p:grpSpPr>
          <a:xfrm>
            <a:off x="2622581" y="2139284"/>
            <a:ext cx="8202332" cy="4005604"/>
            <a:chOff x="321547" y="1891264"/>
            <a:chExt cx="6151749" cy="3004203"/>
          </a:xfrm>
        </p:grpSpPr>
        <p:pic>
          <p:nvPicPr>
            <p:cNvPr id="12" name="Picture 2" descr="kỹ thuật vẽ tranh phong cảnh _quê hương với những cánh đồng lúa chín _ sơn  dầu | Tổng hợp những bức tranh đẹp nhất">
              <a:extLst>
                <a:ext uri="{FF2B5EF4-FFF2-40B4-BE49-F238E27FC236}">
                  <a16:creationId xmlns:a16="http://schemas.microsoft.com/office/drawing/2014/main" id="{2C67A2EB-F454-450C-A604-05BC5913D02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24" r="9157"/>
            <a:stretch/>
          </p:blipFill>
          <p:spPr bwMode="auto">
            <a:xfrm>
              <a:off x="321547" y="1891264"/>
              <a:ext cx="6151749" cy="3004203"/>
            </a:xfrm>
            <a:prstGeom prst="roundRect">
              <a:avLst>
                <a:gd name="adj" fmla="val 22398"/>
              </a:avLst>
            </a:prstGeom>
            <a:noFill/>
            <a:effectLst>
              <a:softEdge rad="63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B1077F9B-CD70-4C26-A55B-3F1A9ABEAA1B}"/>
                </a:ext>
              </a:extLst>
            </p:cNvPr>
            <p:cNvSpPr/>
            <p:nvPr/>
          </p:nvSpPr>
          <p:spPr>
            <a:xfrm>
              <a:off x="3537020" y="1979525"/>
              <a:ext cx="452176" cy="452176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400" dirty="0">
                <a:latin typeface="+mj-lt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39239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94E9DDC9-E934-4592-8C12-BC6B769B1494}"/>
              </a:ext>
            </a:extLst>
          </p:cNvPr>
          <p:cNvGrpSpPr/>
          <p:nvPr/>
        </p:nvGrpSpPr>
        <p:grpSpPr>
          <a:xfrm>
            <a:off x="837737" y="642694"/>
            <a:ext cx="10768972" cy="5834637"/>
            <a:chOff x="321547" y="1155560"/>
            <a:chExt cx="6260123" cy="3739908"/>
          </a:xfrm>
        </p:grpSpPr>
        <p:pic>
          <p:nvPicPr>
            <p:cNvPr id="1026" name="Picture 2" descr="kỹ thuật vẽ tranh phong cảnh _quê hương với những cánh đồng lúa chín _ sơn  dầu | Tổng hợp những bức tranh đẹp nhất">
              <a:extLst>
                <a:ext uri="{FF2B5EF4-FFF2-40B4-BE49-F238E27FC236}">
                  <a16:creationId xmlns:a16="http://schemas.microsoft.com/office/drawing/2014/main" id="{609FE20E-1AB5-49A0-8772-AD678A16FF6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24" r="9157"/>
            <a:stretch/>
          </p:blipFill>
          <p:spPr bwMode="auto">
            <a:xfrm>
              <a:off x="321547" y="1155560"/>
              <a:ext cx="6260123" cy="3739908"/>
            </a:xfrm>
            <a:prstGeom prst="roundRect">
              <a:avLst>
                <a:gd name="adj" fmla="val 22398"/>
              </a:avLst>
            </a:prstGeom>
            <a:noFill/>
            <a:effectLst>
              <a:softEdge rad="63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A0E70CD7-86DF-4C93-9F3F-B972AFC47C3E}"/>
                </a:ext>
              </a:extLst>
            </p:cNvPr>
            <p:cNvSpPr/>
            <p:nvPr/>
          </p:nvSpPr>
          <p:spPr>
            <a:xfrm>
              <a:off x="3610277" y="1187539"/>
              <a:ext cx="452176" cy="452176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400" dirty="0">
                <a:latin typeface="+mj-lt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CCFC9CB9-2DD5-4EEB-9FD9-DDB35D091E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497994" y="424380"/>
            <a:ext cx="776410" cy="7002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68399AD-AE89-4EED-A460-06ADC397BD6D}"/>
              </a:ext>
            </a:extLst>
          </p:cNvPr>
          <p:cNvSpPr txBox="1"/>
          <p:nvPr/>
        </p:nvSpPr>
        <p:spPr>
          <a:xfrm>
            <a:off x="3528527" y="562891"/>
            <a:ext cx="5304225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b="1" dirty="0">
                <a:solidFill>
                  <a:srgbClr val="FF0000"/>
                </a:solidFill>
                <a:latin typeface="+mj-lt"/>
              </a:rPr>
              <a:t>CÁNH ĐỒNG QUÊ EM</a:t>
            </a:r>
            <a:endParaRPr lang="en-US" sz="28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4323E9-2EA2-4233-9B1F-98A1F577AFCE}"/>
              </a:ext>
            </a:extLst>
          </p:cNvPr>
          <p:cNvSpPr txBox="1"/>
          <p:nvPr/>
        </p:nvSpPr>
        <p:spPr>
          <a:xfrm>
            <a:off x="1976431" y="1443841"/>
            <a:ext cx="3996607" cy="3970318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vi-VN" sz="2800" dirty="0">
                <a:solidFill>
                  <a:schemeClr val="bg1"/>
                </a:solidFill>
                <a:latin typeface="+mj-lt"/>
              </a:rPr>
              <a:t>Bé theo mẹ ra đồng</a:t>
            </a:r>
          </a:p>
          <a:p>
            <a:r>
              <a:rPr lang="vi-VN" sz="2800" dirty="0">
                <a:solidFill>
                  <a:schemeClr val="bg1"/>
                </a:solidFill>
                <a:latin typeface="+mj-lt"/>
              </a:rPr>
              <a:t>Vầng dương lên rực đỏ</a:t>
            </a:r>
          </a:p>
          <a:p>
            <a:r>
              <a:rPr lang="vi-VN" sz="2800" dirty="0">
                <a:solidFill>
                  <a:schemeClr val="bg1"/>
                </a:solidFill>
                <a:latin typeface="+mj-lt"/>
              </a:rPr>
              <a:t>Muôn vàn kim cương nhỏ</a:t>
            </a:r>
          </a:p>
          <a:p>
            <a:r>
              <a:rPr lang="vi-VN" sz="2800" dirty="0">
                <a:solidFill>
                  <a:schemeClr val="bg1"/>
                </a:solidFill>
                <a:latin typeface="+mj-lt"/>
              </a:rPr>
              <a:t>Lấp lánh ngọn cỏ hoa.</a:t>
            </a:r>
          </a:p>
          <a:p>
            <a:endParaRPr lang="vi-VN" sz="2800" dirty="0">
              <a:solidFill>
                <a:schemeClr val="bg1"/>
              </a:solidFill>
              <a:latin typeface="+mj-lt"/>
            </a:endParaRPr>
          </a:p>
          <a:p>
            <a:r>
              <a:rPr lang="vi-VN" sz="2800" dirty="0">
                <a:solidFill>
                  <a:schemeClr val="bg1"/>
                </a:solidFill>
                <a:latin typeface="+mj-lt"/>
              </a:rPr>
              <a:t>Nắng ban mai hiền hòa</a:t>
            </a:r>
          </a:p>
          <a:p>
            <a:r>
              <a:rPr lang="vi-VN" sz="2800" dirty="0">
                <a:solidFill>
                  <a:schemeClr val="bg1"/>
                </a:solidFill>
                <a:latin typeface="+mj-lt"/>
              </a:rPr>
              <a:t>Tung lụa tơ vàng óng</a:t>
            </a:r>
          </a:p>
          <a:p>
            <a:r>
              <a:rPr lang="vi-VN" sz="2800" dirty="0">
                <a:solidFill>
                  <a:schemeClr val="bg1"/>
                </a:solidFill>
                <a:latin typeface="+mj-lt"/>
              </a:rPr>
              <a:t>Trải lên muôn con sóng</a:t>
            </a:r>
          </a:p>
          <a:p>
            <a:r>
              <a:rPr lang="vi-VN" sz="2800" dirty="0">
                <a:solidFill>
                  <a:schemeClr val="bg1"/>
                </a:solidFill>
                <a:latin typeface="+mj-lt"/>
              </a:rPr>
              <a:t>Dập dờn đồng lúa xanh.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01D8C6D-2DE7-4825-A122-BAE89977BE69}"/>
              </a:ext>
            </a:extLst>
          </p:cNvPr>
          <p:cNvSpPr txBox="1"/>
          <p:nvPr/>
        </p:nvSpPr>
        <p:spPr>
          <a:xfrm>
            <a:off x="6796722" y="1479318"/>
            <a:ext cx="4655442" cy="3970318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vi-VN" sz="2800" dirty="0">
                <a:solidFill>
                  <a:schemeClr val="bg1"/>
                </a:solidFill>
                <a:latin typeface="+mj-lt"/>
              </a:rPr>
              <a:t>Đàn chiền chiện bay quanh</a:t>
            </a:r>
          </a:p>
          <a:p>
            <a:r>
              <a:rPr lang="vi-VN" sz="2800" dirty="0">
                <a:solidFill>
                  <a:schemeClr val="bg1"/>
                </a:solidFill>
                <a:latin typeface="+mj-lt"/>
              </a:rPr>
              <a:t>Hót tích ri tích rích</a:t>
            </a:r>
          </a:p>
          <a:p>
            <a:r>
              <a:rPr lang="vi-VN" sz="2800" dirty="0">
                <a:solidFill>
                  <a:schemeClr val="bg1"/>
                </a:solidFill>
                <a:latin typeface="+mj-lt"/>
              </a:rPr>
              <a:t>Lũ châu chấu tinh nghịch</a:t>
            </a:r>
          </a:p>
          <a:p>
            <a:r>
              <a:rPr lang="vi-VN" sz="2800" dirty="0">
                <a:solidFill>
                  <a:schemeClr val="bg1"/>
                </a:solidFill>
                <a:latin typeface="+mj-lt"/>
              </a:rPr>
              <a:t>Đu cỏ uống sương rơi.</a:t>
            </a:r>
          </a:p>
          <a:p>
            <a:endParaRPr lang="vi-VN" sz="2800" dirty="0">
              <a:solidFill>
                <a:schemeClr val="bg1"/>
              </a:solidFill>
              <a:latin typeface="+mj-lt"/>
            </a:endParaRPr>
          </a:p>
          <a:p>
            <a:r>
              <a:rPr lang="vi-VN" sz="2800" dirty="0">
                <a:solidFill>
                  <a:schemeClr val="bg1"/>
                </a:solidFill>
                <a:latin typeface="+mj-lt"/>
              </a:rPr>
              <a:t>Sóng xanh cuộn chân trời</a:t>
            </a:r>
          </a:p>
          <a:p>
            <a:r>
              <a:rPr lang="vi-VN" sz="2800" dirty="0">
                <a:solidFill>
                  <a:schemeClr val="bg1"/>
                </a:solidFill>
                <a:latin typeface="+mj-lt"/>
              </a:rPr>
              <a:t>Cánh đồng như tranh vẽ</a:t>
            </a:r>
          </a:p>
          <a:p>
            <a:r>
              <a:rPr lang="vi-VN" sz="2800" dirty="0">
                <a:solidFill>
                  <a:schemeClr val="bg1"/>
                </a:solidFill>
                <a:latin typeface="+mj-lt"/>
              </a:rPr>
              <a:t>Bé ngân nga hát khê</a:t>
            </a:r>
          </a:p>
          <a:p>
            <a:r>
              <a:rPr lang="vi-VN" sz="2800" dirty="0">
                <a:solidFill>
                  <a:schemeClr val="bg1"/>
                </a:solidFill>
                <a:latin typeface="+mj-lt"/>
              </a:rPr>
              <a:t>Trong hương lúa mênh mông.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FC9A991-5238-4C46-B05B-7995781D6580}"/>
              </a:ext>
            </a:extLst>
          </p:cNvPr>
          <p:cNvSpPr txBox="1"/>
          <p:nvPr/>
        </p:nvSpPr>
        <p:spPr>
          <a:xfrm>
            <a:off x="5035810" y="5625368"/>
            <a:ext cx="2029723" cy="570734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dirty="0">
                <a:solidFill>
                  <a:schemeClr val="tx1"/>
                </a:solidFill>
                <a:latin typeface="+mj-lt"/>
              </a:rPr>
              <a:t>(Bùi Minh Huế)</a:t>
            </a:r>
          </a:p>
        </p:txBody>
      </p:sp>
      <p:sp>
        <p:nvSpPr>
          <p:cNvPr id="2" name="Cloud 1">
            <a:extLst>
              <a:ext uri="{FF2B5EF4-FFF2-40B4-BE49-F238E27FC236}">
                <a16:creationId xmlns:a16="http://schemas.microsoft.com/office/drawing/2014/main" id="{C28598C6-DA64-4F43-83B4-84164FA2050B}"/>
              </a:ext>
            </a:extLst>
          </p:cNvPr>
          <p:cNvSpPr/>
          <p:nvPr/>
        </p:nvSpPr>
        <p:spPr>
          <a:xfrm>
            <a:off x="8832752" y="332342"/>
            <a:ext cx="3048000" cy="928662"/>
          </a:xfrm>
          <a:prstGeom prst="cloud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B4BA265-DAFD-42FC-AB0D-F3C6A90E2B0C}"/>
              </a:ext>
            </a:extLst>
          </p:cNvPr>
          <p:cNvSpPr txBox="1"/>
          <p:nvPr/>
        </p:nvSpPr>
        <p:spPr>
          <a:xfrm>
            <a:off x="9468485" y="451623"/>
            <a:ext cx="1917178" cy="570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400" b="1" dirty="0">
                <a:solidFill>
                  <a:srgbClr val="17479D"/>
                </a:solidFill>
                <a:latin typeface="+mj-lt"/>
              </a:rPr>
              <a:t>ĐỌC</a:t>
            </a:r>
            <a:r>
              <a:rPr lang="en-US" sz="2400" b="1" dirty="0">
                <a:solidFill>
                  <a:srgbClr val="17479D"/>
                </a:solidFill>
                <a:latin typeface="+mj-lt"/>
              </a:rPr>
              <a:t> MẪU</a:t>
            </a:r>
          </a:p>
        </p:txBody>
      </p:sp>
    </p:spTree>
    <p:extLst>
      <p:ext uri="{BB962C8B-B14F-4D97-AF65-F5344CB8AC3E}">
        <p14:creationId xmlns:p14="http://schemas.microsoft.com/office/powerpoint/2010/main" val="2634377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BE0965-961B-40D9-94DB-055E158C796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1538321" y="703999"/>
            <a:ext cx="776411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79D234F-530A-44B0-8C0B-D7E30AC1FB5D}"/>
              </a:ext>
            </a:extLst>
          </p:cNvPr>
          <p:cNvSpPr txBox="1"/>
          <p:nvPr/>
        </p:nvSpPr>
        <p:spPr>
          <a:xfrm>
            <a:off x="2134778" y="594831"/>
            <a:ext cx="7154436" cy="815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 err="1">
                <a:solidFill>
                  <a:srgbClr val="FF0000"/>
                </a:solidFill>
                <a:latin typeface="+mj-lt"/>
              </a:rPr>
              <a:t>Giải</a:t>
            </a:r>
            <a:r>
              <a:rPr lang="en-US" sz="36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+mj-lt"/>
              </a:rPr>
              <a:t>nghĩa</a:t>
            </a:r>
            <a:r>
              <a:rPr lang="en-US" sz="36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+mj-lt"/>
              </a:rPr>
              <a:t>từ</a:t>
            </a:r>
            <a:endParaRPr lang="en-US" sz="36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74CAE37-C031-447C-A0D4-4B3695F007FD}"/>
              </a:ext>
            </a:extLst>
          </p:cNvPr>
          <p:cNvSpPr/>
          <p:nvPr/>
        </p:nvSpPr>
        <p:spPr>
          <a:xfrm>
            <a:off x="2411976" y="1648131"/>
            <a:ext cx="7995683" cy="650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latin typeface="+mj-lt"/>
              </a:rPr>
              <a:t>     Vầng dương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5260A31-877E-46DB-BCEB-DF51C579FAA0}"/>
              </a:ext>
            </a:extLst>
          </p:cNvPr>
          <p:cNvSpPr/>
          <p:nvPr/>
        </p:nvSpPr>
        <p:spPr>
          <a:xfrm>
            <a:off x="2411976" y="1967334"/>
            <a:ext cx="240000" cy="240000"/>
          </a:xfrm>
          <a:prstGeom prst="ellipse">
            <a:avLst/>
          </a:prstGeom>
          <a:solidFill>
            <a:srgbClr val="FC7D77"/>
          </a:solidFill>
          <a:ln>
            <a:solidFill>
              <a:srgbClr val="FC7D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1F1432A-BE85-4E86-9EFF-105953948C84}"/>
              </a:ext>
            </a:extLst>
          </p:cNvPr>
          <p:cNvSpPr txBox="1"/>
          <p:nvPr/>
        </p:nvSpPr>
        <p:spPr>
          <a:xfrm>
            <a:off x="5104475" y="1657995"/>
            <a:ext cx="4468803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: mặt trời.</a:t>
            </a:r>
            <a:endParaRPr lang="en-US" sz="2800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2FE4DCB-1A11-4AF5-B4C2-037AA6BE7E5A}"/>
              </a:ext>
            </a:extLst>
          </p:cNvPr>
          <p:cNvSpPr/>
          <p:nvPr/>
        </p:nvSpPr>
        <p:spPr>
          <a:xfrm>
            <a:off x="2411975" y="2640688"/>
            <a:ext cx="7995683" cy="650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latin typeface="+mj-lt"/>
              </a:rPr>
              <a:t>     Tích ri tích rích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8A6628B-28EE-454E-8268-B8E530BA2DF7}"/>
              </a:ext>
            </a:extLst>
          </p:cNvPr>
          <p:cNvSpPr/>
          <p:nvPr/>
        </p:nvSpPr>
        <p:spPr>
          <a:xfrm>
            <a:off x="2459048" y="2957939"/>
            <a:ext cx="240000" cy="240000"/>
          </a:xfrm>
          <a:prstGeom prst="ellipse">
            <a:avLst/>
          </a:prstGeom>
          <a:solidFill>
            <a:srgbClr val="FC7D77"/>
          </a:solidFill>
          <a:ln>
            <a:solidFill>
              <a:srgbClr val="FC7D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72DBBAF-0F3A-495B-B9AB-432F77976EC4}"/>
              </a:ext>
            </a:extLst>
          </p:cNvPr>
          <p:cNvSpPr txBox="1"/>
          <p:nvPr/>
        </p:nvSpPr>
        <p:spPr>
          <a:xfrm>
            <a:off x="5104475" y="2512364"/>
            <a:ext cx="5643912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: tiếng kêu nhỏ liên tiếp của chim chiền chiện.</a:t>
            </a:r>
            <a:endParaRPr lang="en-US" sz="2800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1026" name="Picture 2" descr="View full size Sun Clip Art - Transparent Background Sun Clipart - Png  Download and download transparent clipart for free!… | Sun clip art, Cute  sun, Apple clip art">
            <a:extLst>
              <a:ext uri="{FF2B5EF4-FFF2-40B4-BE49-F238E27FC236}">
                <a16:creationId xmlns:a16="http://schemas.microsoft.com/office/drawing/2014/main" id="{1FECB392-4DE5-4A2A-89FB-2EABC35E65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600" y="203664"/>
            <a:ext cx="2467535" cy="2253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ý thuyết tập đọc: con chim chiền chiệntiếng việt 4">
            <a:extLst>
              <a:ext uri="{FF2B5EF4-FFF2-40B4-BE49-F238E27FC236}">
                <a16:creationId xmlns:a16="http://schemas.microsoft.com/office/drawing/2014/main" id="{3A0F1396-CD19-49BD-8746-CFDB515FAA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048" y="3796314"/>
            <a:ext cx="4150457" cy="2651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Tiếng Kêu Chim Chiền Chiện Ngoài Thiên Nhiên">
            <a:hlinkClick r:id="" action="ppaction://media"/>
            <a:extLst>
              <a:ext uri="{FF2B5EF4-FFF2-40B4-BE49-F238E27FC236}">
                <a16:creationId xmlns:a16="http://schemas.microsoft.com/office/drawing/2014/main" id="{6F0B2EB6-5047-4DF7-A999-62D301E4129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15019" end="48697.9999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707751" y="3937518"/>
            <a:ext cx="4225697" cy="237695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80941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49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4" grpId="0"/>
      <p:bldP spid="5" grpId="0"/>
      <p:bldP spid="6" grpId="0" animBg="1"/>
      <p:bldP spid="11" grpId="0"/>
      <p:bldP spid="15" grpId="0"/>
      <p:bldP spid="16" grpId="0" animBg="1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94E9DDC9-E934-4592-8C12-BC6B769B1494}"/>
              </a:ext>
            </a:extLst>
          </p:cNvPr>
          <p:cNvGrpSpPr/>
          <p:nvPr/>
        </p:nvGrpSpPr>
        <p:grpSpPr>
          <a:xfrm>
            <a:off x="837737" y="642694"/>
            <a:ext cx="10768972" cy="5834637"/>
            <a:chOff x="321547" y="1155560"/>
            <a:chExt cx="6260123" cy="3739908"/>
          </a:xfrm>
        </p:grpSpPr>
        <p:pic>
          <p:nvPicPr>
            <p:cNvPr id="1026" name="Picture 2" descr="kỹ thuật vẽ tranh phong cảnh _quê hương với những cánh đồng lúa chín _ sơn  dầu | Tổng hợp những bức tranh đẹp nhất">
              <a:extLst>
                <a:ext uri="{FF2B5EF4-FFF2-40B4-BE49-F238E27FC236}">
                  <a16:creationId xmlns:a16="http://schemas.microsoft.com/office/drawing/2014/main" id="{609FE20E-1AB5-49A0-8772-AD678A16FF6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24" r="9157"/>
            <a:stretch/>
          </p:blipFill>
          <p:spPr bwMode="auto">
            <a:xfrm>
              <a:off x="321547" y="1155560"/>
              <a:ext cx="6260123" cy="3739908"/>
            </a:xfrm>
            <a:prstGeom prst="roundRect">
              <a:avLst>
                <a:gd name="adj" fmla="val 22398"/>
              </a:avLst>
            </a:prstGeom>
            <a:noFill/>
            <a:effectLst>
              <a:softEdge rad="63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A0E70CD7-86DF-4C93-9F3F-B972AFC47C3E}"/>
                </a:ext>
              </a:extLst>
            </p:cNvPr>
            <p:cNvSpPr/>
            <p:nvPr/>
          </p:nvSpPr>
          <p:spPr>
            <a:xfrm>
              <a:off x="3610277" y="1187539"/>
              <a:ext cx="452176" cy="452176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400" dirty="0">
                <a:solidFill>
                  <a:schemeClr val="bg1"/>
                </a:solidFill>
                <a:latin typeface="+mj-lt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CCFC9CB9-2DD5-4EEB-9FD9-DDB35D091E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497994" y="424380"/>
            <a:ext cx="776410" cy="7002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68399AD-AE89-4EED-A460-06ADC397BD6D}"/>
              </a:ext>
            </a:extLst>
          </p:cNvPr>
          <p:cNvSpPr txBox="1"/>
          <p:nvPr/>
        </p:nvSpPr>
        <p:spPr>
          <a:xfrm>
            <a:off x="3606558" y="582133"/>
            <a:ext cx="5304225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b="1" dirty="0">
                <a:solidFill>
                  <a:srgbClr val="FF0000"/>
                </a:solidFill>
                <a:latin typeface="+mj-lt"/>
              </a:rPr>
              <a:t>CÁNH ĐỒNG QUÊ EM</a:t>
            </a:r>
            <a:endParaRPr lang="en-US" sz="28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4323E9-2EA2-4233-9B1F-98A1F577AFCE}"/>
              </a:ext>
            </a:extLst>
          </p:cNvPr>
          <p:cNvSpPr txBox="1"/>
          <p:nvPr/>
        </p:nvSpPr>
        <p:spPr>
          <a:xfrm>
            <a:off x="1976431" y="1443841"/>
            <a:ext cx="3996607" cy="3970318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vi-VN" sz="2800" dirty="0">
                <a:solidFill>
                  <a:schemeClr val="bg1"/>
                </a:solidFill>
                <a:latin typeface="+mj-lt"/>
              </a:rPr>
              <a:t>Bé theo mẹ ra đồng</a:t>
            </a:r>
          </a:p>
          <a:p>
            <a:r>
              <a:rPr lang="vi-VN" sz="2800" dirty="0">
                <a:solidFill>
                  <a:schemeClr val="bg1"/>
                </a:solidFill>
                <a:latin typeface="+mj-lt"/>
              </a:rPr>
              <a:t>Vầng dương lên rực đỏ</a:t>
            </a:r>
          </a:p>
          <a:p>
            <a:r>
              <a:rPr lang="vi-VN" sz="2800" dirty="0">
                <a:solidFill>
                  <a:schemeClr val="bg1"/>
                </a:solidFill>
                <a:latin typeface="+mj-lt"/>
              </a:rPr>
              <a:t>Muôn vàn kim cương nhỏ</a:t>
            </a:r>
          </a:p>
          <a:p>
            <a:r>
              <a:rPr lang="vi-VN" sz="2800" dirty="0">
                <a:solidFill>
                  <a:schemeClr val="bg1"/>
                </a:solidFill>
                <a:latin typeface="+mj-lt"/>
              </a:rPr>
              <a:t>Lấp lánh ngọn cỏ hoa.</a:t>
            </a:r>
          </a:p>
          <a:p>
            <a:endParaRPr lang="vi-VN" sz="2800" dirty="0">
              <a:solidFill>
                <a:schemeClr val="bg1"/>
              </a:solidFill>
              <a:latin typeface="+mj-lt"/>
            </a:endParaRPr>
          </a:p>
          <a:p>
            <a:r>
              <a:rPr lang="vi-VN" sz="2800" dirty="0">
                <a:solidFill>
                  <a:schemeClr val="bg1"/>
                </a:solidFill>
                <a:latin typeface="+mj-lt"/>
              </a:rPr>
              <a:t>Nắng ban mai hiền hòa</a:t>
            </a:r>
          </a:p>
          <a:p>
            <a:r>
              <a:rPr lang="vi-VN" sz="2800" dirty="0">
                <a:solidFill>
                  <a:schemeClr val="bg1"/>
                </a:solidFill>
                <a:latin typeface="+mj-lt"/>
              </a:rPr>
              <a:t>Tung lụa tơ vàng óng</a:t>
            </a:r>
          </a:p>
          <a:p>
            <a:r>
              <a:rPr lang="vi-VN" sz="2800" dirty="0">
                <a:solidFill>
                  <a:schemeClr val="bg1"/>
                </a:solidFill>
                <a:latin typeface="+mj-lt"/>
              </a:rPr>
              <a:t>Trải lên muôn con sóng</a:t>
            </a:r>
          </a:p>
          <a:p>
            <a:r>
              <a:rPr lang="vi-VN" sz="2800" dirty="0">
                <a:solidFill>
                  <a:schemeClr val="bg1"/>
                </a:solidFill>
                <a:latin typeface="+mj-lt"/>
              </a:rPr>
              <a:t>Dập dờn đồng lúa xanh.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01D8C6D-2DE7-4825-A122-BAE89977BE69}"/>
              </a:ext>
            </a:extLst>
          </p:cNvPr>
          <p:cNvSpPr txBox="1"/>
          <p:nvPr/>
        </p:nvSpPr>
        <p:spPr>
          <a:xfrm>
            <a:off x="6796722" y="1479318"/>
            <a:ext cx="4655442" cy="3970318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vi-VN" sz="2800" dirty="0">
                <a:solidFill>
                  <a:schemeClr val="bg1"/>
                </a:solidFill>
                <a:latin typeface="+mj-lt"/>
              </a:rPr>
              <a:t>Đàn chiền chiện bay quanh</a:t>
            </a:r>
          </a:p>
          <a:p>
            <a:r>
              <a:rPr lang="vi-VN" sz="2800" dirty="0">
                <a:solidFill>
                  <a:schemeClr val="bg1"/>
                </a:solidFill>
                <a:latin typeface="+mj-lt"/>
              </a:rPr>
              <a:t>Hót tích ri tích rích</a:t>
            </a:r>
          </a:p>
          <a:p>
            <a:r>
              <a:rPr lang="vi-VN" sz="2800" dirty="0">
                <a:solidFill>
                  <a:schemeClr val="bg1"/>
                </a:solidFill>
                <a:latin typeface="+mj-lt"/>
              </a:rPr>
              <a:t>Lũ châu chấu tinh nghịch</a:t>
            </a:r>
          </a:p>
          <a:p>
            <a:r>
              <a:rPr lang="vi-VN" sz="2800" dirty="0">
                <a:solidFill>
                  <a:schemeClr val="bg1"/>
                </a:solidFill>
                <a:latin typeface="+mj-lt"/>
              </a:rPr>
              <a:t>Đu cỏ uống sương rơi.</a:t>
            </a:r>
          </a:p>
          <a:p>
            <a:endParaRPr lang="vi-VN" sz="2800" dirty="0">
              <a:solidFill>
                <a:schemeClr val="bg1"/>
              </a:solidFill>
              <a:latin typeface="+mj-lt"/>
            </a:endParaRPr>
          </a:p>
          <a:p>
            <a:r>
              <a:rPr lang="vi-VN" sz="2800" dirty="0">
                <a:solidFill>
                  <a:schemeClr val="bg1"/>
                </a:solidFill>
                <a:latin typeface="+mj-lt"/>
              </a:rPr>
              <a:t>Sóng xanh cuộn chân trời</a:t>
            </a:r>
          </a:p>
          <a:p>
            <a:r>
              <a:rPr lang="vi-VN" sz="2800" dirty="0">
                <a:solidFill>
                  <a:schemeClr val="bg1"/>
                </a:solidFill>
                <a:latin typeface="+mj-lt"/>
              </a:rPr>
              <a:t>Cánh đồng như tranh vẽ</a:t>
            </a:r>
          </a:p>
          <a:p>
            <a:r>
              <a:rPr lang="vi-VN" sz="2800" dirty="0">
                <a:solidFill>
                  <a:schemeClr val="bg1"/>
                </a:solidFill>
                <a:latin typeface="+mj-lt"/>
              </a:rPr>
              <a:t>Bé ngân nga hát khê</a:t>
            </a:r>
          </a:p>
          <a:p>
            <a:r>
              <a:rPr lang="vi-VN" sz="2800" dirty="0">
                <a:solidFill>
                  <a:schemeClr val="bg1"/>
                </a:solidFill>
                <a:latin typeface="+mj-lt"/>
              </a:rPr>
              <a:t>Trong hương lúa mênh mông.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FC9A991-5238-4C46-B05B-7995781D6580}"/>
              </a:ext>
            </a:extLst>
          </p:cNvPr>
          <p:cNvSpPr txBox="1"/>
          <p:nvPr/>
        </p:nvSpPr>
        <p:spPr>
          <a:xfrm>
            <a:off x="5035810" y="5625368"/>
            <a:ext cx="2029723" cy="570734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dirty="0">
                <a:solidFill>
                  <a:schemeClr val="bg1"/>
                </a:solidFill>
                <a:latin typeface="+mj-lt"/>
              </a:rPr>
              <a:t>(Bùi Minh Huế)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5529F59-9E52-4A23-A132-2265724644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706" y="1479318"/>
            <a:ext cx="406360" cy="384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093F10F-9DA5-45A2-ABE6-2A5568D36AB6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431" y="3641130"/>
            <a:ext cx="384000" cy="384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13E711E-41A7-495F-A902-B0F642962AC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851" y="1580189"/>
            <a:ext cx="384000" cy="3840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41BA73E9-3864-4CE3-8B7D-2C562988086A}"/>
              </a:ext>
            </a:extLst>
          </p:cNvPr>
          <p:cNvGrpSpPr/>
          <p:nvPr/>
        </p:nvGrpSpPr>
        <p:grpSpPr>
          <a:xfrm>
            <a:off x="6256779" y="3429000"/>
            <a:ext cx="531799" cy="830997"/>
            <a:chOff x="3368680" y="2879696"/>
            <a:chExt cx="398849" cy="623248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EA6AB94B-2426-47FC-8BD3-4A31DD8FE13D}"/>
                </a:ext>
              </a:extLst>
            </p:cNvPr>
            <p:cNvSpPr/>
            <p:nvPr/>
          </p:nvSpPr>
          <p:spPr>
            <a:xfrm>
              <a:off x="3445636" y="3057837"/>
              <a:ext cx="321893" cy="321893"/>
            </a:xfrm>
            <a:prstGeom prst="ellipse">
              <a:avLst/>
            </a:prstGeom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endParaRPr lang="en-VN" sz="4800" i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1151767-66A3-458D-BDB9-1620CB41534E}"/>
                </a:ext>
              </a:extLst>
            </p:cNvPr>
            <p:cNvSpPr/>
            <p:nvPr/>
          </p:nvSpPr>
          <p:spPr>
            <a:xfrm rot="21163024">
              <a:off x="3368680" y="2879696"/>
              <a:ext cx="386163" cy="62324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VN" sz="4800" b="1" i="1" dirty="0">
                  <a:solidFill>
                    <a:schemeClr val="bg1"/>
                  </a:solidFill>
                  <a:latin typeface="+mj-lt"/>
                </a:rPr>
                <a:t>4</a:t>
              </a:r>
            </a:p>
          </p:txBody>
        </p:sp>
      </p:grpSp>
      <p:sp>
        <p:nvSpPr>
          <p:cNvPr id="2" name="Cloud 1">
            <a:extLst>
              <a:ext uri="{FF2B5EF4-FFF2-40B4-BE49-F238E27FC236}">
                <a16:creationId xmlns:a16="http://schemas.microsoft.com/office/drawing/2014/main" id="{C28598C6-DA64-4F43-83B4-84164FA2050B}"/>
              </a:ext>
            </a:extLst>
          </p:cNvPr>
          <p:cNvSpPr/>
          <p:nvPr/>
        </p:nvSpPr>
        <p:spPr>
          <a:xfrm>
            <a:off x="8832752" y="332342"/>
            <a:ext cx="3048000" cy="928662"/>
          </a:xfrm>
          <a:prstGeom prst="cloud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B4BA265-DAFD-42FC-AB0D-F3C6A90E2B0C}"/>
              </a:ext>
            </a:extLst>
          </p:cNvPr>
          <p:cNvSpPr txBox="1"/>
          <p:nvPr/>
        </p:nvSpPr>
        <p:spPr>
          <a:xfrm>
            <a:off x="8741859" y="367334"/>
            <a:ext cx="3001871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rgbClr val="FF0000"/>
                </a:solidFill>
                <a:latin typeface="+mj-lt"/>
              </a:rPr>
              <a:t>Đọc</a:t>
            </a:r>
            <a:r>
              <a:rPr lang="en-US" sz="2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+mj-lt"/>
              </a:rPr>
              <a:t>nối</a:t>
            </a:r>
            <a:r>
              <a:rPr lang="en-US" sz="2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+mj-lt"/>
              </a:rPr>
              <a:t>tiếp</a:t>
            </a:r>
            <a:r>
              <a:rPr lang="en-US" sz="2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+mj-lt"/>
              </a:rPr>
              <a:t>đoạn</a:t>
            </a:r>
            <a:endParaRPr lang="en-US" sz="28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9883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94E9DDC9-E934-4592-8C12-BC6B769B1494}"/>
              </a:ext>
            </a:extLst>
          </p:cNvPr>
          <p:cNvGrpSpPr/>
          <p:nvPr/>
        </p:nvGrpSpPr>
        <p:grpSpPr>
          <a:xfrm>
            <a:off x="837737" y="642694"/>
            <a:ext cx="10768972" cy="5834637"/>
            <a:chOff x="321547" y="1155560"/>
            <a:chExt cx="6260123" cy="3739908"/>
          </a:xfrm>
        </p:grpSpPr>
        <p:pic>
          <p:nvPicPr>
            <p:cNvPr id="1026" name="Picture 2" descr="kỹ thuật vẽ tranh phong cảnh _quê hương với những cánh đồng lúa chín _ sơn  dầu | Tổng hợp những bức tranh đẹp nhất">
              <a:extLst>
                <a:ext uri="{FF2B5EF4-FFF2-40B4-BE49-F238E27FC236}">
                  <a16:creationId xmlns:a16="http://schemas.microsoft.com/office/drawing/2014/main" id="{609FE20E-1AB5-49A0-8772-AD678A16FF6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24" r="9157"/>
            <a:stretch/>
          </p:blipFill>
          <p:spPr bwMode="auto">
            <a:xfrm>
              <a:off x="321547" y="1155560"/>
              <a:ext cx="6260123" cy="3739908"/>
            </a:xfrm>
            <a:prstGeom prst="roundRect">
              <a:avLst>
                <a:gd name="adj" fmla="val 22398"/>
              </a:avLst>
            </a:prstGeom>
            <a:noFill/>
            <a:effectLst>
              <a:softEdge rad="63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A0E70CD7-86DF-4C93-9F3F-B972AFC47C3E}"/>
                </a:ext>
              </a:extLst>
            </p:cNvPr>
            <p:cNvSpPr/>
            <p:nvPr/>
          </p:nvSpPr>
          <p:spPr>
            <a:xfrm>
              <a:off x="3610277" y="1187539"/>
              <a:ext cx="452176" cy="452176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400" dirty="0">
                <a:latin typeface="+mj-lt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CCFC9CB9-2DD5-4EEB-9FD9-DDB35D091E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497994" y="424380"/>
            <a:ext cx="776410" cy="7002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68399AD-AE89-4EED-A460-06ADC397BD6D}"/>
              </a:ext>
            </a:extLst>
          </p:cNvPr>
          <p:cNvSpPr txBox="1"/>
          <p:nvPr/>
        </p:nvSpPr>
        <p:spPr>
          <a:xfrm>
            <a:off x="3606558" y="582133"/>
            <a:ext cx="5304225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b="1" dirty="0">
                <a:solidFill>
                  <a:srgbClr val="FF0000"/>
                </a:solidFill>
                <a:latin typeface="+mj-lt"/>
              </a:rPr>
              <a:t>CÁNH ĐỒNG QUÊ EM</a:t>
            </a:r>
            <a:endParaRPr lang="en-US" sz="28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4323E9-2EA2-4233-9B1F-98A1F577AFCE}"/>
              </a:ext>
            </a:extLst>
          </p:cNvPr>
          <p:cNvSpPr txBox="1"/>
          <p:nvPr/>
        </p:nvSpPr>
        <p:spPr>
          <a:xfrm>
            <a:off x="1976431" y="1443841"/>
            <a:ext cx="3996607" cy="3970318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vi-VN" sz="2800" dirty="0">
                <a:solidFill>
                  <a:schemeClr val="bg1"/>
                </a:solidFill>
                <a:latin typeface="+mj-lt"/>
              </a:rPr>
              <a:t>Bé theo mẹ ra đồng</a:t>
            </a:r>
          </a:p>
          <a:p>
            <a:r>
              <a:rPr lang="vi-VN" sz="2800" dirty="0">
                <a:solidFill>
                  <a:schemeClr val="bg1"/>
                </a:solidFill>
                <a:latin typeface="+mj-lt"/>
              </a:rPr>
              <a:t>Vầng dương lên rực đỏ</a:t>
            </a:r>
          </a:p>
          <a:p>
            <a:r>
              <a:rPr lang="vi-VN" sz="2800" dirty="0">
                <a:solidFill>
                  <a:schemeClr val="bg1"/>
                </a:solidFill>
                <a:latin typeface="+mj-lt"/>
              </a:rPr>
              <a:t>Muôn vàn kim cương nhỏ</a:t>
            </a:r>
          </a:p>
          <a:p>
            <a:r>
              <a:rPr lang="vi-VN" sz="2800" dirty="0">
                <a:solidFill>
                  <a:schemeClr val="bg1"/>
                </a:solidFill>
                <a:latin typeface="+mj-lt"/>
              </a:rPr>
              <a:t>Lấp lánh ngọn cỏ hoa.</a:t>
            </a:r>
          </a:p>
          <a:p>
            <a:endParaRPr lang="vi-VN" sz="2800" dirty="0">
              <a:solidFill>
                <a:schemeClr val="bg1"/>
              </a:solidFill>
              <a:latin typeface="+mj-lt"/>
            </a:endParaRPr>
          </a:p>
          <a:p>
            <a:r>
              <a:rPr lang="vi-VN" sz="2800" dirty="0">
                <a:solidFill>
                  <a:schemeClr val="bg1"/>
                </a:solidFill>
                <a:latin typeface="+mj-lt"/>
              </a:rPr>
              <a:t>Nắng ban mai hiền hòa</a:t>
            </a:r>
          </a:p>
          <a:p>
            <a:r>
              <a:rPr lang="vi-VN" sz="2800" dirty="0">
                <a:solidFill>
                  <a:schemeClr val="bg1"/>
                </a:solidFill>
                <a:latin typeface="+mj-lt"/>
              </a:rPr>
              <a:t>Tung lụa tơ vàng óng</a:t>
            </a:r>
          </a:p>
          <a:p>
            <a:r>
              <a:rPr lang="vi-VN" sz="2800" dirty="0">
                <a:solidFill>
                  <a:schemeClr val="bg1"/>
                </a:solidFill>
                <a:latin typeface="+mj-lt"/>
              </a:rPr>
              <a:t>Trải lên muôn con sóng</a:t>
            </a:r>
          </a:p>
          <a:p>
            <a:r>
              <a:rPr lang="vi-VN" sz="2800" dirty="0">
                <a:solidFill>
                  <a:schemeClr val="bg1"/>
                </a:solidFill>
                <a:latin typeface="+mj-lt"/>
              </a:rPr>
              <a:t>Dập dờn đồng lúa xanh.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01D8C6D-2DE7-4825-A122-BAE89977BE69}"/>
              </a:ext>
            </a:extLst>
          </p:cNvPr>
          <p:cNvSpPr txBox="1"/>
          <p:nvPr/>
        </p:nvSpPr>
        <p:spPr>
          <a:xfrm>
            <a:off x="6796722" y="1479318"/>
            <a:ext cx="4655442" cy="3970318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vi-VN" sz="2800" dirty="0">
                <a:solidFill>
                  <a:schemeClr val="bg1"/>
                </a:solidFill>
                <a:latin typeface="+mj-lt"/>
              </a:rPr>
              <a:t>Đàn chiền chiện bay quanh</a:t>
            </a:r>
          </a:p>
          <a:p>
            <a:r>
              <a:rPr lang="vi-VN" sz="2800" dirty="0">
                <a:solidFill>
                  <a:schemeClr val="bg1"/>
                </a:solidFill>
                <a:latin typeface="+mj-lt"/>
              </a:rPr>
              <a:t>Hót tích ri tích rích</a:t>
            </a:r>
          </a:p>
          <a:p>
            <a:r>
              <a:rPr lang="vi-VN" sz="2800" dirty="0">
                <a:solidFill>
                  <a:schemeClr val="bg1"/>
                </a:solidFill>
                <a:latin typeface="+mj-lt"/>
              </a:rPr>
              <a:t>Lũ châu chấu tinh nghịch</a:t>
            </a:r>
          </a:p>
          <a:p>
            <a:r>
              <a:rPr lang="vi-VN" sz="2800" dirty="0">
                <a:solidFill>
                  <a:schemeClr val="bg1"/>
                </a:solidFill>
                <a:latin typeface="+mj-lt"/>
              </a:rPr>
              <a:t>Đu cỏ uống sương rơi.</a:t>
            </a:r>
          </a:p>
          <a:p>
            <a:endParaRPr lang="vi-VN" sz="2800" dirty="0">
              <a:solidFill>
                <a:schemeClr val="bg1"/>
              </a:solidFill>
              <a:latin typeface="+mj-lt"/>
            </a:endParaRPr>
          </a:p>
          <a:p>
            <a:r>
              <a:rPr lang="vi-VN" sz="2800" dirty="0">
                <a:solidFill>
                  <a:schemeClr val="bg1"/>
                </a:solidFill>
                <a:latin typeface="+mj-lt"/>
              </a:rPr>
              <a:t>Sóng xanh cuộn chân trời</a:t>
            </a:r>
          </a:p>
          <a:p>
            <a:r>
              <a:rPr lang="vi-VN" sz="2800" dirty="0">
                <a:solidFill>
                  <a:schemeClr val="bg1"/>
                </a:solidFill>
                <a:latin typeface="+mj-lt"/>
              </a:rPr>
              <a:t>Cánh đồng như tranh vẽ</a:t>
            </a:r>
          </a:p>
          <a:p>
            <a:r>
              <a:rPr lang="vi-VN" sz="2800" dirty="0">
                <a:solidFill>
                  <a:schemeClr val="bg1"/>
                </a:solidFill>
                <a:latin typeface="+mj-lt"/>
              </a:rPr>
              <a:t>Bé ngân nga hát khê</a:t>
            </a:r>
          </a:p>
          <a:p>
            <a:r>
              <a:rPr lang="vi-VN" sz="2800" dirty="0">
                <a:solidFill>
                  <a:schemeClr val="bg1"/>
                </a:solidFill>
                <a:latin typeface="+mj-lt"/>
              </a:rPr>
              <a:t>Trong hương lúa mênh mông.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FC9A991-5238-4C46-B05B-7995781D6580}"/>
              </a:ext>
            </a:extLst>
          </p:cNvPr>
          <p:cNvSpPr txBox="1"/>
          <p:nvPr/>
        </p:nvSpPr>
        <p:spPr>
          <a:xfrm>
            <a:off x="5035810" y="5625368"/>
            <a:ext cx="2029723" cy="570734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dirty="0">
                <a:solidFill>
                  <a:schemeClr val="tx1"/>
                </a:solidFill>
                <a:latin typeface="+mj-lt"/>
              </a:rPr>
              <a:t>(Bùi Minh Huế)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5529F59-9E52-4A23-A132-2265724644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706" y="1479318"/>
            <a:ext cx="406360" cy="384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093F10F-9DA5-45A2-ABE6-2A5568D36AB6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431" y="3641130"/>
            <a:ext cx="384000" cy="384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13E711E-41A7-495F-A902-B0F642962AC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851" y="1580189"/>
            <a:ext cx="384000" cy="3840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41BA73E9-3864-4CE3-8B7D-2C562988086A}"/>
              </a:ext>
            </a:extLst>
          </p:cNvPr>
          <p:cNvGrpSpPr/>
          <p:nvPr/>
        </p:nvGrpSpPr>
        <p:grpSpPr>
          <a:xfrm>
            <a:off x="6256779" y="3429000"/>
            <a:ext cx="531799" cy="830997"/>
            <a:chOff x="3368680" y="2879696"/>
            <a:chExt cx="398849" cy="623248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EA6AB94B-2426-47FC-8BD3-4A31DD8FE13D}"/>
                </a:ext>
              </a:extLst>
            </p:cNvPr>
            <p:cNvSpPr/>
            <p:nvPr/>
          </p:nvSpPr>
          <p:spPr>
            <a:xfrm>
              <a:off x="3445636" y="3057837"/>
              <a:ext cx="321893" cy="321893"/>
            </a:xfrm>
            <a:prstGeom prst="ellipse">
              <a:avLst/>
            </a:prstGeom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endParaRPr lang="en-VN" sz="4800" i="1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1151767-66A3-458D-BDB9-1620CB41534E}"/>
                </a:ext>
              </a:extLst>
            </p:cNvPr>
            <p:cNvSpPr/>
            <p:nvPr/>
          </p:nvSpPr>
          <p:spPr>
            <a:xfrm rot="21163024">
              <a:off x="3368680" y="2879696"/>
              <a:ext cx="386163" cy="62324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VN" sz="4800" b="1" i="1" dirty="0">
                  <a:solidFill>
                    <a:schemeClr val="accent2"/>
                  </a:solidFill>
                  <a:latin typeface="+mj-lt"/>
                </a:rPr>
                <a:t>4</a:t>
              </a:r>
            </a:p>
          </p:txBody>
        </p:sp>
      </p:grpSp>
      <p:sp>
        <p:nvSpPr>
          <p:cNvPr id="2" name="Cloud 1">
            <a:extLst>
              <a:ext uri="{FF2B5EF4-FFF2-40B4-BE49-F238E27FC236}">
                <a16:creationId xmlns:a16="http://schemas.microsoft.com/office/drawing/2014/main" id="{C28598C6-DA64-4F43-83B4-84164FA2050B}"/>
              </a:ext>
            </a:extLst>
          </p:cNvPr>
          <p:cNvSpPr/>
          <p:nvPr/>
        </p:nvSpPr>
        <p:spPr>
          <a:xfrm>
            <a:off x="8832752" y="332342"/>
            <a:ext cx="3048000" cy="928662"/>
          </a:xfrm>
          <a:prstGeom prst="cloud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B4BA265-DAFD-42FC-AB0D-F3C6A90E2B0C}"/>
              </a:ext>
            </a:extLst>
          </p:cNvPr>
          <p:cNvSpPr txBox="1"/>
          <p:nvPr/>
        </p:nvSpPr>
        <p:spPr>
          <a:xfrm>
            <a:off x="8988815" y="489128"/>
            <a:ext cx="2754915" cy="570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400" b="1" dirty="0">
                <a:solidFill>
                  <a:srgbClr val="17479D"/>
                </a:solidFill>
                <a:latin typeface="+mj-lt"/>
              </a:rPr>
              <a:t>ĐỌC</a:t>
            </a:r>
            <a:r>
              <a:rPr lang="en-US" sz="2400" b="1" dirty="0">
                <a:solidFill>
                  <a:srgbClr val="17479D"/>
                </a:solidFill>
                <a:latin typeface="+mj-lt"/>
              </a:rPr>
              <a:t> THEO ĐOẠN</a:t>
            </a:r>
          </a:p>
        </p:txBody>
      </p:sp>
    </p:spTree>
    <p:extLst>
      <p:ext uri="{BB962C8B-B14F-4D97-AF65-F5344CB8AC3E}">
        <p14:creationId xmlns:p14="http://schemas.microsoft.com/office/powerpoint/2010/main" val="2931626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94E9DDC9-E934-4592-8C12-BC6B769B1494}"/>
              </a:ext>
            </a:extLst>
          </p:cNvPr>
          <p:cNvGrpSpPr/>
          <p:nvPr/>
        </p:nvGrpSpPr>
        <p:grpSpPr>
          <a:xfrm>
            <a:off x="837737" y="642694"/>
            <a:ext cx="10768972" cy="5834637"/>
            <a:chOff x="321547" y="1155560"/>
            <a:chExt cx="6260123" cy="3739908"/>
          </a:xfrm>
        </p:grpSpPr>
        <p:pic>
          <p:nvPicPr>
            <p:cNvPr id="1026" name="Picture 2" descr="kỹ thuật vẽ tranh phong cảnh _quê hương với những cánh đồng lúa chín _ sơn  dầu | Tổng hợp những bức tranh đẹp nhất">
              <a:extLst>
                <a:ext uri="{FF2B5EF4-FFF2-40B4-BE49-F238E27FC236}">
                  <a16:creationId xmlns:a16="http://schemas.microsoft.com/office/drawing/2014/main" id="{609FE20E-1AB5-49A0-8772-AD678A16FF6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24" r="9157"/>
            <a:stretch/>
          </p:blipFill>
          <p:spPr bwMode="auto">
            <a:xfrm>
              <a:off x="321547" y="1155560"/>
              <a:ext cx="6260123" cy="3739908"/>
            </a:xfrm>
            <a:prstGeom prst="roundRect">
              <a:avLst>
                <a:gd name="adj" fmla="val 22398"/>
              </a:avLst>
            </a:prstGeom>
            <a:noFill/>
            <a:effectLst>
              <a:softEdge rad="63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A0E70CD7-86DF-4C93-9F3F-B972AFC47C3E}"/>
                </a:ext>
              </a:extLst>
            </p:cNvPr>
            <p:cNvSpPr/>
            <p:nvPr/>
          </p:nvSpPr>
          <p:spPr>
            <a:xfrm>
              <a:off x="3610277" y="1187539"/>
              <a:ext cx="452176" cy="452176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CCFC9CB9-2DD5-4EEB-9FD9-DDB35D091E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497994" y="424380"/>
            <a:ext cx="776410" cy="7002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68399AD-AE89-4EED-A460-06ADC397BD6D}"/>
              </a:ext>
            </a:extLst>
          </p:cNvPr>
          <p:cNvSpPr txBox="1"/>
          <p:nvPr/>
        </p:nvSpPr>
        <p:spPr>
          <a:xfrm>
            <a:off x="3528527" y="562891"/>
            <a:ext cx="5304225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CÁNH ĐỒNG QUÊ EM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4323E9-2EA2-4233-9B1F-98A1F577AFCE}"/>
              </a:ext>
            </a:extLst>
          </p:cNvPr>
          <p:cNvSpPr txBox="1"/>
          <p:nvPr/>
        </p:nvSpPr>
        <p:spPr>
          <a:xfrm>
            <a:off x="1976431" y="1443841"/>
            <a:ext cx="3996607" cy="3970318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Bé theo mẹ ra đồng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Vầng dương lên rực đỏ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Muôn vàn kim cương nhỏ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Lấp lánh ngọn cỏ hoa.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Nắng ban mai hiền hòa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Tung lụa tơ vàng óng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Trải lên muôn con sóng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Dập dờn đồng lúa xanh.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01D8C6D-2DE7-4825-A122-BAE89977BE69}"/>
              </a:ext>
            </a:extLst>
          </p:cNvPr>
          <p:cNvSpPr txBox="1"/>
          <p:nvPr/>
        </p:nvSpPr>
        <p:spPr>
          <a:xfrm>
            <a:off x="6796722" y="1479318"/>
            <a:ext cx="4655442" cy="3970318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Đàn chiền chiện bay quanh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Hót tích ri tích rích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Lũ châu chấu tinh nghịch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Đu cỏ uống sương rơi.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Sóng xanh cuộn chân trời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Cánh đồng như tranh vẽ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Bé ngân nga hát khê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Trong hương lúa mênh mông.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FC9A991-5238-4C46-B05B-7995781D6580}"/>
              </a:ext>
            </a:extLst>
          </p:cNvPr>
          <p:cNvSpPr txBox="1"/>
          <p:nvPr/>
        </p:nvSpPr>
        <p:spPr>
          <a:xfrm>
            <a:off x="5035810" y="5625368"/>
            <a:ext cx="2029723" cy="570734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(Bùi Minh Huế)</a:t>
            </a:r>
          </a:p>
        </p:txBody>
      </p:sp>
      <p:sp>
        <p:nvSpPr>
          <p:cNvPr id="2" name="Cloud 1">
            <a:extLst>
              <a:ext uri="{FF2B5EF4-FFF2-40B4-BE49-F238E27FC236}">
                <a16:creationId xmlns:a16="http://schemas.microsoft.com/office/drawing/2014/main" id="{C28598C6-DA64-4F43-83B4-84164FA2050B}"/>
              </a:ext>
            </a:extLst>
          </p:cNvPr>
          <p:cNvSpPr/>
          <p:nvPr/>
        </p:nvSpPr>
        <p:spPr>
          <a:xfrm>
            <a:off x="8832752" y="332342"/>
            <a:ext cx="3048000" cy="928662"/>
          </a:xfrm>
          <a:prstGeom prst="cloud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B4BA265-DAFD-42FC-AB0D-F3C6A90E2B0C}"/>
              </a:ext>
            </a:extLst>
          </p:cNvPr>
          <p:cNvSpPr txBox="1"/>
          <p:nvPr/>
        </p:nvSpPr>
        <p:spPr>
          <a:xfrm>
            <a:off x="8832752" y="451623"/>
            <a:ext cx="2552911" cy="570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noProof="0" dirty="0" err="1">
                <a:solidFill>
                  <a:srgbClr val="17479D"/>
                </a:solidFill>
                <a:latin typeface="Arial-Rounded"/>
                <a:ea typeface="Arial-Rounded"/>
              </a:rPr>
              <a:t>Đọc</a:t>
            </a:r>
            <a:r>
              <a:rPr lang="en-US" sz="2400" b="1" noProof="0" dirty="0">
                <a:solidFill>
                  <a:srgbClr val="17479D"/>
                </a:solidFill>
                <a:latin typeface="Arial-Rounded"/>
                <a:ea typeface="Arial-Rounded"/>
              </a:rPr>
              <a:t> </a:t>
            </a:r>
            <a:r>
              <a:rPr lang="en-US" sz="2400" b="1" noProof="0" dirty="0" err="1">
                <a:solidFill>
                  <a:srgbClr val="17479D"/>
                </a:solidFill>
                <a:latin typeface="Arial-Rounded"/>
                <a:ea typeface="Arial-Rounded"/>
              </a:rPr>
              <a:t>toàn</a:t>
            </a:r>
            <a:r>
              <a:rPr lang="en-US" sz="2400" b="1" noProof="0" dirty="0">
                <a:solidFill>
                  <a:srgbClr val="17479D"/>
                </a:solidFill>
                <a:latin typeface="Arial-Rounded"/>
                <a:ea typeface="Arial-Rounded"/>
              </a:rPr>
              <a:t> </a:t>
            </a:r>
            <a:r>
              <a:rPr lang="en-US" sz="2400" b="1" noProof="0" dirty="0" err="1">
                <a:solidFill>
                  <a:srgbClr val="17479D"/>
                </a:solidFill>
                <a:latin typeface="Arial-Rounded"/>
                <a:ea typeface="Arial-Rounded"/>
              </a:rPr>
              <a:t>bài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2592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C178B17-0347-413B-A63D-7D284C23EBAE}"/>
              </a:ext>
            </a:extLst>
          </p:cNvPr>
          <p:cNvSpPr txBox="1"/>
          <p:nvPr/>
        </p:nvSpPr>
        <p:spPr>
          <a:xfrm>
            <a:off x="3762057" y="1425413"/>
            <a:ext cx="5039043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/>
                <a:ea typeface="Microsoft YaHei" panose="020B0503020204020204" charset="-122"/>
                <a:cs typeface="Verdana" panose="020B0604030504040204" charset="0"/>
                <a:sym typeface="+mn-ea"/>
              </a:rPr>
              <a:t>Trả lời câu hỏi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Arial-Rounded"/>
              <a:cs typeface="Verdana" panose="020B060403050404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0666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8D0C1AAB-5855-4544-A0FC-0DE6260C5AF2}"/>
              </a:ext>
            </a:extLst>
          </p:cNvPr>
          <p:cNvGrpSpPr/>
          <p:nvPr/>
        </p:nvGrpSpPr>
        <p:grpSpPr>
          <a:xfrm>
            <a:off x="1952730" y="1823451"/>
            <a:ext cx="8413820" cy="4703839"/>
            <a:chOff x="321547" y="1155560"/>
            <a:chExt cx="6260123" cy="3739908"/>
          </a:xfrm>
        </p:grpSpPr>
        <p:pic>
          <p:nvPicPr>
            <p:cNvPr id="24" name="Picture 2" descr="kỹ thuật vẽ tranh phong cảnh _quê hương với những cánh đồng lúa chín _ sơn  dầu | Tổng hợp những bức tranh đẹp nhất">
              <a:extLst>
                <a:ext uri="{FF2B5EF4-FFF2-40B4-BE49-F238E27FC236}">
                  <a16:creationId xmlns:a16="http://schemas.microsoft.com/office/drawing/2014/main" id="{69ADA467-0A9A-4A4D-AB79-D46BA20C373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24" r="9157"/>
            <a:stretch/>
          </p:blipFill>
          <p:spPr bwMode="auto">
            <a:xfrm>
              <a:off x="321547" y="1155560"/>
              <a:ext cx="6260123" cy="3739908"/>
            </a:xfrm>
            <a:prstGeom prst="cloud">
              <a:avLst/>
            </a:prstGeom>
            <a:noFill/>
            <a:effectLst>
              <a:softEdge rad="63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0EB73862-55B5-44C0-9646-51E51B3955C9}"/>
                </a:ext>
              </a:extLst>
            </p:cNvPr>
            <p:cNvSpPr/>
            <p:nvPr/>
          </p:nvSpPr>
          <p:spPr>
            <a:xfrm>
              <a:off x="3610277" y="1187539"/>
              <a:ext cx="452176" cy="452176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200" dirty="0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59B165CA-31A8-4732-A7A0-AB4C01432571}"/>
              </a:ext>
            </a:extLst>
          </p:cNvPr>
          <p:cNvSpPr txBox="1"/>
          <p:nvPr/>
        </p:nvSpPr>
        <p:spPr>
          <a:xfrm>
            <a:off x="3955645" y="294752"/>
            <a:ext cx="75916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solidFill>
                  <a:schemeClr val="accent2"/>
                </a:solidFill>
                <a:latin typeface="UTM Cookies" panose="02040603050506020204" pitchFamily="18" charset="0"/>
              </a:rPr>
              <a:t>TRẢ LỜI CÂU HỎI</a:t>
            </a:r>
            <a:endParaRPr lang="en-US" sz="48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3E36AB-714E-4BC3-850C-E6AC6384CFB5}"/>
              </a:ext>
            </a:extLst>
          </p:cNvPr>
          <p:cNvSpPr txBox="1"/>
          <p:nvPr/>
        </p:nvSpPr>
        <p:spPr>
          <a:xfrm>
            <a:off x="2986982" y="1290710"/>
            <a:ext cx="9112869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1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 </a:t>
            </a:r>
            <a:r>
              <a:rPr lang="vi-VN" sz="2800" dirty="0">
                <a:latin typeface="+mj-lt"/>
              </a:rPr>
              <a:t>Trong bài thơ, bé nhìn thấy vầng dương đẹp như thế nào?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C36F76A-6252-47E4-8B1B-6CED9B173497}"/>
              </a:ext>
            </a:extLst>
          </p:cNvPr>
          <p:cNvGrpSpPr/>
          <p:nvPr/>
        </p:nvGrpSpPr>
        <p:grpSpPr>
          <a:xfrm>
            <a:off x="4065506" y="1745466"/>
            <a:ext cx="5165325" cy="954107"/>
            <a:chOff x="1632114" y="2260669"/>
            <a:chExt cx="4362659" cy="715580"/>
          </a:xfrm>
          <a:solidFill>
            <a:schemeClr val="accent5">
              <a:lumMod val="20000"/>
              <a:lumOff val="8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73A1917C-DB26-4D44-8B40-F4DC1E459D38}"/>
                </a:ext>
              </a:extLst>
            </p:cNvPr>
            <p:cNvSpPr/>
            <p:nvPr/>
          </p:nvSpPr>
          <p:spPr>
            <a:xfrm>
              <a:off x="1680421" y="2312017"/>
              <a:ext cx="4314352" cy="630361"/>
            </a:xfrm>
            <a:prstGeom prst="roundRect">
              <a:avLst>
                <a:gd name="adj" fmla="val 50000"/>
              </a:avLst>
            </a:prstGeom>
            <a:grpFill/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 sz="3200" dirty="0">
                <a:solidFill>
                  <a:srgbClr val="C00000"/>
                </a:solidFill>
                <a:latin typeface="+mj-lt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D2C0B07-88F2-4EB8-A192-505F9198A276}"/>
                </a:ext>
              </a:extLst>
            </p:cNvPr>
            <p:cNvSpPr/>
            <p:nvPr/>
          </p:nvSpPr>
          <p:spPr>
            <a:xfrm>
              <a:off x="1632114" y="2260669"/>
              <a:ext cx="4229100" cy="715580"/>
            </a:xfrm>
            <a:prstGeom prst="rect">
              <a:avLst/>
            </a:prstGeom>
            <a:grp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indent="228594" algn="ctr"/>
              <a:r>
                <a:rPr lang="vi-VN" sz="2800" dirty="0">
                  <a:solidFill>
                    <a:srgbClr val="C00000"/>
                  </a:solidFill>
                  <a:latin typeface="+mj-lt"/>
                </a:rPr>
                <a:t>Bé theo mẹ ra đồng</a:t>
              </a:r>
            </a:p>
            <a:p>
              <a:pPr indent="228594" algn="ctr"/>
              <a:r>
                <a:rPr lang="vi-VN" sz="2800" dirty="0">
                  <a:solidFill>
                    <a:srgbClr val="C00000"/>
                  </a:solidFill>
                  <a:latin typeface="+mj-lt"/>
                </a:rPr>
                <a:t>Vầng dương lên rực đỏ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7535F685-E5BE-4963-92EB-33291B4FFBE9}"/>
              </a:ext>
            </a:extLst>
          </p:cNvPr>
          <p:cNvSpPr txBox="1"/>
          <p:nvPr/>
        </p:nvSpPr>
        <p:spPr>
          <a:xfrm>
            <a:off x="2213320" y="6013591"/>
            <a:ext cx="7284682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2. </a:t>
            </a:r>
            <a:r>
              <a:rPr lang="vi-VN" sz="2800" dirty="0">
                <a:latin typeface="+mj-lt"/>
              </a:rPr>
              <a:t>Nắng ban mai được tả như thế nào?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3544D6B-21E2-4BBC-854C-A1CCE78743D2}"/>
              </a:ext>
            </a:extLst>
          </p:cNvPr>
          <p:cNvGrpSpPr/>
          <p:nvPr/>
        </p:nvGrpSpPr>
        <p:grpSpPr>
          <a:xfrm>
            <a:off x="2832130" y="3451337"/>
            <a:ext cx="5108131" cy="1815883"/>
            <a:chOff x="1829681" y="3215223"/>
            <a:chExt cx="4314352" cy="1361912"/>
          </a:xfrm>
          <a:solidFill>
            <a:schemeClr val="accent5">
              <a:lumMod val="20000"/>
              <a:lumOff val="8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CF448D1D-44D9-4D46-92E6-81481DB3D8BE}"/>
                </a:ext>
              </a:extLst>
            </p:cNvPr>
            <p:cNvSpPr/>
            <p:nvPr/>
          </p:nvSpPr>
          <p:spPr>
            <a:xfrm>
              <a:off x="1829681" y="3239721"/>
              <a:ext cx="4314352" cy="1240340"/>
            </a:xfrm>
            <a:prstGeom prst="roundRect">
              <a:avLst>
                <a:gd name="adj" fmla="val 20835"/>
              </a:avLst>
            </a:prstGeom>
            <a:grpFill/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 sz="3200" dirty="0">
                <a:solidFill>
                  <a:srgbClr val="C00000"/>
                </a:solidFill>
                <a:latin typeface="+mj-lt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8FC62CD-4889-4F72-BF59-B03CA4E63BCC}"/>
                </a:ext>
              </a:extLst>
            </p:cNvPr>
            <p:cNvSpPr/>
            <p:nvPr/>
          </p:nvSpPr>
          <p:spPr>
            <a:xfrm>
              <a:off x="1829681" y="3215223"/>
              <a:ext cx="4229100" cy="1361912"/>
            </a:xfrm>
            <a:prstGeom prst="rect">
              <a:avLst/>
            </a:prstGeom>
            <a:grp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indent="228594" algn="ctr"/>
              <a:r>
                <a:rPr lang="vi-VN" sz="2800" dirty="0">
                  <a:solidFill>
                    <a:schemeClr val="accent1">
                      <a:lumMod val="75000"/>
                    </a:schemeClr>
                  </a:solidFill>
                  <a:latin typeface="+mj-lt"/>
                </a:rPr>
                <a:t>Nắng ban mai hiền hòa</a:t>
              </a:r>
            </a:p>
            <a:p>
              <a:pPr indent="228594" algn="ctr"/>
              <a:r>
                <a:rPr lang="vi-VN" sz="2800" dirty="0">
                  <a:solidFill>
                    <a:schemeClr val="accent1">
                      <a:lumMod val="75000"/>
                    </a:schemeClr>
                  </a:solidFill>
                  <a:latin typeface="+mj-lt"/>
                </a:rPr>
                <a:t>Tung lụa tơ vàng óng</a:t>
              </a:r>
            </a:p>
            <a:p>
              <a:pPr indent="228594" algn="ctr"/>
              <a:r>
                <a:rPr lang="vi-VN" sz="2800" dirty="0">
                  <a:solidFill>
                    <a:schemeClr val="accent1">
                      <a:lumMod val="75000"/>
                    </a:schemeClr>
                  </a:solidFill>
                  <a:latin typeface="+mj-lt"/>
                </a:rPr>
                <a:t>Trải lên muôn con sóng</a:t>
              </a:r>
            </a:p>
            <a:p>
              <a:pPr indent="228594" algn="ctr"/>
              <a:r>
                <a:rPr lang="vi-VN" sz="2800" dirty="0">
                  <a:solidFill>
                    <a:schemeClr val="accent1">
                      <a:lumMod val="75000"/>
                    </a:schemeClr>
                  </a:solidFill>
                  <a:latin typeface="+mj-lt"/>
                </a:rPr>
                <a:t>Dập dờn đồng lúa xanh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31719D7-2D91-47D8-9B43-519219176893}"/>
              </a:ext>
            </a:extLst>
          </p:cNvPr>
          <p:cNvGrpSpPr/>
          <p:nvPr/>
        </p:nvGrpSpPr>
        <p:grpSpPr>
          <a:xfrm>
            <a:off x="388977" y="330710"/>
            <a:ext cx="2598005" cy="1920000"/>
            <a:chOff x="2301074" y="2431701"/>
            <a:chExt cx="2421651" cy="2463766"/>
          </a:xfrm>
        </p:grpSpPr>
        <p:pic>
          <p:nvPicPr>
            <p:cNvPr id="27" name="Picture 2" descr="kỹ thuật vẽ tranh phong cảnh _quê hương với những cánh đồng lúa chín _ sơn  dầu | Tổng hợp những bức tranh đẹp nhất">
              <a:extLst>
                <a:ext uri="{FF2B5EF4-FFF2-40B4-BE49-F238E27FC236}">
                  <a16:creationId xmlns:a16="http://schemas.microsoft.com/office/drawing/2014/main" id="{8EEDD9AD-7BB1-4E6E-99AD-C6C5428E83F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692" t="17990" r="32296"/>
            <a:stretch/>
          </p:blipFill>
          <p:spPr bwMode="auto">
            <a:xfrm>
              <a:off x="2301074" y="2431701"/>
              <a:ext cx="2421651" cy="2463766"/>
            </a:xfrm>
            <a:prstGeom prst="ellipse">
              <a:avLst/>
            </a:prstGeom>
            <a:noFill/>
            <a:effectLst>
              <a:softEdge rad="63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8B7112EF-AFB9-4FDF-BF54-A468A8F2E6F2}"/>
                </a:ext>
              </a:extLst>
            </p:cNvPr>
            <p:cNvSpPr/>
            <p:nvPr/>
          </p:nvSpPr>
          <p:spPr>
            <a:xfrm>
              <a:off x="3680507" y="2621827"/>
              <a:ext cx="452176" cy="452176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200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591202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8D0C1AAB-5855-4544-A0FC-0DE6260C5AF2}"/>
              </a:ext>
            </a:extLst>
          </p:cNvPr>
          <p:cNvGrpSpPr/>
          <p:nvPr/>
        </p:nvGrpSpPr>
        <p:grpSpPr>
          <a:xfrm>
            <a:off x="1952730" y="1823451"/>
            <a:ext cx="8413820" cy="4703839"/>
            <a:chOff x="321547" y="1155560"/>
            <a:chExt cx="6260123" cy="3739908"/>
          </a:xfrm>
        </p:grpSpPr>
        <p:pic>
          <p:nvPicPr>
            <p:cNvPr id="24" name="Picture 2" descr="kỹ thuật vẽ tranh phong cảnh _quê hương với những cánh đồng lúa chín _ sơn  dầu | Tổng hợp những bức tranh đẹp nhất">
              <a:extLst>
                <a:ext uri="{FF2B5EF4-FFF2-40B4-BE49-F238E27FC236}">
                  <a16:creationId xmlns:a16="http://schemas.microsoft.com/office/drawing/2014/main" id="{69ADA467-0A9A-4A4D-AB79-D46BA20C373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24" r="9157"/>
            <a:stretch/>
          </p:blipFill>
          <p:spPr bwMode="auto">
            <a:xfrm>
              <a:off x="321547" y="1155560"/>
              <a:ext cx="6260123" cy="3739908"/>
            </a:xfrm>
            <a:prstGeom prst="cloud">
              <a:avLst/>
            </a:prstGeom>
            <a:noFill/>
            <a:effectLst>
              <a:softEdge rad="63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0EB73862-55B5-44C0-9646-51E51B3955C9}"/>
                </a:ext>
              </a:extLst>
            </p:cNvPr>
            <p:cNvSpPr/>
            <p:nvPr/>
          </p:nvSpPr>
          <p:spPr>
            <a:xfrm>
              <a:off x="3610277" y="1187539"/>
              <a:ext cx="452176" cy="452176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200" dirty="0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59B165CA-31A8-4732-A7A0-AB4C01432571}"/>
              </a:ext>
            </a:extLst>
          </p:cNvPr>
          <p:cNvSpPr txBox="1"/>
          <p:nvPr/>
        </p:nvSpPr>
        <p:spPr>
          <a:xfrm>
            <a:off x="3955645" y="294752"/>
            <a:ext cx="75916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solidFill>
                  <a:schemeClr val="accent2"/>
                </a:solidFill>
                <a:latin typeface="UTM Cookies" panose="02040603050506020204" pitchFamily="18" charset="0"/>
              </a:rPr>
              <a:t>TRẢ LỜI CÂU HỎI</a:t>
            </a:r>
            <a:endParaRPr lang="en-US" sz="48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535F685-E5BE-4963-92EB-33291B4FFBE9}"/>
              </a:ext>
            </a:extLst>
          </p:cNvPr>
          <p:cNvSpPr txBox="1"/>
          <p:nvPr/>
        </p:nvSpPr>
        <p:spPr>
          <a:xfrm>
            <a:off x="3446697" y="1280121"/>
            <a:ext cx="7284682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2. </a:t>
            </a:r>
            <a:r>
              <a:rPr lang="vi-VN" sz="2800" dirty="0">
                <a:latin typeface="+mj-lt"/>
              </a:rPr>
              <a:t>Nắng ban mai được tả như thế nào?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3544D6B-21E2-4BBC-854C-A1CCE78743D2}"/>
              </a:ext>
            </a:extLst>
          </p:cNvPr>
          <p:cNvGrpSpPr/>
          <p:nvPr/>
        </p:nvGrpSpPr>
        <p:grpSpPr>
          <a:xfrm>
            <a:off x="6372896" y="4175370"/>
            <a:ext cx="5108131" cy="1815883"/>
            <a:chOff x="1829681" y="3215223"/>
            <a:chExt cx="4314352" cy="1361912"/>
          </a:xfrm>
          <a:solidFill>
            <a:schemeClr val="accent5">
              <a:lumMod val="20000"/>
              <a:lumOff val="8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CF448D1D-44D9-4D46-92E6-81481DB3D8BE}"/>
                </a:ext>
              </a:extLst>
            </p:cNvPr>
            <p:cNvSpPr/>
            <p:nvPr/>
          </p:nvSpPr>
          <p:spPr>
            <a:xfrm>
              <a:off x="1829681" y="3239721"/>
              <a:ext cx="4314352" cy="1240340"/>
            </a:xfrm>
            <a:prstGeom prst="roundRect">
              <a:avLst>
                <a:gd name="adj" fmla="val 20835"/>
              </a:avLst>
            </a:prstGeom>
            <a:grpFill/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 sz="3200" dirty="0">
                <a:solidFill>
                  <a:srgbClr val="C00000"/>
                </a:solidFill>
                <a:latin typeface="+mj-lt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8FC62CD-4889-4F72-BF59-B03CA4E63BCC}"/>
                </a:ext>
              </a:extLst>
            </p:cNvPr>
            <p:cNvSpPr/>
            <p:nvPr/>
          </p:nvSpPr>
          <p:spPr>
            <a:xfrm>
              <a:off x="1829681" y="3215223"/>
              <a:ext cx="4229100" cy="1361912"/>
            </a:xfrm>
            <a:prstGeom prst="rect">
              <a:avLst/>
            </a:prstGeom>
            <a:grp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indent="228594" algn="ctr"/>
              <a:r>
                <a:rPr lang="vi-VN" sz="2800" dirty="0">
                  <a:solidFill>
                    <a:schemeClr val="accent1">
                      <a:lumMod val="75000"/>
                    </a:schemeClr>
                  </a:solidFill>
                  <a:latin typeface="+mj-lt"/>
                </a:rPr>
                <a:t>Nắng ban mai hiền hòa</a:t>
              </a:r>
            </a:p>
            <a:p>
              <a:pPr indent="228594" algn="ctr"/>
              <a:r>
                <a:rPr lang="vi-VN" sz="2800" dirty="0">
                  <a:solidFill>
                    <a:schemeClr val="accent1">
                      <a:lumMod val="75000"/>
                    </a:schemeClr>
                  </a:solidFill>
                  <a:latin typeface="+mj-lt"/>
                </a:rPr>
                <a:t>Tung lụa tơ vàng óng</a:t>
              </a:r>
            </a:p>
            <a:p>
              <a:pPr indent="228594" algn="ctr"/>
              <a:r>
                <a:rPr lang="vi-VN" sz="2800" dirty="0">
                  <a:solidFill>
                    <a:schemeClr val="accent1">
                      <a:lumMod val="75000"/>
                    </a:schemeClr>
                  </a:solidFill>
                  <a:latin typeface="+mj-lt"/>
                </a:rPr>
                <a:t>Trải lên muôn con sóng</a:t>
              </a:r>
            </a:p>
            <a:p>
              <a:pPr indent="228594" algn="ctr"/>
              <a:r>
                <a:rPr lang="vi-VN" sz="2800" dirty="0">
                  <a:solidFill>
                    <a:schemeClr val="accent1">
                      <a:lumMod val="75000"/>
                    </a:schemeClr>
                  </a:solidFill>
                  <a:latin typeface="+mj-lt"/>
                </a:rPr>
                <a:t>Dập dờn đồng lúa xanh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31719D7-2D91-47D8-9B43-519219176893}"/>
              </a:ext>
            </a:extLst>
          </p:cNvPr>
          <p:cNvGrpSpPr/>
          <p:nvPr/>
        </p:nvGrpSpPr>
        <p:grpSpPr>
          <a:xfrm>
            <a:off x="388977" y="330710"/>
            <a:ext cx="2598005" cy="1920000"/>
            <a:chOff x="2301074" y="2431701"/>
            <a:chExt cx="2421651" cy="2463766"/>
          </a:xfrm>
        </p:grpSpPr>
        <p:pic>
          <p:nvPicPr>
            <p:cNvPr id="27" name="Picture 2" descr="kỹ thuật vẽ tranh phong cảnh _quê hương với những cánh đồng lúa chín _ sơn  dầu | Tổng hợp những bức tranh đẹp nhất">
              <a:extLst>
                <a:ext uri="{FF2B5EF4-FFF2-40B4-BE49-F238E27FC236}">
                  <a16:creationId xmlns:a16="http://schemas.microsoft.com/office/drawing/2014/main" id="{8EEDD9AD-7BB1-4E6E-99AD-C6C5428E83F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692" t="17990" r="32296"/>
            <a:stretch/>
          </p:blipFill>
          <p:spPr bwMode="auto">
            <a:xfrm>
              <a:off x="2301074" y="2431701"/>
              <a:ext cx="2421651" cy="2463766"/>
            </a:xfrm>
            <a:prstGeom prst="ellipse">
              <a:avLst/>
            </a:prstGeom>
            <a:noFill/>
            <a:effectLst>
              <a:softEdge rad="63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8B7112EF-AFB9-4FDF-BF54-A468A8F2E6F2}"/>
                </a:ext>
              </a:extLst>
            </p:cNvPr>
            <p:cNvSpPr/>
            <p:nvPr/>
          </p:nvSpPr>
          <p:spPr>
            <a:xfrm>
              <a:off x="3680507" y="2621827"/>
              <a:ext cx="452176" cy="452176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200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900202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62226B8-7748-445A-A52F-A09A55B1D360}"/>
              </a:ext>
            </a:extLst>
          </p:cNvPr>
          <p:cNvSpPr txBox="1"/>
          <p:nvPr/>
        </p:nvSpPr>
        <p:spPr>
          <a:xfrm>
            <a:off x="1509502" y="311828"/>
            <a:ext cx="9739422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3. </a:t>
            </a:r>
            <a:r>
              <a:rPr lang="vi-VN" sz="2800" dirty="0">
                <a:latin typeface="+mj-lt"/>
              </a:rPr>
              <a:t>Đàn chiền chiện và lũ châu chấu làm gì trên cánh đồng?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5BAEC7C-5D2A-451C-A786-CF79250C08D7}"/>
              </a:ext>
            </a:extLst>
          </p:cNvPr>
          <p:cNvGrpSpPr/>
          <p:nvPr/>
        </p:nvGrpSpPr>
        <p:grpSpPr>
          <a:xfrm>
            <a:off x="1060564" y="1278023"/>
            <a:ext cx="9739422" cy="2875585"/>
            <a:chOff x="1279794" y="834612"/>
            <a:chExt cx="4687174" cy="2156689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D974918A-FBE2-486F-9884-DCCBC8CEB3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BFFFF"/>
                </a:clrFrom>
                <a:clrTo>
                  <a:srgbClr val="FB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r="56852"/>
            <a:stretch/>
          </p:blipFill>
          <p:spPr>
            <a:xfrm>
              <a:off x="1279794" y="834612"/>
              <a:ext cx="1850834" cy="2134148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85BA022-F043-4CCB-B5CE-6FF7B263B0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BFFFF"/>
                </a:clrFrom>
                <a:clrTo>
                  <a:srgbClr val="FB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57158" t="912" r="-306" b="-912"/>
            <a:stretch/>
          </p:blipFill>
          <p:spPr>
            <a:xfrm>
              <a:off x="4116134" y="857153"/>
              <a:ext cx="1850834" cy="2134148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7497ECD-1519-4E0F-BDA8-5AA881CBD566}"/>
              </a:ext>
            </a:extLst>
          </p:cNvPr>
          <p:cNvGrpSpPr/>
          <p:nvPr/>
        </p:nvGrpSpPr>
        <p:grpSpPr>
          <a:xfrm>
            <a:off x="-423380" y="4120944"/>
            <a:ext cx="7518658" cy="1070614"/>
            <a:chOff x="1483143" y="3123817"/>
            <a:chExt cx="5260546" cy="802960"/>
          </a:xfr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CCDC29E9-CC8B-40D3-AF4E-BE889A57802D}"/>
                </a:ext>
              </a:extLst>
            </p:cNvPr>
            <p:cNvSpPr/>
            <p:nvPr/>
          </p:nvSpPr>
          <p:spPr>
            <a:xfrm>
              <a:off x="2137020" y="3239721"/>
              <a:ext cx="3791556" cy="630361"/>
            </a:xfrm>
            <a:prstGeom prst="roundRect">
              <a:avLst>
                <a:gd name="adj" fmla="val 19713"/>
              </a:avLst>
            </a:prstGeom>
            <a:grpFill/>
            <a:ln w="28575">
              <a:solidFill>
                <a:srgbClr val="30990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vi-VN" sz="3200" dirty="0">
                <a:solidFill>
                  <a:srgbClr val="00B050"/>
                </a:solidFill>
                <a:latin typeface="+mj-lt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0381FD1-5E9D-4010-A329-04C4F31B2F71}"/>
                </a:ext>
              </a:extLst>
            </p:cNvPr>
            <p:cNvSpPr/>
            <p:nvPr/>
          </p:nvSpPr>
          <p:spPr>
            <a:xfrm>
              <a:off x="1483143" y="3123817"/>
              <a:ext cx="5260546" cy="802960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indent="228594" algn="ctr">
                <a:lnSpc>
                  <a:spcPct val="120000"/>
                </a:lnSpc>
              </a:pPr>
              <a:r>
                <a:rPr lang="vi-VN" sz="2800" dirty="0">
                  <a:solidFill>
                    <a:srgbClr val="00B050"/>
                  </a:solidFill>
                  <a:latin typeface="+mj-lt"/>
                </a:rPr>
                <a:t>Đàn chiền chiện bay quanh</a:t>
              </a:r>
            </a:p>
            <a:p>
              <a:pPr indent="228594" algn="ctr">
                <a:lnSpc>
                  <a:spcPct val="120000"/>
                </a:lnSpc>
              </a:pPr>
              <a:r>
                <a:rPr lang="vi-VN" sz="2800" dirty="0">
                  <a:solidFill>
                    <a:srgbClr val="00B050"/>
                  </a:solidFill>
                  <a:latin typeface="+mj-lt"/>
                </a:rPr>
                <a:t>Hót tích ri tích rích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55C63E7-830D-42DB-8A27-90B1874A7FA8}"/>
              </a:ext>
            </a:extLst>
          </p:cNvPr>
          <p:cNvGrpSpPr/>
          <p:nvPr/>
        </p:nvGrpSpPr>
        <p:grpSpPr>
          <a:xfrm>
            <a:off x="6261727" y="4117222"/>
            <a:ext cx="5930273" cy="1360300"/>
            <a:chOff x="1981423" y="3215223"/>
            <a:chExt cx="4565331" cy="802960"/>
          </a:xfr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EBD6D154-B63C-4E48-8724-FD67BF3F82DA}"/>
                </a:ext>
              </a:extLst>
            </p:cNvPr>
            <p:cNvSpPr/>
            <p:nvPr/>
          </p:nvSpPr>
          <p:spPr>
            <a:xfrm>
              <a:off x="2303794" y="3250016"/>
              <a:ext cx="3550787" cy="630361"/>
            </a:xfrm>
            <a:prstGeom prst="roundRect">
              <a:avLst>
                <a:gd name="adj" fmla="val 19713"/>
              </a:avLst>
            </a:prstGeom>
            <a:grp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vi-VN" sz="3200" dirty="0">
                <a:solidFill>
                  <a:srgbClr val="00B050"/>
                </a:solidFill>
                <a:latin typeface="+mj-lt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70AFE8D-8207-4D5A-BA15-166D2475CDD0}"/>
                </a:ext>
              </a:extLst>
            </p:cNvPr>
            <p:cNvSpPr/>
            <p:nvPr/>
          </p:nvSpPr>
          <p:spPr>
            <a:xfrm>
              <a:off x="1981423" y="3215223"/>
              <a:ext cx="4565331" cy="802960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indent="228594" algn="ctr">
                <a:lnSpc>
                  <a:spcPct val="120000"/>
                </a:lnSpc>
              </a:pPr>
              <a:r>
                <a:rPr lang="vi-VN" sz="2800" dirty="0">
                  <a:solidFill>
                    <a:srgbClr val="0070C0"/>
                  </a:solidFill>
                  <a:latin typeface="+mj-lt"/>
                </a:rPr>
                <a:t>Lũ châu chấu tinh nghịch</a:t>
              </a:r>
            </a:p>
            <a:p>
              <a:pPr indent="228594" algn="ctr">
                <a:lnSpc>
                  <a:spcPct val="120000"/>
                </a:lnSpc>
              </a:pPr>
              <a:r>
                <a:rPr lang="vi-VN" sz="2800" dirty="0">
                  <a:solidFill>
                    <a:srgbClr val="0070C0"/>
                  </a:solidFill>
                  <a:latin typeface="+mj-lt"/>
                </a:rPr>
                <a:t>Đu cỏ uống sương rơi.</a:t>
              </a:r>
            </a:p>
          </p:txBody>
        </p:sp>
      </p:grpSp>
      <p:pic>
        <p:nvPicPr>
          <p:cNvPr id="19" name="Picture 18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38C47B55-3E24-483D-8F7D-E80381DD3C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4" y="4878189"/>
            <a:ext cx="2057179" cy="1667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37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nhà 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213" y="222117"/>
            <a:ext cx="4063710" cy="5104176"/>
          </a:xfrm>
          <a:prstGeom prst="rect">
            <a:avLst/>
          </a:prstGeom>
        </p:spPr>
      </p:pic>
      <p:pic>
        <p:nvPicPr>
          <p:cNvPr id="43" name="tho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6258" y="2074362"/>
            <a:ext cx="2935620" cy="3780722"/>
          </a:xfrm>
          <a:prstGeom prst="rect">
            <a:avLst/>
          </a:prstGeom>
        </p:spPr>
      </p:pic>
      <p:pic>
        <p:nvPicPr>
          <p:cNvPr id="51" name="me con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96" b="89844" l="60547" r="100000">
                        <a14:backgroundMark x1="76855" y1="23828" x2="76855" y2="23828"/>
                        <a14:backgroundMark x1="77148" y1="28385" x2="77148" y2="28385"/>
                        <a14:backgroundMark x1="80566" y1="36328" x2="80566" y2="36328"/>
                        <a14:backgroundMark x1="77930" y1="32422" x2="77930" y2="32422"/>
                        <a14:backgroundMark x1="82617" y1="36979" x2="82617" y2="36979"/>
                        <a14:backgroundMark x1="84961" y1="35938" x2="84961" y2="35938"/>
                        <a14:backgroundMark x1="85352" y1="36328" x2="82715" y2="36979"/>
                        <a14:backgroundMark x1="83203" y1="38672" x2="83203" y2="38672"/>
                        <a14:backgroundMark x1="81934" y1="39844" x2="81934" y2="39844"/>
                        <a14:backgroundMark x1="81641" y1="40104" x2="61230" y2="30208"/>
                        <a14:backgroundMark x1="71191" y1="35156" x2="60742" y2="49089"/>
                        <a14:backgroundMark x1="95020" y1="28776" x2="86719" y2="35286"/>
                        <a14:backgroundMark x1="91113" y1="32161" x2="95117" y2="49479"/>
                        <a14:backgroundMark x1="92969" y1="41276" x2="94629" y2="58594"/>
                        <a14:backgroundMark x1="65723" y1="42318" x2="61230" y2="51953"/>
                        <a14:backgroundMark x1="71973" y1="35938" x2="68066" y2="467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641" t="9436" b="10974"/>
          <a:stretch/>
        </p:blipFill>
        <p:spPr>
          <a:xfrm rot="21319422" flipH="1">
            <a:off x="636325" y="590750"/>
            <a:ext cx="3452875" cy="6136714"/>
          </a:xfrm>
          <a:prstGeom prst="rect">
            <a:avLst/>
          </a:prstGeom>
        </p:spPr>
      </p:pic>
      <p:pic>
        <p:nvPicPr>
          <p:cNvPr id="97" name="If_I_Had_a_Chick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939268" y="-1008805"/>
            <a:ext cx="609600" cy="609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661009" y="460213"/>
            <a:ext cx="3223800" cy="45243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72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</a:t>
            </a:r>
            <a:r>
              <a:rPr kumimoji="0" lang="en-US" sz="72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72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72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Thỏ</a:t>
            </a:r>
            <a:r>
              <a:rPr kumimoji="0" lang="en-US" sz="72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01847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0334" fill="hold"/>
                                        <p:tgtEl>
                                          <p:spTgt spid="9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125E-6 -7.40741E-7 L -3.125E-6 -0.07222 " pathEditMode="relative" rAng="0" ptsTypes="AA">
                                      <p:cBhvr>
                                        <p:cTn id="14" dur="12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5" dur="6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63" fill="hold">
                                          <p:stCondLst>
                                            <p:cond delay="6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63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63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37495DB1-DD77-4EA1-B3CC-54C8D19DACCA}"/>
              </a:ext>
            </a:extLst>
          </p:cNvPr>
          <p:cNvSpPr txBox="1"/>
          <p:nvPr/>
        </p:nvSpPr>
        <p:spPr>
          <a:xfrm>
            <a:off x="2190522" y="545958"/>
            <a:ext cx="7810955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4. </a:t>
            </a:r>
            <a:r>
              <a:rPr lang="vi-VN" sz="2800" dirty="0">
                <a:latin typeface="+mj-lt"/>
              </a:rPr>
              <a:t>Theo em, vì sao bé ngân nga hát giữa cánh đồng?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2400C69-DDC8-4B0B-9AA9-C73FDBAF324A}"/>
              </a:ext>
            </a:extLst>
          </p:cNvPr>
          <p:cNvSpPr txBox="1"/>
          <p:nvPr/>
        </p:nvSpPr>
        <p:spPr>
          <a:xfrm>
            <a:off x="2190521" y="1939568"/>
            <a:ext cx="78109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 Vì bé cảm thấy quê hương mình thật đẹp, bé cảm thấy hạnh phúc trong lòng.</a:t>
            </a:r>
            <a:endParaRPr lang="vi-VN" sz="2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D7FBC39-650A-4D29-A337-68584FAAB0AE}"/>
              </a:ext>
            </a:extLst>
          </p:cNvPr>
          <p:cNvSpPr txBox="1"/>
          <p:nvPr/>
        </p:nvSpPr>
        <p:spPr>
          <a:xfrm>
            <a:off x="2267582" y="2861570"/>
            <a:ext cx="6808390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rgbClr val="FF0000"/>
                </a:solidFill>
                <a:latin typeface="+mj-lt"/>
              </a:rPr>
              <a:t>*</a:t>
            </a:r>
            <a:r>
              <a:rPr lang="vi-VN" sz="2800" dirty="0">
                <a:latin typeface="+mj-lt"/>
              </a:rPr>
              <a:t> Học thuộc lòng 2 khổ thơ em</a:t>
            </a:r>
            <a:r>
              <a:rPr lang="vi-VN" sz="2800" b="1" dirty="0">
                <a:latin typeface="+mj-lt"/>
              </a:rPr>
              <a:t> </a:t>
            </a:r>
            <a:r>
              <a:rPr lang="vi-VN" sz="2800" dirty="0">
                <a:latin typeface="+mj-lt"/>
              </a:rPr>
              <a:t>yêu thích.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A06B666-72C0-4C8C-AFDB-8B4E750B849E}"/>
              </a:ext>
            </a:extLst>
          </p:cNvPr>
          <p:cNvGrpSpPr/>
          <p:nvPr/>
        </p:nvGrpSpPr>
        <p:grpSpPr>
          <a:xfrm>
            <a:off x="2570555" y="3512069"/>
            <a:ext cx="7584675" cy="2901882"/>
            <a:chOff x="321547" y="1155560"/>
            <a:chExt cx="6260123" cy="3739908"/>
          </a:xfrm>
        </p:grpSpPr>
        <p:pic>
          <p:nvPicPr>
            <p:cNvPr id="20" name="Picture 2" descr="kỹ thuật vẽ tranh phong cảnh _quê hương với những cánh đồng lúa chín _ sơn  dầu | Tổng hợp những bức tranh đẹp nhất">
              <a:extLst>
                <a:ext uri="{FF2B5EF4-FFF2-40B4-BE49-F238E27FC236}">
                  <a16:creationId xmlns:a16="http://schemas.microsoft.com/office/drawing/2014/main" id="{F4BFCE38-F16A-4099-BFFA-26AAD4B4DAB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24" r="9157"/>
            <a:stretch/>
          </p:blipFill>
          <p:spPr bwMode="auto">
            <a:xfrm>
              <a:off x="321547" y="1155560"/>
              <a:ext cx="6260123" cy="3739908"/>
            </a:xfrm>
            <a:prstGeom prst="cloud">
              <a:avLst/>
            </a:prstGeom>
            <a:noFill/>
            <a:effectLst>
              <a:softEdge rad="63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85ED839E-85B8-4E0E-A229-2722516E18FC}"/>
                </a:ext>
              </a:extLst>
            </p:cNvPr>
            <p:cNvSpPr/>
            <p:nvPr/>
          </p:nvSpPr>
          <p:spPr>
            <a:xfrm>
              <a:off x="3610277" y="1187539"/>
              <a:ext cx="452176" cy="452176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200" dirty="0"/>
            </a:p>
          </p:txBody>
        </p:sp>
      </p:grpSp>
      <p:pic>
        <p:nvPicPr>
          <p:cNvPr id="6" name="Picture 5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DF39AD59-D7AF-42CE-BC12-C1D5AE1E69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42" y="360381"/>
            <a:ext cx="2057179" cy="1667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97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C178B17-0347-413B-A63D-7D284C23EBAE}"/>
              </a:ext>
            </a:extLst>
          </p:cNvPr>
          <p:cNvSpPr txBox="1"/>
          <p:nvPr/>
        </p:nvSpPr>
        <p:spPr>
          <a:xfrm>
            <a:off x="3762057" y="1425413"/>
            <a:ext cx="50390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/>
                <a:ea typeface="Microsoft YaHei" panose="020B0503020204020204" charset="-122"/>
                <a:cs typeface="Verdana" panose="020B0604030504040204" charset="0"/>
                <a:sym typeface="+mn-ea"/>
              </a:rPr>
              <a:t>Luyện</a:t>
            </a:r>
            <a:r>
              <a:rPr kumimoji="0" lang="en-US" altLang="zh-CN" sz="96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96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/>
                <a:ea typeface="Microsoft YaHei" panose="020B0503020204020204" charset="-122"/>
                <a:cs typeface="Verdana" panose="020B0604030504040204" charset="0"/>
                <a:sym typeface="+mn-ea"/>
              </a:rPr>
              <a:t>tập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Arial-Rounded"/>
              <a:cs typeface="Verdana" panose="020B060403050404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7996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E02AD311-8DC0-4E82-A8B9-809062B06680}"/>
              </a:ext>
            </a:extLst>
          </p:cNvPr>
          <p:cNvGrpSpPr/>
          <p:nvPr/>
        </p:nvGrpSpPr>
        <p:grpSpPr>
          <a:xfrm>
            <a:off x="378286" y="249500"/>
            <a:ext cx="2952447" cy="799385"/>
            <a:chOff x="568135" y="421233"/>
            <a:chExt cx="2214335" cy="599539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49AD6B8-939A-4DB1-92C9-B7BC88E1AC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EFFFE"/>
                </a:clrFrom>
                <a:clrTo>
                  <a:srgbClr val="FEFFFE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33000"/>
                      </a14:imgEffect>
                      <a14:imgEffect>
                        <a14:brightnessContrast contrast="1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8135" y="421233"/>
              <a:ext cx="649967" cy="599539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07363D3-3518-4178-859E-C25CD41B1E80}"/>
                </a:ext>
              </a:extLst>
            </p:cNvPr>
            <p:cNvSpPr txBox="1"/>
            <p:nvPr/>
          </p:nvSpPr>
          <p:spPr>
            <a:xfrm>
              <a:off x="1218102" y="460493"/>
              <a:ext cx="1564368" cy="4307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400" b="1" dirty="0">
                  <a:solidFill>
                    <a:srgbClr val="17479D"/>
                  </a:solidFill>
                  <a:latin typeface="+mj-lt"/>
                </a:rPr>
                <a:t> LUYỆN TẬP</a:t>
              </a:r>
              <a:endParaRPr lang="en-US" sz="2400" b="1" dirty="0">
                <a:solidFill>
                  <a:srgbClr val="17479D"/>
                </a:solidFill>
                <a:latin typeface="+mj-lt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352FBFD4-15DB-49E9-A7C6-FC744F56D9F1}"/>
              </a:ext>
            </a:extLst>
          </p:cNvPr>
          <p:cNvSpPr txBox="1"/>
          <p:nvPr/>
        </p:nvSpPr>
        <p:spPr>
          <a:xfrm>
            <a:off x="706666" y="785145"/>
            <a:ext cx="7810955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1. </a:t>
            </a:r>
            <a:r>
              <a:rPr lang="vi-VN" sz="3200" dirty="0">
                <a:latin typeface="+mj-lt"/>
              </a:rPr>
              <a:t>Tìm trong bài từ ngữ: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B73472A-B7A3-423B-8719-8E70DF07DF61}"/>
              </a:ext>
            </a:extLst>
          </p:cNvPr>
          <p:cNvSpPr txBox="1"/>
          <p:nvPr/>
        </p:nvSpPr>
        <p:spPr>
          <a:xfrm>
            <a:off x="4765175" y="504167"/>
            <a:ext cx="494461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189" indent="-457189" algn="just">
              <a:buAutoNum type="alphaLcPeriod"/>
            </a:pPr>
            <a:r>
              <a:rPr lang="vi-VN" sz="2800" dirty="0">
                <a:latin typeface="+mj-lt"/>
              </a:rPr>
              <a:t>chỉ màu sắc của mặt trời</a:t>
            </a:r>
          </a:p>
          <a:p>
            <a:pPr marL="457189" indent="-457189" algn="just">
              <a:buAutoNum type="alphaLcPeriod"/>
            </a:pPr>
            <a:r>
              <a:rPr lang="vi-VN" sz="2800" dirty="0">
                <a:latin typeface="+mj-lt"/>
              </a:rPr>
              <a:t>chỉ màu sắc của ánh nắng</a:t>
            </a:r>
          </a:p>
          <a:p>
            <a:pPr marL="457189" indent="-457189" algn="just">
              <a:buAutoNum type="alphaLcPeriod"/>
            </a:pPr>
            <a:r>
              <a:rPr lang="vi-VN" sz="2800" dirty="0">
                <a:latin typeface="+mj-lt"/>
              </a:rPr>
              <a:t>chỉ màu sắc của đồng lúa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AFFE5CE-B71F-4461-991C-B5F03787E71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8019" t="19212" r="17162" b="10652"/>
          <a:stretch/>
        </p:blipFill>
        <p:spPr>
          <a:xfrm>
            <a:off x="2482212" y="1943683"/>
            <a:ext cx="7377496" cy="4488141"/>
          </a:xfrm>
          <a:prstGeom prst="round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654FCAB-A8D2-4A45-95C4-01331D4450F8}"/>
              </a:ext>
            </a:extLst>
          </p:cNvPr>
          <p:cNvSpPr/>
          <p:nvPr/>
        </p:nvSpPr>
        <p:spPr>
          <a:xfrm>
            <a:off x="9468897" y="700743"/>
            <a:ext cx="240891" cy="240891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>
              <a:latin typeface="+mj-lt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01A9ECFF-3F0A-4170-89AC-3C43206BCDFD}"/>
              </a:ext>
            </a:extLst>
          </p:cNvPr>
          <p:cNvSpPr/>
          <p:nvPr/>
        </p:nvSpPr>
        <p:spPr>
          <a:xfrm>
            <a:off x="9468897" y="1140823"/>
            <a:ext cx="240891" cy="240891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>
              <a:latin typeface="+mj-lt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12A3CD6-35F9-4FB2-BCDE-A2B66FA73FC8}"/>
              </a:ext>
            </a:extLst>
          </p:cNvPr>
          <p:cNvSpPr/>
          <p:nvPr/>
        </p:nvSpPr>
        <p:spPr>
          <a:xfrm>
            <a:off x="9468897" y="1561553"/>
            <a:ext cx="240891" cy="240891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>
              <a:latin typeface="+mj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4371D94-47F0-4921-BF2F-FD64F1AEAEC5}"/>
              </a:ext>
            </a:extLst>
          </p:cNvPr>
          <p:cNvSpPr/>
          <p:nvPr/>
        </p:nvSpPr>
        <p:spPr>
          <a:xfrm>
            <a:off x="4512254" y="2773345"/>
            <a:ext cx="814684" cy="32154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>
              <a:latin typeface="+mj-lt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0B9FCD6-3DA3-4390-8C6D-2367F99B0E98}"/>
              </a:ext>
            </a:extLst>
          </p:cNvPr>
          <p:cNvSpPr/>
          <p:nvPr/>
        </p:nvSpPr>
        <p:spPr>
          <a:xfrm>
            <a:off x="3987191" y="4785249"/>
            <a:ext cx="1084344" cy="321547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>
              <a:latin typeface="+mj-lt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4D874EF-BBF4-4940-A0A7-EA78AB7EBCF7}"/>
              </a:ext>
            </a:extLst>
          </p:cNvPr>
          <p:cNvSpPr/>
          <p:nvPr/>
        </p:nvSpPr>
        <p:spPr>
          <a:xfrm>
            <a:off x="4765175" y="5581740"/>
            <a:ext cx="612084" cy="321547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6978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4" grpId="0"/>
      <p:bldP spid="7" grpId="0" animBg="1"/>
      <p:bldP spid="17" grpId="0" animBg="1"/>
      <p:bldP spid="18" grpId="0" animBg="1"/>
      <p:bldP spid="8" grpId="0" animBg="1"/>
      <p:bldP spid="20" grpId="0" animBg="1"/>
      <p:bldP spid="2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E02AD311-8DC0-4E82-A8B9-809062B06680}"/>
              </a:ext>
            </a:extLst>
          </p:cNvPr>
          <p:cNvGrpSpPr/>
          <p:nvPr/>
        </p:nvGrpSpPr>
        <p:grpSpPr>
          <a:xfrm>
            <a:off x="1115500" y="226637"/>
            <a:ext cx="3397268" cy="799385"/>
            <a:chOff x="568135" y="421233"/>
            <a:chExt cx="2214335" cy="599539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49AD6B8-939A-4DB1-92C9-B7BC88E1ACE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EFFFE"/>
                </a:clrFrom>
                <a:clrTo>
                  <a:srgbClr val="FEFFFE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33000"/>
                      </a14:imgEffect>
                      <a14:imgEffect>
                        <a14:brightnessContrast contrast="1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8135" y="421233"/>
              <a:ext cx="649967" cy="599539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07363D3-3518-4178-859E-C25CD41B1E80}"/>
                </a:ext>
              </a:extLst>
            </p:cNvPr>
            <p:cNvSpPr txBox="1"/>
            <p:nvPr/>
          </p:nvSpPr>
          <p:spPr>
            <a:xfrm>
              <a:off x="1218102" y="460493"/>
              <a:ext cx="1564368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b="1" dirty="0">
                  <a:solidFill>
                    <a:schemeClr val="tx2"/>
                  </a:solidFill>
                  <a:latin typeface="+mj-lt"/>
                </a:rPr>
                <a:t> LUYỆN TẬP</a:t>
              </a:r>
              <a:endParaRPr lang="en-US" sz="3200" b="1" dirty="0">
                <a:solidFill>
                  <a:schemeClr val="tx2"/>
                </a:solidFill>
                <a:latin typeface="+mj-lt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352FBFD4-15DB-49E9-A7C6-FC744F56D9F1}"/>
              </a:ext>
            </a:extLst>
          </p:cNvPr>
          <p:cNvSpPr txBox="1"/>
          <p:nvPr/>
        </p:nvSpPr>
        <p:spPr>
          <a:xfrm>
            <a:off x="1911548" y="1060497"/>
            <a:ext cx="8987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1. </a:t>
            </a:r>
            <a:r>
              <a:rPr lang="vi-VN" sz="2800" dirty="0">
                <a:latin typeface="+mj-lt"/>
              </a:rPr>
              <a:t>Tìm trong bài từ ngữ: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B73472A-B7A3-423B-8719-8E70DF07DF61}"/>
              </a:ext>
            </a:extLst>
          </p:cNvPr>
          <p:cNvSpPr txBox="1"/>
          <p:nvPr/>
        </p:nvSpPr>
        <p:spPr>
          <a:xfrm>
            <a:off x="2626243" y="1587640"/>
            <a:ext cx="491923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189" indent="-457189" algn="just">
              <a:buAutoNum type="alphaLcPeriod"/>
            </a:pPr>
            <a:r>
              <a:rPr lang="vi-VN" sz="2800" dirty="0">
                <a:latin typeface="+mj-lt"/>
              </a:rPr>
              <a:t>chỉ màu sắc của mặt trời</a:t>
            </a:r>
          </a:p>
          <a:p>
            <a:pPr marL="457189" indent="-457189" algn="just">
              <a:buAutoNum type="alphaLcPeriod"/>
            </a:pPr>
            <a:r>
              <a:rPr lang="vi-VN" sz="2800" dirty="0">
                <a:latin typeface="+mj-lt"/>
              </a:rPr>
              <a:t>chỉ màu sắc của ánh nắng</a:t>
            </a:r>
          </a:p>
          <a:p>
            <a:pPr marL="457189" indent="-457189" algn="just">
              <a:buAutoNum type="alphaLcPeriod"/>
            </a:pPr>
            <a:r>
              <a:rPr lang="vi-VN" sz="2800" dirty="0">
                <a:latin typeface="+mj-lt"/>
              </a:rPr>
              <a:t>chỉ màu sắc của đồng lúa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E5399A4-5E8B-4847-8A20-400250741B1E}"/>
              </a:ext>
            </a:extLst>
          </p:cNvPr>
          <p:cNvSpPr txBox="1"/>
          <p:nvPr/>
        </p:nvSpPr>
        <p:spPr>
          <a:xfrm>
            <a:off x="7113672" y="1684664"/>
            <a:ext cx="18006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 r</a:t>
            </a:r>
            <a:r>
              <a:rPr lang="vi-VN" sz="2800" dirty="0">
                <a:solidFill>
                  <a:srgbClr val="FF0000"/>
                </a:solidFill>
                <a:latin typeface="+mj-lt"/>
              </a:rPr>
              <a:t>ực đỏ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18FB367-B033-4AFF-8AF0-390D18059D7D}"/>
              </a:ext>
            </a:extLst>
          </p:cNvPr>
          <p:cNvSpPr txBox="1"/>
          <p:nvPr/>
        </p:nvSpPr>
        <p:spPr>
          <a:xfrm>
            <a:off x="7042185" y="2142101"/>
            <a:ext cx="23465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 vàng óng</a:t>
            </a:r>
            <a:endParaRPr lang="vi-VN" sz="2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5A3A030-313A-41E4-8EAB-86CFC7F64656}"/>
              </a:ext>
            </a:extLst>
          </p:cNvPr>
          <p:cNvSpPr txBox="1"/>
          <p:nvPr/>
        </p:nvSpPr>
        <p:spPr>
          <a:xfrm>
            <a:off x="7080810" y="2572988"/>
            <a:ext cx="20515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 xanh</a:t>
            </a:r>
            <a:endParaRPr lang="vi-VN" sz="2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BC1A14C-844A-4986-9E89-345C1790E518}"/>
              </a:ext>
            </a:extLst>
          </p:cNvPr>
          <p:cNvSpPr txBox="1"/>
          <p:nvPr/>
        </p:nvSpPr>
        <p:spPr>
          <a:xfrm>
            <a:off x="2921641" y="3098342"/>
            <a:ext cx="8987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2. </a:t>
            </a:r>
            <a:r>
              <a:rPr lang="vi-VN" sz="2800" dirty="0">
                <a:latin typeface="+mj-lt"/>
              </a:rPr>
              <a:t>Tìm thêm từ ngữ tả: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78FE444-A7F9-4C80-B26C-1009FFE36F07}"/>
              </a:ext>
            </a:extLst>
          </p:cNvPr>
          <p:cNvSpPr txBox="1"/>
          <p:nvPr/>
        </p:nvSpPr>
        <p:spPr>
          <a:xfrm>
            <a:off x="2814134" y="3806495"/>
            <a:ext cx="49192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 algn="just">
              <a:buFontTx/>
              <a:buChar char="-"/>
            </a:pPr>
            <a:r>
              <a:rPr lang="vi-VN" sz="3200" dirty="0">
                <a:latin typeface="+mj-lt"/>
              </a:rPr>
              <a:t>mặt trời</a:t>
            </a:r>
          </a:p>
          <a:p>
            <a:pPr marL="380990" indent="-380990" algn="just">
              <a:buFontTx/>
              <a:buChar char="-"/>
            </a:pPr>
            <a:r>
              <a:rPr lang="vi-VN" sz="3200" dirty="0">
                <a:latin typeface="+mj-lt"/>
              </a:rPr>
              <a:t>ánh nắng</a:t>
            </a:r>
          </a:p>
          <a:p>
            <a:pPr marL="380990" indent="-380990" algn="just">
              <a:buFontTx/>
              <a:buChar char="-"/>
            </a:pPr>
            <a:r>
              <a:rPr lang="vi-VN" sz="3200" dirty="0">
                <a:latin typeface="+mj-lt"/>
              </a:rPr>
              <a:t>đồng lúa</a:t>
            </a:r>
          </a:p>
        </p:txBody>
      </p:sp>
    </p:spTree>
    <p:custDataLst>
      <p:tags r:id="rId2"/>
    </p:custDataLst>
    <p:controls>
      <mc:AlternateContent xmlns:mc="http://schemas.openxmlformats.org/markup-compatibility/2006">
        <mc:Choice xmlns:v="urn:schemas-microsoft-com:vml" Requires="v">
          <p:control spid="1026" name="TextBox1" r:id="rId3" imgW="5626080" imgH="520560"/>
        </mc:Choice>
        <mc:Fallback>
          <p:control name="TextBox1" r:id="rId3" imgW="5626080" imgH="520560">
            <p:pic>
              <p:nvPicPr>
                <p:cNvPr id="3" name="TextBox1">
                  <a:extLst>
                    <a:ext uri="{FF2B5EF4-FFF2-40B4-BE49-F238E27FC236}">
                      <a16:creationId xmlns:a16="http://schemas.microsoft.com/office/drawing/2014/main" id="{1E008438-30F8-4C94-B1D5-1F5E7E55495A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5273749" y="3748667"/>
                  <a:ext cx="5625313" cy="52281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27" name="TextBox2" r:id="rId4" imgW="5626080" imgH="520560"/>
        </mc:Choice>
        <mc:Fallback>
          <p:control name="TextBox2" r:id="rId4" imgW="5626080" imgH="520560">
            <p:pic>
              <p:nvPicPr>
                <p:cNvPr id="27" name="TextBox2">
                  <a:extLst>
                    <a:ext uri="{FF2B5EF4-FFF2-40B4-BE49-F238E27FC236}">
                      <a16:creationId xmlns:a16="http://schemas.microsoft.com/office/drawing/2014/main" id="{36372802-F131-4D19-AE49-398C3502FC4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5273749" y="4348903"/>
                  <a:ext cx="5625313" cy="52281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28" name="TextBox3" r:id="rId5" imgW="5626080" imgH="520560"/>
        </mc:Choice>
        <mc:Fallback>
          <p:control name="TextBox3" r:id="rId5" imgW="5626080" imgH="520560">
            <p:pic>
              <p:nvPicPr>
                <p:cNvPr id="28" name="TextBox3">
                  <a:extLst>
                    <a:ext uri="{FF2B5EF4-FFF2-40B4-BE49-F238E27FC236}">
                      <a16:creationId xmlns:a16="http://schemas.microsoft.com/office/drawing/2014/main" id="{07A781DF-8A3D-48CC-8FFE-F443D331A50D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5273749" y="4949142"/>
                  <a:ext cx="5625313" cy="522817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4194940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9" grpId="0"/>
      <p:bldP spid="22" grpId="0"/>
      <p:bldP spid="23" grpId="0"/>
      <p:bldP spid="2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94E9DDC9-E934-4592-8C12-BC6B769B1494}"/>
              </a:ext>
            </a:extLst>
          </p:cNvPr>
          <p:cNvGrpSpPr/>
          <p:nvPr/>
        </p:nvGrpSpPr>
        <p:grpSpPr>
          <a:xfrm>
            <a:off x="837737" y="642694"/>
            <a:ext cx="10768972" cy="5834637"/>
            <a:chOff x="321547" y="1155560"/>
            <a:chExt cx="6260123" cy="3739908"/>
          </a:xfrm>
        </p:grpSpPr>
        <p:pic>
          <p:nvPicPr>
            <p:cNvPr id="1026" name="Picture 2" descr="kỹ thuật vẽ tranh phong cảnh _quê hương với những cánh đồng lúa chín _ sơn  dầu | Tổng hợp những bức tranh đẹp nhất">
              <a:extLst>
                <a:ext uri="{FF2B5EF4-FFF2-40B4-BE49-F238E27FC236}">
                  <a16:creationId xmlns:a16="http://schemas.microsoft.com/office/drawing/2014/main" id="{609FE20E-1AB5-49A0-8772-AD678A16FF6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24" r="9157"/>
            <a:stretch/>
          </p:blipFill>
          <p:spPr bwMode="auto">
            <a:xfrm>
              <a:off x="321547" y="1155560"/>
              <a:ext cx="6260123" cy="3739908"/>
            </a:xfrm>
            <a:prstGeom prst="roundRect">
              <a:avLst>
                <a:gd name="adj" fmla="val 22398"/>
              </a:avLst>
            </a:prstGeom>
            <a:noFill/>
            <a:effectLst>
              <a:softEdge rad="63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A0E70CD7-86DF-4C93-9F3F-B972AFC47C3E}"/>
                </a:ext>
              </a:extLst>
            </p:cNvPr>
            <p:cNvSpPr/>
            <p:nvPr/>
          </p:nvSpPr>
          <p:spPr>
            <a:xfrm>
              <a:off x="3610277" y="1187539"/>
              <a:ext cx="452176" cy="452176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CCFC9CB9-2DD5-4EEB-9FD9-DDB35D091E0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497994" y="424380"/>
            <a:ext cx="776410" cy="7002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68399AD-AE89-4EED-A460-06ADC397BD6D}"/>
              </a:ext>
            </a:extLst>
          </p:cNvPr>
          <p:cNvSpPr txBox="1"/>
          <p:nvPr/>
        </p:nvSpPr>
        <p:spPr>
          <a:xfrm>
            <a:off x="3606558" y="582133"/>
            <a:ext cx="5304225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CÁNH ĐỒNG QUÊ EM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4323E9-2EA2-4233-9B1F-98A1F577AFCE}"/>
              </a:ext>
            </a:extLst>
          </p:cNvPr>
          <p:cNvSpPr txBox="1"/>
          <p:nvPr/>
        </p:nvSpPr>
        <p:spPr>
          <a:xfrm>
            <a:off x="1976431" y="1443841"/>
            <a:ext cx="3996607" cy="3970318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Bé theo mẹ ra đồng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Vầng dương lên rực đỏ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Muôn vàn kim cương nhỏ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Lấp lánh ngọn cỏ hoa.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Nắng ban mai hiền hòa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Tung lụa tơ vàng óng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Trải lên muôn con sóng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Dập dờn đồng lúa xanh.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01D8C6D-2DE7-4825-A122-BAE89977BE69}"/>
              </a:ext>
            </a:extLst>
          </p:cNvPr>
          <p:cNvSpPr txBox="1"/>
          <p:nvPr/>
        </p:nvSpPr>
        <p:spPr>
          <a:xfrm>
            <a:off x="6796722" y="1479318"/>
            <a:ext cx="4655442" cy="3970318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Đàn chiền chiện bay quanh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Hót tích ri tích rích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Lũ châu chấu tinh nghịch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Đu cỏ uống sương rơi.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Sóng xanh cuộn chân trời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Cánh đồng như tranh vẽ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Bé ngân nga hát khê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Trong hương lúa mênh mông.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FC9A991-5238-4C46-B05B-7995781D6580}"/>
              </a:ext>
            </a:extLst>
          </p:cNvPr>
          <p:cNvSpPr txBox="1"/>
          <p:nvPr/>
        </p:nvSpPr>
        <p:spPr>
          <a:xfrm>
            <a:off x="5035810" y="5625368"/>
            <a:ext cx="2029723" cy="570734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(Bùi Minh Huế)</a:t>
            </a:r>
          </a:p>
        </p:txBody>
      </p:sp>
      <p:sp>
        <p:nvSpPr>
          <p:cNvPr id="2" name="Cloud 1">
            <a:extLst>
              <a:ext uri="{FF2B5EF4-FFF2-40B4-BE49-F238E27FC236}">
                <a16:creationId xmlns:a16="http://schemas.microsoft.com/office/drawing/2014/main" id="{C28598C6-DA64-4F43-83B4-84164FA2050B}"/>
              </a:ext>
            </a:extLst>
          </p:cNvPr>
          <p:cNvSpPr/>
          <p:nvPr/>
        </p:nvSpPr>
        <p:spPr>
          <a:xfrm>
            <a:off x="8832752" y="332342"/>
            <a:ext cx="3048000" cy="928662"/>
          </a:xfrm>
          <a:prstGeom prst="cloud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B4BA265-DAFD-42FC-AB0D-F3C6A90E2B0C}"/>
              </a:ext>
            </a:extLst>
          </p:cNvPr>
          <p:cNvSpPr txBox="1"/>
          <p:nvPr/>
        </p:nvSpPr>
        <p:spPr>
          <a:xfrm>
            <a:off x="8959321" y="373122"/>
            <a:ext cx="2754915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Luyện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1791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1047" y="2304317"/>
            <a:ext cx="3090399" cy="4469671"/>
          </a:xfrm>
          <a:prstGeom prst="rect">
            <a:avLst/>
          </a:prstGeom>
        </p:spPr>
      </p:pic>
      <p:pic>
        <p:nvPicPr>
          <p:cNvPr id="6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86" y="3754658"/>
            <a:ext cx="3019329" cy="3019329"/>
          </a:xfrm>
          <a:prstGeom prst="rect">
            <a:avLst/>
          </a:prstGeom>
        </p:spPr>
      </p:pic>
      <p:pic>
        <p:nvPicPr>
          <p:cNvPr id="9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86" y="1883606"/>
            <a:ext cx="3272828" cy="327282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99306" y="0"/>
            <a:ext cx="7933151" cy="423875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781909" y="1257876"/>
            <a:ext cx="4209807" cy="20622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77"/>
            <a:r>
              <a:rPr lang="en-US" sz="4267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Hôm</a:t>
            </a:r>
            <a:r>
              <a:rPr lang="en-US" sz="4267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nay, </a:t>
            </a:r>
          </a:p>
          <a:p>
            <a:pPr defTabSz="914377"/>
            <a:r>
              <a:rPr lang="en-US" sz="4267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4267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267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đã</a:t>
            </a:r>
            <a:r>
              <a:rPr lang="en-US" sz="4267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267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4267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267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endParaRPr lang="en-US" sz="4267" b="1" dirty="0">
              <a:solidFill>
                <a:srgbClr val="FFFF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defTabSz="914377"/>
            <a:r>
              <a:rPr lang="en-US" sz="4267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267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nội</a:t>
            </a:r>
            <a:r>
              <a:rPr lang="en-US" sz="4267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dung </a:t>
            </a:r>
            <a:r>
              <a:rPr lang="en-US" sz="4267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gì</a:t>
            </a:r>
            <a:r>
              <a:rPr lang="en-US" sz="4267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4267" b="1" dirty="0">
              <a:solidFill>
                <a:srgbClr val="FFFF00"/>
              </a:solidFill>
              <a:latin typeface="DFPOP1-W9"/>
            </a:endParaRPr>
          </a:p>
        </p:txBody>
      </p:sp>
    </p:spTree>
    <p:extLst>
      <p:ext uri="{BB962C8B-B14F-4D97-AF65-F5344CB8AC3E}">
        <p14:creationId xmlns:p14="http://schemas.microsoft.com/office/powerpoint/2010/main" val="200048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4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6F7002B-694D-47EB-AFB0-4404D2B6CFF0}"/>
              </a:ext>
            </a:extLst>
          </p:cNvPr>
          <p:cNvSpPr/>
          <p:nvPr/>
        </p:nvSpPr>
        <p:spPr>
          <a:xfrm>
            <a:off x="9925050" y="159657"/>
            <a:ext cx="2107293" cy="124822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Picture 4" descr="Trạng Nguyên - Học trực tuyến - Thi Trực Tiếp - Tiếng Việt, Olympic Toán -  Tiếng Anh - Phát triển trí thông minh đa diện">
            <a:extLst>
              <a:ext uri="{FF2B5EF4-FFF2-40B4-BE49-F238E27FC236}">
                <a16:creationId xmlns:a16="http://schemas.microsoft.com/office/drawing/2014/main" id="{7FB7A0EA-6648-4582-AF55-E2BBF5B60C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27121" y1="13650" x2="27121" y2="13650"/>
                        <a14:foregroundMark x1="14809" y1="13056" x2="14809" y2="13056"/>
                        <a14:foregroundMark x1="14809" y1="13056" x2="14809" y2="13056"/>
                        <a14:foregroundMark x1="16473" y1="18101" x2="16473" y2="18101"/>
                        <a14:foregroundMark x1="16473" y1="18101" x2="16473" y2="18101"/>
                        <a14:foregroundMark x1="20799" y1="16914" x2="20799" y2="16914"/>
                        <a14:foregroundMark x1="7654" y1="5935" x2="7654" y2="5935"/>
                        <a14:foregroundMark x1="7654" y1="33234" x2="7654" y2="33234"/>
                        <a14:foregroundMark x1="8819" y1="58754" x2="8819" y2="58754"/>
                        <a14:foregroundMark x1="13311" y1="7715" x2="10649" y2="80119"/>
                        <a14:foregroundMark x1="15141" y1="6231" x2="666" y2="1780"/>
                        <a14:backgroundMark x1="53245" y1="30861" x2="53245" y2="30861"/>
                        <a14:backgroundMark x1="51747" y1="81009" x2="60732" y2="13650"/>
                        <a14:backgroundMark x1="41098" y1="30564" x2="79035" y2="59347"/>
                        <a14:backgroundMark x1="60899" y1="13650" x2="79534" y2="531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3043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E2E5F9E-A452-4774-AE39-043E6AD91033}"/>
              </a:ext>
            </a:extLst>
          </p:cNvPr>
          <p:cNvSpPr txBox="1"/>
          <p:nvPr/>
        </p:nvSpPr>
        <p:spPr>
          <a:xfrm>
            <a:off x="3255582" y="1398173"/>
            <a:ext cx="81684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Định hướng tiếp theo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833269" y="2780288"/>
            <a:ext cx="65908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 b="1" dirty="0" err="1"/>
              <a:t>Về</a:t>
            </a:r>
            <a:r>
              <a:rPr lang="en-US" sz="3200" b="1" dirty="0"/>
              <a:t> </a:t>
            </a:r>
            <a:r>
              <a:rPr lang="en-US" sz="3200" b="1" dirty="0" err="1"/>
              <a:t>nhà</a:t>
            </a:r>
            <a:r>
              <a:rPr lang="en-US" sz="3200" b="1" dirty="0"/>
              <a:t> </a:t>
            </a:r>
            <a:r>
              <a:rPr lang="en-US" sz="3200" b="1" dirty="0" err="1"/>
              <a:t>đọc</a:t>
            </a:r>
            <a:r>
              <a:rPr lang="en-US" sz="3200" b="1" dirty="0"/>
              <a:t> </a:t>
            </a:r>
            <a:r>
              <a:rPr lang="en-US" sz="3200" b="1" dirty="0" err="1"/>
              <a:t>và</a:t>
            </a:r>
            <a:r>
              <a:rPr lang="en-US" sz="3200" b="1" dirty="0"/>
              <a:t> </a:t>
            </a:r>
            <a:r>
              <a:rPr lang="en-US" sz="3200" b="1" dirty="0" err="1"/>
              <a:t>trả</a:t>
            </a:r>
            <a:r>
              <a:rPr lang="en-US" sz="3200" b="1" dirty="0"/>
              <a:t> </a:t>
            </a:r>
            <a:r>
              <a:rPr lang="en-US" sz="3200" b="1" dirty="0" err="1"/>
              <a:t>lời</a:t>
            </a:r>
            <a:r>
              <a:rPr lang="en-US" sz="3200" b="1" dirty="0"/>
              <a:t> </a:t>
            </a:r>
            <a:r>
              <a:rPr lang="en-US" sz="3200" b="1" dirty="0" err="1"/>
              <a:t>bài</a:t>
            </a:r>
            <a:r>
              <a:rPr lang="en-US" sz="3200" b="1" dirty="0"/>
              <a:t>.</a:t>
            </a:r>
          </a:p>
          <a:p>
            <a:pPr marL="285750" indent="-285750">
              <a:buFontTx/>
              <a:buChar char="-"/>
            </a:pPr>
            <a:r>
              <a:rPr lang="en-US" sz="3200" b="1" dirty="0" err="1"/>
              <a:t>Chuẩn</a:t>
            </a:r>
            <a:r>
              <a:rPr lang="en-US" sz="3200" b="1" dirty="0"/>
              <a:t> </a:t>
            </a:r>
            <a:r>
              <a:rPr lang="en-US" sz="3200" b="1" err="1"/>
              <a:t>bị</a:t>
            </a:r>
            <a:r>
              <a:rPr lang="en-US" sz="3200" b="1"/>
              <a:t> bài học sau.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405435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94" y="704055"/>
            <a:ext cx="2661644" cy="891500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2" y="2438400"/>
            <a:ext cx="12191997" cy="4005651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005" y="236091"/>
            <a:ext cx="12331428" cy="10693183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915887" y="1868278"/>
            <a:ext cx="8338236" cy="4592245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05" name="任意多边形 104"/>
          <p:cNvSpPr/>
          <p:nvPr/>
        </p:nvSpPr>
        <p:spPr>
          <a:xfrm>
            <a:off x="2390356" y="2056871"/>
            <a:ext cx="7408981" cy="4072083"/>
          </a:xfrm>
          <a:custGeom>
            <a:avLst/>
            <a:gdLst>
              <a:gd name="connsiteX0" fmla="*/ 0 w 4967417"/>
              <a:gd name="connsiteY0" fmla="*/ 2644346 h 2656703"/>
              <a:gd name="connsiteX1" fmla="*/ 2261287 w 4967417"/>
              <a:gd name="connsiteY1" fmla="*/ 0 h 2656703"/>
              <a:gd name="connsiteX2" fmla="*/ 2150076 w 4967417"/>
              <a:gd name="connsiteY2" fmla="*/ 2656703 h 2656703"/>
              <a:gd name="connsiteX3" fmla="*/ 4028303 w 4967417"/>
              <a:gd name="connsiteY3" fmla="*/ 444843 h 2656703"/>
              <a:gd name="connsiteX4" fmla="*/ 3917092 w 4967417"/>
              <a:gd name="connsiteY4" fmla="*/ 2619632 h 2656703"/>
              <a:gd name="connsiteX5" fmla="*/ 4967417 w 4967417"/>
              <a:gd name="connsiteY5" fmla="*/ 1779373 h 2656703"/>
              <a:gd name="connsiteX6" fmla="*/ 4905633 w 4967417"/>
              <a:gd name="connsiteY6" fmla="*/ 2607275 h 2656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67417" h="2656703">
                <a:moveTo>
                  <a:pt x="0" y="2644346"/>
                </a:moveTo>
                <a:lnTo>
                  <a:pt x="2261287" y="0"/>
                </a:lnTo>
                <a:lnTo>
                  <a:pt x="2150076" y="2656703"/>
                </a:lnTo>
                <a:lnTo>
                  <a:pt x="4028303" y="444843"/>
                </a:lnTo>
                <a:lnTo>
                  <a:pt x="3917092" y="2619632"/>
                </a:lnTo>
                <a:lnTo>
                  <a:pt x="4967417" y="1779373"/>
                </a:lnTo>
                <a:lnTo>
                  <a:pt x="4905633" y="2607275"/>
                </a:lnTo>
              </a:path>
            </a:pathLst>
          </a:custGeom>
          <a:noFill/>
          <a:ln w="19050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4840823"/>
            <a:ext cx="2751437" cy="1620820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639707" y="3481240"/>
            <a:ext cx="1405279" cy="2687453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9407611" y="4800725"/>
            <a:ext cx="2784389" cy="162082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9670239" y="3330309"/>
            <a:ext cx="2176557" cy="3377231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6577" y="6168693"/>
            <a:ext cx="12192000" cy="686217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6577" y="6291730"/>
            <a:ext cx="12192000" cy="569031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6577" y="6487466"/>
            <a:ext cx="12192000" cy="36563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366" y="4748185"/>
            <a:ext cx="3121967" cy="1772088"/>
          </a:xfrm>
          <a:prstGeom prst="rect">
            <a:avLst/>
          </a:prstGeom>
        </p:spPr>
      </p:pic>
      <p:sp>
        <p:nvSpPr>
          <p:cNvPr id="24" name="TextBox 31"/>
          <p:cNvSpPr txBox="1"/>
          <p:nvPr/>
        </p:nvSpPr>
        <p:spPr>
          <a:xfrm>
            <a:off x="1832499" y="2923447"/>
            <a:ext cx="8374419" cy="17336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defTabSz="914377"/>
            <a:r>
              <a:rPr lang="en-US" altLang="zh-CN" sz="5333" b="1" dirty="0" err="1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Chúc</a:t>
            </a:r>
            <a:r>
              <a:rPr lang="en-US" altLang="zh-CN" sz="5333" b="1" dirty="0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5333" b="1" dirty="0" err="1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các</a:t>
            </a:r>
            <a:r>
              <a:rPr lang="en-US" altLang="zh-CN" sz="5333" b="1" dirty="0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con</a:t>
            </a:r>
          </a:p>
          <a:p>
            <a:pPr algn="ctr" defTabSz="914377"/>
            <a:r>
              <a:rPr lang="en-US" altLang="zh-CN" sz="5333" b="1" dirty="0" err="1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Chăm</a:t>
            </a:r>
            <a:r>
              <a:rPr lang="en-US" altLang="zh-CN" sz="5333" b="1" dirty="0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5333" b="1" dirty="0" err="1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ngoan</a:t>
            </a:r>
            <a:r>
              <a:rPr lang="en-US" altLang="zh-CN" sz="5333" b="1" dirty="0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, </a:t>
            </a:r>
            <a:r>
              <a:rPr lang="en-US" altLang="zh-CN" sz="5333" b="1" dirty="0" err="1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học</a:t>
            </a:r>
            <a:r>
              <a:rPr lang="en-US" altLang="zh-CN" sz="5333" b="1" dirty="0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5333" b="1" dirty="0" err="1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giỏi</a:t>
            </a:r>
            <a:endParaRPr lang="zh-CN" altLang="en-US" sz="5333" b="1" dirty="0">
              <a:solidFill>
                <a:srgbClr val="A9250B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1874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decel="41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6" presetClass="emph" presetSubtype="0" repeatCount="14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250" fill="hold"/>
                                        <p:tgtEl>
                                          <p:spTgt spid="28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4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4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4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4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400" tmFilter="0,0; .5, 1; 1, 1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105" grpId="0" animBg="1"/>
      <p:bldP spid="92" grpId="0" animBg="1"/>
      <p:bldP spid="111" grpId="0" animBg="1"/>
      <p:bldP spid="112" grpId="0" animBg="1"/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ô1">
            <a:hlinkClick r:id="rId6" action="ppaction://hlinksldjump"/>
          </p:cNvPr>
          <p:cNvSpPr/>
          <p:nvPr/>
        </p:nvSpPr>
        <p:spPr>
          <a:xfrm>
            <a:off x="2994614" y="6041570"/>
            <a:ext cx="1478878" cy="683079"/>
          </a:xfrm>
          <a:prstGeom prst="cub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02" name="ô1">
            <a:hlinkClick r:id="rId7" action="ppaction://hlinksldjump"/>
          </p:cNvPr>
          <p:cNvSpPr/>
          <p:nvPr/>
        </p:nvSpPr>
        <p:spPr>
          <a:xfrm>
            <a:off x="4669026" y="6041570"/>
            <a:ext cx="1478878" cy="683079"/>
          </a:xfrm>
          <a:prstGeom prst="cub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03" name="ô1">
            <a:hlinkClick r:id="rId8" action="ppaction://hlinksldjump"/>
          </p:cNvPr>
          <p:cNvSpPr/>
          <p:nvPr/>
        </p:nvSpPr>
        <p:spPr>
          <a:xfrm>
            <a:off x="6403640" y="6041570"/>
            <a:ext cx="1478878" cy="683079"/>
          </a:xfrm>
          <a:prstGeom prst="cub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104" name="ô1">
            <a:hlinkClick r:id="rId9" action="ppaction://hlinksldjump"/>
          </p:cNvPr>
          <p:cNvSpPr/>
          <p:nvPr/>
        </p:nvSpPr>
        <p:spPr>
          <a:xfrm>
            <a:off x="8076938" y="6041570"/>
            <a:ext cx="1478878" cy="683079"/>
          </a:xfrm>
          <a:prstGeom prst="cub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105" name="ô1">
            <a:hlinkClick r:id="rId10" action="ppaction://hlinksldjump"/>
          </p:cNvPr>
          <p:cNvSpPr/>
          <p:nvPr/>
        </p:nvSpPr>
        <p:spPr>
          <a:xfrm>
            <a:off x="9811552" y="6041570"/>
            <a:ext cx="1478878" cy="683079"/>
          </a:xfrm>
          <a:prstGeom prst="cub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pic>
        <p:nvPicPr>
          <p:cNvPr id="36" name="nhà 1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240" y="0"/>
            <a:ext cx="2015732" cy="2531837"/>
          </a:xfrm>
          <a:prstGeom prst="rect">
            <a:avLst/>
          </a:prstGeom>
        </p:spPr>
      </p:pic>
      <p:pic>
        <p:nvPicPr>
          <p:cNvPr id="57" name="nhà 4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760" y="1939602"/>
            <a:ext cx="2015732" cy="2531837"/>
          </a:xfrm>
          <a:prstGeom prst="rect">
            <a:avLst/>
          </a:prstGeom>
        </p:spPr>
      </p:pic>
      <p:pic>
        <p:nvPicPr>
          <p:cNvPr id="56" name="nhà 3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1264" y="0"/>
            <a:ext cx="2015732" cy="2531837"/>
          </a:xfrm>
          <a:prstGeom prst="rect">
            <a:avLst/>
          </a:prstGeom>
        </p:spPr>
      </p:pic>
      <p:pic>
        <p:nvPicPr>
          <p:cNvPr id="58" name="nhà 5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4918" y="1708448"/>
            <a:ext cx="2015732" cy="2531837"/>
          </a:xfrm>
          <a:prstGeom prst="rect">
            <a:avLst/>
          </a:prstGeom>
        </p:spPr>
      </p:pic>
      <p:pic>
        <p:nvPicPr>
          <p:cNvPr id="59" name="nhà 6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2514" y="2120143"/>
            <a:ext cx="2015732" cy="2531837"/>
          </a:xfrm>
          <a:prstGeom prst="rect">
            <a:avLst/>
          </a:prstGeom>
        </p:spPr>
      </p:pic>
      <p:pic>
        <p:nvPicPr>
          <p:cNvPr id="55" name="nhà 2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3764" y="0"/>
            <a:ext cx="2015732" cy="2531837"/>
          </a:xfrm>
          <a:prstGeom prst="rect">
            <a:avLst/>
          </a:prstGeom>
        </p:spPr>
      </p:pic>
      <p:sp>
        <p:nvSpPr>
          <p:cNvPr id="54" name="ô1">
            <a:hlinkClick r:id="rId13" action="ppaction://hlinksldjump"/>
          </p:cNvPr>
          <p:cNvSpPr/>
          <p:nvPr/>
        </p:nvSpPr>
        <p:spPr>
          <a:xfrm>
            <a:off x="1423090" y="6041571"/>
            <a:ext cx="1478878" cy="683079"/>
          </a:xfrm>
          <a:prstGeom prst="cub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pic>
        <p:nvPicPr>
          <p:cNvPr id="43" name="tho 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940" y="4301927"/>
            <a:ext cx="1514028" cy="1949884"/>
          </a:xfrm>
          <a:prstGeom prst="rect">
            <a:avLst/>
          </a:prstGeom>
        </p:spPr>
      </p:pic>
      <p:pic>
        <p:nvPicPr>
          <p:cNvPr id="71" name="tho 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504" y="4301927"/>
            <a:ext cx="1514028" cy="1949884"/>
          </a:xfrm>
          <a:prstGeom prst="rect">
            <a:avLst/>
          </a:prstGeom>
        </p:spPr>
      </p:pic>
      <p:pic>
        <p:nvPicPr>
          <p:cNvPr id="73" name="tho 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876" y="4301927"/>
            <a:ext cx="1514028" cy="1949884"/>
          </a:xfrm>
          <a:prstGeom prst="rect">
            <a:avLst/>
          </a:prstGeom>
        </p:spPr>
      </p:pic>
      <p:pic>
        <p:nvPicPr>
          <p:cNvPr id="75" name="tho 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976" y="4301927"/>
            <a:ext cx="1514028" cy="1949884"/>
          </a:xfrm>
          <a:prstGeom prst="rect">
            <a:avLst/>
          </a:prstGeom>
        </p:spPr>
      </p:pic>
      <p:pic>
        <p:nvPicPr>
          <p:cNvPr id="79" name="tho 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7412" y="4264271"/>
            <a:ext cx="1514028" cy="1949884"/>
          </a:xfrm>
          <a:prstGeom prst="rect">
            <a:avLst/>
          </a:prstGeom>
        </p:spPr>
      </p:pic>
      <p:pic>
        <p:nvPicPr>
          <p:cNvPr id="91" name="tho 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119" y="4264271"/>
            <a:ext cx="1514028" cy="1949884"/>
          </a:xfrm>
          <a:prstGeom prst="rect">
            <a:avLst/>
          </a:prstGeom>
        </p:spPr>
      </p:pic>
      <p:pic>
        <p:nvPicPr>
          <p:cNvPr id="51" name="me con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896" b="89844" l="60547" r="100000">
                        <a14:backgroundMark x1="76855" y1="23828" x2="76855" y2="23828"/>
                        <a14:backgroundMark x1="77148" y1="28385" x2="77148" y2="28385"/>
                        <a14:backgroundMark x1="80566" y1="36328" x2="80566" y2="36328"/>
                        <a14:backgroundMark x1="77930" y1="32422" x2="77930" y2="32422"/>
                        <a14:backgroundMark x1="82617" y1="36979" x2="82617" y2="36979"/>
                        <a14:backgroundMark x1="84961" y1="35938" x2="84961" y2="35938"/>
                        <a14:backgroundMark x1="85352" y1="36328" x2="82715" y2="36979"/>
                        <a14:backgroundMark x1="83203" y1="38672" x2="83203" y2="38672"/>
                        <a14:backgroundMark x1="81934" y1="39844" x2="81934" y2="39844"/>
                        <a14:backgroundMark x1="81641" y1="40104" x2="61230" y2="30208"/>
                        <a14:backgroundMark x1="71191" y1="35156" x2="60742" y2="49089"/>
                        <a14:backgroundMark x1="95020" y1="28776" x2="86719" y2="35286"/>
                        <a14:backgroundMark x1="91113" y1="32161" x2="95117" y2="49479"/>
                        <a14:backgroundMark x1="92969" y1="41276" x2="94629" y2="58594"/>
                        <a14:backgroundMark x1="65723" y1="42318" x2="61230" y2="51953"/>
                        <a14:backgroundMark x1="71973" y1="35938" x2="68066" y2="467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641" t="9436" b="10974"/>
          <a:stretch/>
        </p:blipFill>
        <p:spPr>
          <a:xfrm rot="21319422" flipH="1">
            <a:off x="0" y="1939602"/>
            <a:ext cx="1877742" cy="3337267"/>
          </a:xfrm>
          <a:prstGeom prst="rect">
            <a:avLst/>
          </a:prstGeom>
        </p:spPr>
      </p:pic>
      <p:pic>
        <p:nvPicPr>
          <p:cNvPr id="98" name="If_I_Had_a_Chick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244068" y="-13353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415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334" fill="hold"/>
                                        <p:tgtEl>
                                          <p:spTgt spid="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4.44444E-6 L 0.20573 -0.58333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86" y="-2916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44444E-6 L 0.59258 -0.5861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622" y="-293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44444E-6 L 0.225 -0.58888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50" y="-294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44444E-6 L 0.20196 -0.29467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91" y="-1474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11111E-6 L -0.60456 -0.30486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234" y="-1525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1.11111E-6 L -0.20821 -0.33588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17" y="-168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8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</p:childTnLst>
        </p:cTn>
      </p:par>
    </p:tnLst>
    <p:bldLst>
      <p:bldP spid="99" grpId="0" animBg="1"/>
      <p:bldP spid="102" grpId="0" animBg="1"/>
      <p:bldP spid="103" grpId="0" animBg="1"/>
      <p:bldP spid="104" grpId="0" animBg="1"/>
      <p:bldP spid="105" grpId="0" animBg="1"/>
      <p:bldP spid="5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be 2"/>
          <p:cNvSpPr/>
          <p:nvPr/>
        </p:nvSpPr>
        <p:spPr>
          <a:xfrm rot="-5400000" flipH="1">
            <a:off x="4885902" y="-327543"/>
            <a:ext cx="5639938" cy="8560559"/>
          </a:xfrm>
          <a:prstGeom prst="cube">
            <a:avLst>
              <a:gd name="adj" fmla="val 1813"/>
            </a:avLst>
          </a:prstGeom>
          <a:solidFill>
            <a:srgbClr val="00B0F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4449171" y="75064"/>
            <a:ext cx="13648" cy="1371600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0590663" y="0"/>
            <a:ext cx="13647" cy="1528549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7705871" y="0"/>
            <a:ext cx="0" cy="1528549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2" name="Flowchart: Terminator 1"/>
          <p:cNvSpPr/>
          <p:nvPr/>
        </p:nvSpPr>
        <p:spPr>
          <a:xfrm rot="5400000">
            <a:off x="7180428" y="-3754839"/>
            <a:ext cx="818866" cy="8328543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me con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96" b="89844" l="60547" r="100000">
                        <a14:backgroundMark x1="76855" y1="23828" x2="76855" y2="23828"/>
                        <a14:backgroundMark x1="77148" y1="28385" x2="77148" y2="28385"/>
                        <a14:backgroundMark x1="80566" y1="36328" x2="80566" y2="36328"/>
                        <a14:backgroundMark x1="77930" y1="32422" x2="77930" y2="32422"/>
                        <a14:backgroundMark x1="82617" y1="36979" x2="82617" y2="36979"/>
                        <a14:backgroundMark x1="84961" y1="35938" x2="84961" y2="35938"/>
                        <a14:backgroundMark x1="85352" y1="36328" x2="82715" y2="36979"/>
                        <a14:backgroundMark x1="83203" y1="38672" x2="83203" y2="38672"/>
                        <a14:backgroundMark x1="81934" y1="39844" x2="81934" y2="39844"/>
                        <a14:backgroundMark x1="81641" y1="40104" x2="61230" y2="30208"/>
                        <a14:backgroundMark x1="71191" y1="35156" x2="60742" y2="49089"/>
                        <a14:backgroundMark x1="95020" y1="28776" x2="86719" y2="35286"/>
                        <a14:backgroundMark x1="91113" y1="32161" x2="95117" y2="49479"/>
                        <a14:backgroundMark x1="92969" y1="41276" x2="94629" y2="58594"/>
                        <a14:backgroundMark x1="65723" y1="42318" x2="61230" y2="51953"/>
                        <a14:backgroundMark x1="71973" y1="35938" x2="68066" y2="467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641" t="9436" b="10974"/>
          <a:stretch/>
        </p:blipFill>
        <p:spPr>
          <a:xfrm rot="21319422" flipH="1">
            <a:off x="368563" y="2054930"/>
            <a:ext cx="2646200" cy="4703029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5706088" y="-52233"/>
            <a:ext cx="36487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1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185263" y="5175761"/>
            <a:ext cx="30412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Hồ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Gươm</a:t>
            </a:r>
            <a:endParaRPr kumimoji="0" lang="en-US" sz="54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664113" y="2044275"/>
            <a:ext cx="6696374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Buổi</a:t>
            </a:r>
            <a:r>
              <a:rPr lang="en-US" sz="5400" b="1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 </a:t>
            </a:r>
            <a:r>
              <a:rPr lang="en-US" sz="5400" b="1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trước</a:t>
            </a:r>
            <a:r>
              <a:rPr lang="en-US" sz="5400" b="1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 </a:t>
            </a:r>
            <a:r>
              <a:rPr lang="en-US" sz="5400" b="1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các</a:t>
            </a:r>
            <a:r>
              <a:rPr lang="en-US" sz="5400" b="1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 </a:t>
            </a:r>
            <a:r>
              <a:rPr lang="en-US" sz="5400" b="1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em</a:t>
            </a:r>
            <a:r>
              <a:rPr lang="en-US" sz="5400" b="1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 </a:t>
            </a:r>
            <a:r>
              <a:rPr lang="en-US" sz="5400" b="1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học</a:t>
            </a:r>
            <a:r>
              <a:rPr lang="en-US" sz="5400" b="1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 </a:t>
            </a:r>
            <a:r>
              <a:rPr lang="en-US" sz="5400" b="1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bài</a:t>
            </a:r>
            <a:r>
              <a:rPr lang="en-US" sz="5400" b="1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 </a:t>
            </a:r>
            <a:r>
              <a:rPr lang="en-US" sz="5400" b="1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gì</a:t>
            </a:r>
            <a:r>
              <a:rPr lang="en-US" sz="5400" b="1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?</a:t>
            </a:r>
            <a:endParaRPr kumimoji="0" lang="en-US" sz="54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If_I_Had_a_Chick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244068" y="-13353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967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0334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3" grpId="0" animBg="1"/>
      <p:bldP spid="2" grpId="0" animBg="1"/>
      <p:bldP spid="25" grpId="0"/>
      <p:bldP spid="26" grpId="0"/>
      <p:bldP spid="2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be 2"/>
          <p:cNvSpPr/>
          <p:nvPr/>
        </p:nvSpPr>
        <p:spPr>
          <a:xfrm rot="-5400000" flipH="1">
            <a:off x="4885902" y="-327543"/>
            <a:ext cx="5639938" cy="8560559"/>
          </a:xfrm>
          <a:prstGeom prst="cube">
            <a:avLst>
              <a:gd name="adj" fmla="val 1813"/>
            </a:avLst>
          </a:prstGeom>
          <a:solidFill>
            <a:srgbClr val="00B0F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4449171" y="75064"/>
            <a:ext cx="13648" cy="1371600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0590663" y="0"/>
            <a:ext cx="13647" cy="1528549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7705871" y="0"/>
            <a:ext cx="0" cy="1528549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2" name="Flowchart: Terminator 1"/>
          <p:cNvSpPr/>
          <p:nvPr/>
        </p:nvSpPr>
        <p:spPr>
          <a:xfrm rot="5400000">
            <a:off x="7180428" y="-3754839"/>
            <a:ext cx="818866" cy="8328543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me con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96" b="89844" l="60547" r="100000">
                        <a14:backgroundMark x1="76855" y1="23828" x2="76855" y2="23828"/>
                        <a14:backgroundMark x1="77148" y1="28385" x2="77148" y2="28385"/>
                        <a14:backgroundMark x1="80566" y1="36328" x2="80566" y2="36328"/>
                        <a14:backgroundMark x1="77930" y1="32422" x2="77930" y2="32422"/>
                        <a14:backgroundMark x1="82617" y1="36979" x2="82617" y2="36979"/>
                        <a14:backgroundMark x1="84961" y1="35938" x2="84961" y2="35938"/>
                        <a14:backgroundMark x1="85352" y1="36328" x2="82715" y2="36979"/>
                        <a14:backgroundMark x1="83203" y1="38672" x2="83203" y2="38672"/>
                        <a14:backgroundMark x1="81934" y1="39844" x2="81934" y2="39844"/>
                        <a14:backgroundMark x1="81641" y1="40104" x2="61230" y2="30208"/>
                        <a14:backgroundMark x1="71191" y1="35156" x2="60742" y2="49089"/>
                        <a14:backgroundMark x1="95020" y1="28776" x2="86719" y2="35286"/>
                        <a14:backgroundMark x1="91113" y1="32161" x2="95117" y2="49479"/>
                        <a14:backgroundMark x1="92969" y1="41276" x2="94629" y2="58594"/>
                        <a14:backgroundMark x1="65723" y1="42318" x2="61230" y2="51953"/>
                        <a14:backgroundMark x1="71973" y1="35938" x2="68066" y2="467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641" t="9436" b="10974"/>
          <a:stretch/>
        </p:blipFill>
        <p:spPr>
          <a:xfrm rot="21319422" flipH="1">
            <a:off x="368563" y="2054930"/>
            <a:ext cx="2646200" cy="4703029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5706088" y="-52233"/>
            <a:ext cx="36487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2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551551" y="5175761"/>
            <a:ext cx="23086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HÀ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NỘI</a:t>
            </a:r>
            <a:endParaRPr kumimoji="0" lang="en-US" sz="54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265693" y="2076023"/>
            <a:ext cx="52213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Hồ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Gươm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ở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đâu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US" sz="54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If_I_Had_a_Chick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244068" y="-13353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234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0334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3" grpId="0" animBg="1"/>
      <p:bldP spid="2" grpId="0" animBg="1"/>
      <p:bldP spid="25" grpId="0"/>
      <p:bldP spid="26" grpId="0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be 2"/>
          <p:cNvSpPr/>
          <p:nvPr/>
        </p:nvSpPr>
        <p:spPr>
          <a:xfrm rot="-5400000" flipH="1">
            <a:off x="4885902" y="-327543"/>
            <a:ext cx="5639938" cy="8560559"/>
          </a:xfrm>
          <a:prstGeom prst="cube">
            <a:avLst>
              <a:gd name="adj" fmla="val 1813"/>
            </a:avLst>
          </a:prstGeom>
          <a:solidFill>
            <a:srgbClr val="00B0F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4449171" y="75064"/>
            <a:ext cx="13648" cy="1371600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0590663" y="0"/>
            <a:ext cx="13647" cy="1528549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7705871" y="0"/>
            <a:ext cx="0" cy="1528549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2" name="Flowchart: Terminator 1"/>
          <p:cNvSpPr/>
          <p:nvPr/>
        </p:nvSpPr>
        <p:spPr>
          <a:xfrm rot="5400000">
            <a:off x="7180428" y="-3754839"/>
            <a:ext cx="818866" cy="8328543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me con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96" b="89844" l="60547" r="100000">
                        <a14:backgroundMark x1="76855" y1="23828" x2="76855" y2="23828"/>
                        <a14:backgroundMark x1="77148" y1="28385" x2="77148" y2="28385"/>
                        <a14:backgroundMark x1="80566" y1="36328" x2="80566" y2="36328"/>
                        <a14:backgroundMark x1="77930" y1="32422" x2="77930" y2="32422"/>
                        <a14:backgroundMark x1="82617" y1="36979" x2="82617" y2="36979"/>
                        <a14:backgroundMark x1="84961" y1="35938" x2="84961" y2="35938"/>
                        <a14:backgroundMark x1="85352" y1="36328" x2="82715" y2="36979"/>
                        <a14:backgroundMark x1="83203" y1="38672" x2="83203" y2="38672"/>
                        <a14:backgroundMark x1="81934" y1="39844" x2="81934" y2="39844"/>
                        <a14:backgroundMark x1="81641" y1="40104" x2="61230" y2="30208"/>
                        <a14:backgroundMark x1="71191" y1="35156" x2="60742" y2="49089"/>
                        <a14:backgroundMark x1="95020" y1="28776" x2="86719" y2="35286"/>
                        <a14:backgroundMark x1="91113" y1="32161" x2="95117" y2="49479"/>
                        <a14:backgroundMark x1="92969" y1="41276" x2="94629" y2="58594"/>
                        <a14:backgroundMark x1="65723" y1="42318" x2="61230" y2="51953"/>
                        <a14:backgroundMark x1="71973" y1="35938" x2="68066" y2="467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641" t="9436" b="10974"/>
          <a:stretch/>
        </p:blipFill>
        <p:spPr>
          <a:xfrm rot="21319422" flipH="1">
            <a:off x="368563" y="2054930"/>
            <a:ext cx="2646200" cy="4703029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5706088" y="-52233"/>
            <a:ext cx="36487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3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835010" y="5175761"/>
            <a:ext cx="3741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Cầu</a:t>
            </a:r>
            <a:r>
              <a:rPr lang="en-US" sz="54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 </a:t>
            </a:r>
            <a:r>
              <a:rPr lang="en-US" sz="5400" b="1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Thê</a:t>
            </a:r>
            <a:r>
              <a:rPr lang="en-US" sz="54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 </a:t>
            </a:r>
            <a:r>
              <a:rPr lang="en-US" sz="5400" b="1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Húc</a:t>
            </a:r>
            <a:endParaRPr kumimoji="0" lang="en-US" sz="54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3649112" y="2259972"/>
            <a:ext cx="8560561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Cầu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gì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“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màu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son,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cong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cong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như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con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tôm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”?</a:t>
            </a:r>
            <a:endParaRPr kumimoji="0" lang="en-US" sz="54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If_I_Had_a_Chick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244068" y="-13353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255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0334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3" grpId="0" animBg="1"/>
      <p:bldP spid="2" grpId="0" animBg="1"/>
      <p:bldP spid="25" grpId="0"/>
      <p:bldP spid="26" grpId="0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be 2"/>
          <p:cNvSpPr/>
          <p:nvPr/>
        </p:nvSpPr>
        <p:spPr>
          <a:xfrm rot="-5400000" flipH="1">
            <a:off x="4885902" y="-327543"/>
            <a:ext cx="5639938" cy="8560559"/>
          </a:xfrm>
          <a:prstGeom prst="cube">
            <a:avLst>
              <a:gd name="adj" fmla="val 1813"/>
            </a:avLst>
          </a:prstGeom>
          <a:solidFill>
            <a:srgbClr val="00B0F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4449171" y="75064"/>
            <a:ext cx="13648" cy="1371600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0590663" y="0"/>
            <a:ext cx="13647" cy="1528549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7705871" y="0"/>
            <a:ext cx="0" cy="1528549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2" name="Flowchart: Terminator 1"/>
          <p:cNvSpPr/>
          <p:nvPr/>
        </p:nvSpPr>
        <p:spPr>
          <a:xfrm rot="5400000">
            <a:off x="7180428" y="-3754839"/>
            <a:ext cx="818866" cy="8328543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me con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96" b="89844" l="60547" r="100000">
                        <a14:backgroundMark x1="76855" y1="23828" x2="76855" y2="23828"/>
                        <a14:backgroundMark x1="77148" y1="28385" x2="77148" y2="28385"/>
                        <a14:backgroundMark x1="80566" y1="36328" x2="80566" y2="36328"/>
                        <a14:backgroundMark x1="77930" y1="32422" x2="77930" y2="32422"/>
                        <a14:backgroundMark x1="82617" y1="36979" x2="82617" y2="36979"/>
                        <a14:backgroundMark x1="84961" y1="35938" x2="84961" y2="35938"/>
                        <a14:backgroundMark x1="85352" y1="36328" x2="82715" y2="36979"/>
                        <a14:backgroundMark x1="83203" y1="38672" x2="83203" y2="38672"/>
                        <a14:backgroundMark x1="81934" y1="39844" x2="81934" y2="39844"/>
                        <a14:backgroundMark x1="81641" y1="40104" x2="61230" y2="30208"/>
                        <a14:backgroundMark x1="71191" y1="35156" x2="60742" y2="49089"/>
                        <a14:backgroundMark x1="95020" y1="28776" x2="86719" y2="35286"/>
                        <a14:backgroundMark x1="91113" y1="32161" x2="95117" y2="49479"/>
                        <a14:backgroundMark x1="92969" y1="41276" x2="94629" y2="58594"/>
                        <a14:backgroundMark x1="65723" y1="42318" x2="61230" y2="51953"/>
                        <a14:backgroundMark x1="71973" y1="35938" x2="68066" y2="467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641" t="9436" b="10974"/>
          <a:stretch/>
        </p:blipFill>
        <p:spPr>
          <a:xfrm rot="21319422" flipH="1">
            <a:off x="368563" y="2054930"/>
            <a:ext cx="2646200" cy="4703029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5706088" y="-52233"/>
            <a:ext cx="36487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4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269422" y="5175761"/>
            <a:ext cx="28729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Tháp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Rùa</a:t>
            </a:r>
            <a:endParaRPr kumimoji="0" lang="en-US" sz="54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006634" y="2076023"/>
            <a:ext cx="77394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Trên</a:t>
            </a:r>
            <a:r>
              <a:rPr lang="en-US" sz="54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 </a:t>
            </a:r>
            <a:r>
              <a:rPr lang="en-US" sz="5400" b="1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Hồ</a:t>
            </a:r>
            <a:r>
              <a:rPr lang="en-US" sz="54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 </a:t>
            </a:r>
            <a:r>
              <a:rPr lang="en-US" sz="5400" b="1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Gươm</a:t>
            </a:r>
            <a:r>
              <a:rPr lang="en-US" sz="54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 </a:t>
            </a:r>
            <a:r>
              <a:rPr lang="en-US" sz="5400" b="1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có</a:t>
            </a:r>
            <a:r>
              <a:rPr lang="en-US" sz="54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 </a:t>
            </a:r>
            <a:r>
              <a:rPr lang="en-US" sz="5400" b="1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tháp</a:t>
            </a:r>
            <a:r>
              <a:rPr lang="en-US" sz="54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 </a:t>
            </a:r>
            <a:r>
              <a:rPr lang="en-US" sz="5400" b="1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gì</a:t>
            </a:r>
            <a:r>
              <a:rPr lang="en-US" sz="54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?</a:t>
            </a:r>
            <a:endParaRPr kumimoji="0" lang="en-US" sz="54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If_I_Had_a_Chick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244068" y="-13353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716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0334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3" grpId="0" animBg="1"/>
      <p:bldP spid="2" grpId="0" animBg="1"/>
      <p:bldP spid="25" grpId="0"/>
      <p:bldP spid="26" grpId="0"/>
      <p:bldP spid="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be 2"/>
          <p:cNvSpPr/>
          <p:nvPr/>
        </p:nvSpPr>
        <p:spPr>
          <a:xfrm rot="-5400000" flipH="1">
            <a:off x="4885902" y="-327543"/>
            <a:ext cx="5639938" cy="8560559"/>
          </a:xfrm>
          <a:prstGeom prst="cube">
            <a:avLst>
              <a:gd name="adj" fmla="val 1813"/>
            </a:avLst>
          </a:prstGeom>
          <a:solidFill>
            <a:srgbClr val="00B0F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4449171" y="75064"/>
            <a:ext cx="13648" cy="1371600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0590663" y="0"/>
            <a:ext cx="13647" cy="1528549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7705871" y="0"/>
            <a:ext cx="0" cy="1528549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2" name="Flowchart: Terminator 1"/>
          <p:cNvSpPr/>
          <p:nvPr/>
        </p:nvSpPr>
        <p:spPr>
          <a:xfrm rot="5400000">
            <a:off x="7180428" y="-3754839"/>
            <a:ext cx="818866" cy="8328543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me con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96" b="89844" l="60547" r="100000">
                        <a14:backgroundMark x1="76855" y1="23828" x2="76855" y2="23828"/>
                        <a14:backgroundMark x1="77148" y1="28385" x2="77148" y2="28385"/>
                        <a14:backgroundMark x1="80566" y1="36328" x2="80566" y2="36328"/>
                        <a14:backgroundMark x1="77930" y1="32422" x2="77930" y2="32422"/>
                        <a14:backgroundMark x1="82617" y1="36979" x2="82617" y2="36979"/>
                        <a14:backgroundMark x1="84961" y1="35938" x2="84961" y2="35938"/>
                        <a14:backgroundMark x1="85352" y1="36328" x2="82715" y2="36979"/>
                        <a14:backgroundMark x1="83203" y1="38672" x2="83203" y2="38672"/>
                        <a14:backgroundMark x1="81934" y1="39844" x2="81934" y2="39844"/>
                        <a14:backgroundMark x1="81641" y1="40104" x2="61230" y2="30208"/>
                        <a14:backgroundMark x1="71191" y1="35156" x2="60742" y2="49089"/>
                        <a14:backgroundMark x1="95020" y1="28776" x2="86719" y2="35286"/>
                        <a14:backgroundMark x1="91113" y1="32161" x2="95117" y2="49479"/>
                        <a14:backgroundMark x1="92969" y1="41276" x2="94629" y2="58594"/>
                        <a14:backgroundMark x1="65723" y1="42318" x2="61230" y2="51953"/>
                        <a14:backgroundMark x1="71973" y1="35938" x2="68066" y2="467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641" t="9436" b="10974"/>
          <a:stretch/>
        </p:blipFill>
        <p:spPr>
          <a:xfrm rot="21319422" flipH="1">
            <a:off x="368563" y="2054930"/>
            <a:ext cx="2646200" cy="4703029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5706088" y="-52233"/>
            <a:ext cx="36487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5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586704" y="5175761"/>
            <a:ext cx="42383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Đền</a:t>
            </a:r>
            <a:r>
              <a:rPr lang="en-US" sz="54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 </a:t>
            </a:r>
            <a:r>
              <a:rPr lang="en-US" sz="5400" b="1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Ngọc</a:t>
            </a:r>
            <a:r>
              <a:rPr lang="en-US" sz="54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 </a:t>
            </a:r>
            <a:r>
              <a:rPr lang="en-US" sz="5400" b="1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Sơn</a:t>
            </a:r>
            <a:endParaRPr kumimoji="0" lang="en-US" sz="54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476633" y="2076023"/>
            <a:ext cx="67994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Đền</a:t>
            </a:r>
            <a:r>
              <a:rPr lang="en-US" sz="54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 </a:t>
            </a:r>
            <a:r>
              <a:rPr lang="en-US" sz="5400" b="1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gì</a:t>
            </a:r>
            <a:r>
              <a:rPr lang="en-US" sz="54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 </a:t>
            </a:r>
            <a:r>
              <a:rPr lang="en-US" sz="5400" b="1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cạnh</a:t>
            </a:r>
            <a:r>
              <a:rPr lang="en-US" sz="54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 </a:t>
            </a:r>
            <a:r>
              <a:rPr lang="en-US" sz="5400" b="1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hồ</a:t>
            </a:r>
            <a:r>
              <a:rPr lang="en-US" sz="54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 </a:t>
            </a:r>
            <a:r>
              <a:rPr lang="en-US" sz="5400" b="1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Gươm</a:t>
            </a:r>
            <a:r>
              <a:rPr lang="en-US" sz="54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?</a:t>
            </a:r>
            <a:endParaRPr kumimoji="0" lang="en-US" sz="54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If_I_Had_a_Chick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244068" y="-13353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603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0334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3" grpId="0" animBg="1"/>
      <p:bldP spid="2" grpId="0" animBg="1"/>
      <p:bldP spid="25" grpId="0"/>
      <p:bldP spid="26" grpId="0"/>
      <p:bldP spid="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be 2"/>
          <p:cNvSpPr/>
          <p:nvPr/>
        </p:nvSpPr>
        <p:spPr>
          <a:xfrm rot="-5400000" flipH="1">
            <a:off x="4653884" y="-157824"/>
            <a:ext cx="5639938" cy="8560559"/>
          </a:xfrm>
          <a:prstGeom prst="cube">
            <a:avLst>
              <a:gd name="adj" fmla="val 1813"/>
            </a:avLst>
          </a:prstGeom>
          <a:solidFill>
            <a:srgbClr val="00B0F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4449171" y="75064"/>
            <a:ext cx="13648" cy="1371600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0590663" y="0"/>
            <a:ext cx="13647" cy="1528549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7705871" y="0"/>
            <a:ext cx="0" cy="1528549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2" name="Flowchart: Terminator 1"/>
          <p:cNvSpPr/>
          <p:nvPr/>
        </p:nvSpPr>
        <p:spPr>
          <a:xfrm rot="5400000">
            <a:off x="7180428" y="-3754839"/>
            <a:ext cx="818866" cy="8328543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me con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96" b="89844" l="60547" r="100000">
                        <a14:backgroundMark x1="76855" y1="23828" x2="76855" y2="23828"/>
                        <a14:backgroundMark x1="77148" y1="28385" x2="77148" y2="28385"/>
                        <a14:backgroundMark x1="80566" y1="36328" x2="80566" y2="36328"/>
                        <a14:backgroundMark x1="77930" y1="32422" x2="77930" y2="32422"/>
                        <a14:backgroundMark x1="82617" y1="36979" x2="82617" y2="36979"/>
                        <a14:backgroundMark x1="84961" y1="35938" x2="84961" y2="35938"/>
                        <a14:backgroundMark x1="85352" y1="36328" x2="82715" y2="36979"/>
                        <a14:backgroundMark x1="83203" y1="38672" x2="83203" y2="38672"/>
                        <a14:backgroundMark x1="81934" y1="39844" x2="81934" y2="39844"/>
                        <a14:backgroundMark x1="81641" y1="40104" x2="61230" y2="30208"/>
                        <a14:backgroundMark x1="71191" y1="35156" x2="60742" y2="49089"/>
                        <a14:backgroundMark x1="95020" y1="28776" x2="86719" y2="35286"/>
                        <a14:backgroundMark x1="91113" y1="32161" x2="95117" y2="49479"/>
                        <a14:backgroundMark x1="92969" y1="41276" x2="94629" y2="58594"/>
                        <a14:backgroundMark x1="65723" y1="42318" x2="61230" y2="51953"/>
                        <a14:backgroundMark x1="71973" y1="35938" x2="68066" y2="467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641" t="9436" b="10974"/>
          <a:stretch/>
        </p:blipFill>
        <p:spPr>
          <a:xfrm rot="21319422" flipH="1">
            <a:off x="368563" y="2054930"/>
            <a:ext cx="2646200" cy="4703029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5706088" y="-52233"/>
            <a:ext cx="36487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6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056256" y="5175761"/>
            <a:ext cx="729924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Vua</a:t>
            </a: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Lê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trả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gươm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cho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rùa</a:t>
            </a:r>
            <a:endParaRPr kumimoji="0" lang="en-US" sz="54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325569" y="2270338"/>
            <a:ext cx="6409793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Tại</a:t>
            </a:r>
            <a:r>
              <a:rPr lang="en-US" sz="5400" b="1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 </a:t>
            </a:r>
            <a:r>
              <a:rPr lang="en-US" sz="5400" b="1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sao</a:t>
            </a:r>
            <a:r>
              <a:rPr lang="en-US" sz="5400" b="1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 </a:t>
            </a:r>
            <a:r>
              <a:rPr lang="en-US" sz="5400" b="1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hồ</a:t>
            </a:r>
            <a:r>
              <a:rPr lang="en-US" sz="5400" b="1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 </a:t>
            </a:r>
            <a:r>
              <a:rPr lang="en-US" sz="5400" b="1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có</a:t>
            </a:r>
            <a:r>
              <a:rPr lang="en-US" sz="5400" b="1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 </a:t>
            </a:r>
            <a:r>
              <a:rPr lang="en-US" sz="5400" b="1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tên</a:t>
            </a:r>
            <a:r>
              <a:rPr lang="en-US" sz="5400" b="1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 </a:t>
            </a:r>
            <a:r>
              <a:rPr lang="en-US" sz="5400" b="1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là</a:t>
            </a:r>
            <a:r>
              <a:rPr lang="en-US" sz="5400" b="1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 </a:t>
            </a:r>
            <a:r>
              <a:rPr lang="en-US" sz="5400" b="1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Hồ</a:t>
            </a:r>
            <a:r>
              <a:rPr lang="en-US" sz="5400" b="1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 </a:t>
            </a:r>
            <a:r>
              <a:rPr lang="en-US" sz="5400" b="1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Gươm</a:t>
            </a:r>
            <a:endParaRPr kumimoji="0" lang="en-US" sz="54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If_I_Had_a_Chick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244068" y="-13353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630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0334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3" grpId="0" animBg="1"/>
      <p:bldP spid="2" grpId="0" animBg="1"/>
      <p:bldP spid="25" grpId="0"/>
      <p:bldP spid="26" grpId="0"/>
      <p:bldP spid="2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304</TotalTime>
  <Words>987</Words>
  <Application>Microsoft Office PowerPoint</Application>
  <PresentationFormat>Widescreen</PresentationFormat>
  <Paragraphs>205</Paragraphs>
  <Slides>27</Slides>
  <Notes>8</Notes>
  <HiddenSlides>0</HiddenSlides>
  <MMClips>9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7" baseType="lpstr">
      <vt:lpstr>Arial</vt:lpstr>
      <vt:lpstr>Arial-Rounded</vt:lpstr>
      <vt:lpstr>Calibri</vt:lpstr>
      <vt:lpstr>Calibri Light</vt:lpstr>
      <vt:lpstr>DFPOP1-W9</vt:lpstr>
      <vt:lpstr>Times New Roman</vt:lpstr>
      <vt:lpstr>UTM Avo</vt:lpstr>
      <vt:lpstr>UTM Cookies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LENOVO</cp:lastModifiedBy>
  <cp:revision>21</cp:revision>
  <dcterms:created xsi:type="dcterms:W3CDTF">2021-07-20T01:55:21Z</dcterms:created>
  <dcterms:modified xsi:type="dcterms:W3CDTF">2022-05-16T07:08:38Z</dcterms:modified>
</cp:coreProperties>
</file>