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2"/>
  </p:notesMasterIdLst>
  <p:sldIdLst>
    <p:sldId id="2900" r:id="rId3"/>
    <p:sldId id="263" r:id="rId4"/>
    <p:sldId id="267" r:id="rId5"/>
    <p:sldId id="268" r:id="rId6"/>
    <p:sldId id="269" r:id="rId7"/>
    <p:sldId id="270" r:id="rId8"/>
    <p:sldId id="287" r:id="rId9"/>
    <p:sldId id="274" r:id="rId10"/>
    <p:sldId id="271" r:id="rId11"/>
    <p:sldId id="288" r:id="rId12"/>
    <p:sldId id="276" r:id="rId13"/>
    <p:sldId id="420" r:id="rId14"/>
    <p:sldId id="421" r:id="rId15"/>
    <p:sldId id="279" r:id="rId16"/>
    <p:sldId id="280" r:id="rId17"/>
    <p:sldId id="290" r:id="rId18"/>
    <p:sldId id="282" r:id="rId19"/>
    <p:sldId id="284" r:id="rId20"/>
    <p:sldId id="291" r:id="rId21"/>
    <p:sldId id="286" r:id="rId22"/>
    <p:sldId id="283" r:id="rId23"/>
    <p:sldId id="352" r:id="rId24"/>
    <p:sldId id="353" r:id="rId25"/>
    <p:sldId id="394" r:id="rId26"/>
    <p:sldId id="375" r:id="rId27"/>
    <p:sldId id="359" r:id="rId28"/>
    <p:sldId id="400" r:id="rId29"/>
    <p:sldId id="422" r:id="rId30"/>
    <p:sldId id="401" r:id="rId31"/>
    <p:sldId id="415" r:id="rId32"/>
    <p:sldId id="360" r:id="rId33"/>
    <p:sldId id="397" r:id="rId34"/>
    <p:sldId id="416" r:id="rId35"/>
    <p:sldId id="363" r:id="rId36"/>
    <p:sldId id="398" r:id="rId37"/>
    <p:sldId id="417" r:id="rId38"/>
    <p:sldId id="2007577170" r:id="rId39"/>
    <p:sldId id="487" r:id="rId40"/>
    <p:sldId id="20075771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E6CD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0" autoAdjust="0"/>
    <p:restoredTop sz="94660"/>
  </p:normalViewPr>
  <p:slideViewPr>
    <p:cSldViewPr snapToGrid="0">
      <p:cViewPr varScale="1">
        <p:scale>
          <a:sx n="65" d="100"/>
          <a:sy n="65" d="100"/>
        </p:scale>
        <p:origin x="7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7DD67-09A0-46A8-824F-5982FA01A725}" type="datetimeFigureOut">
              <a:rPr lang="en-US" smtClean="0"/>
              <a:t>5/16/2022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2A1C06-5870-48D3-BA82-C4D4A7C1F4EF}" type="slidenum">
              <a:rPr lang="en-US" smtClean="0"/>
              <a:t>‹#›</a:t>
            </a:fld>
            <a:endParaRPr lang="en-US"/>
          </a:p>
        </p:txBody>
      </p:sp>
    </p:spTree>
    <p:extLst>
      <p:ext uri="{BB962C8B-B14F-4D97-AF65-F5344CB8AC3E}">
        <p14:creationId xmlns:p14="http://schemas.microsoft.com/office/powerpoint/2010/main" val="3578723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37</a:t>
            </a:fld>
            <a:endParaRPr lang="zh-CN" altLang="en-US">
              <a:solidFill>
                <a:prstClr val="black"/>
              </a:solidFill>
              <a:latin typeface="Calibri"/>
            </a:endParaRPr>
          </a:p>
        </p:txBody>
      </p:sp>
    </p:spTree>
    <p:extLst>
      <p:ext uri="{BB962C8B-B14F-4D97-AF65-F5344CB8AC3E}">
        <p14:creationId xmlns:p14="http://schemas.microsoft.com/office/powerpoint/2010/main" val="169007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39</a:t>
            </a:fld>
            <a:endParaRPr lang="zh-CN" altLang="en-US">
              <a:solidFill>
                <a:prstClr val="black"/>
              </a:solidFill>
              <a:latin typeface="Calibri"/>
            </a:endParaRPr>
          </a:p>
        </p:txBody>
      </p:sp>
    </p:spTree>
    <p:extLst>
      <p:ext uri="{BB962C8B-B14F-4D97-AF65-F5344CB8AC3E}">
        <p14:creationId xmlns:p14="http://schemas.microsoft.com/office/powerpoint/2010/main" val="298000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5/16/2022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5/16/2022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5/16/2022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887585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14238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18022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14178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801978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5/16/2022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289207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5/16/2022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91236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5/16/2022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67080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5/16/2022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9010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16009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789404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12942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5/16/2022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5/16/2022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5/16/2022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5/16/2022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5/16/2022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6636768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1.jpg"/><Relationship Id="rId12" Type="http://schemas.openxmlformats.org/officeDocument/2006/relationships/slide" Target="slide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0" Type="http://schemas.openxmlformats.org/officeDocument/2006/relationships/image" Target="../media/image28.png"/><Relationship Id="rId4" Type="http://schemas.openxmlformats.org/officeDocument/2006/relationships/audio" Target="../media/media4.mp3"/><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6.mp3"/><Relationship Id="rId7" Type="http://schemas.openxmlformats.org/officeDocument/2006/relationships/image" Target="../media/image31.jpg"/><Relationship Id="rId12" Type="http://schemas.openxmlformats.org/officeDocument/2006/relationships/slide" Target="slide1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audio" Target="../media/media6.mp3"/><Relationship Id="rId9" Type="http://schemas.openxmlformats.org/officeDocument/2006/relationships/image" Target="../media/image36.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slide" Target="slide13.xml"/><Relationship Id="rId12"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slide" Target="slide10.xml"/><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slide" Target="slide14.xml"/><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1.jpg"/><Relationship Id="rId12" Type="http://schemas.openxmlformats.org/officeDocument/2006/relationships/slide" Target="slide1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0" Type="http://schemas.openxmlformats.org/officeDocument/2006/relationships/image" Target="../media/image28.png"/><Relationship Id="rId4" Type="http://schemas.openxmlformats.org/officeDocument/2006/relationships/audio" Target="../media/media4.mp3"/><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6.mp3"/><Relationship Id="rId7" Type="http://schemas.openxmlformats.org/officeDocument/2006/relationships/image" Target="../media/image31.jpg"/><Relationship Id="rId12" Type="http://schemas.openxmlformats.org/officeDocument/2006/relationships/slide" Target="slide15.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audio" Target="../media/media6.mp3"/><Relationship Id="rId9" Type="http://schemas.openxmlformats.org/officeDocument/2006/relationships/image" Target="../media/image36.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slide" Target="slide16.xml"/><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1.jpg"/><Relationship Id="rId12"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0" Type="http://schemas.openxmlformats.org/officeDocument/2006/relationships/image" Target="../media/image28.png"/><Relationship Id="rId4" Type="http://schemas.openxmlformats.org/officeDocument/2006/relationships/audio" Target="../media/media4.mp3"/><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6.mp3"/><Relationship Id="rId7" Type="http://schemas.openxmlformats.org/officeDocument/2006/relationships/image" Target="../media/image31.jpg"/><Relationship Id="rId12" Type="http://schemas.openxmlformats.org/officeDocument/2006/relationships/slide" Target="slide1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audio" Target="../media/media6.mp3"/><Relationship Id="rId9" Type="http://schemas.openxmlformats.org/officeDocument/2006/relationships/image" Target="../media/image36.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slide" Target="slide20.xml"/><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slide" Target="slide19.xml"/><Relationship Id="rId1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1.jpg"/><Relationship Id="rId12" Type="http://schemas.openxmlformats.org/officeDocument/2006/relationships/slide" Target="slide1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0" Type="http://schemas.openxmlformats.org/officeDocument/2006/relationships/image" Target="../media/image28.png"/><Relationship Id="rId4" Type="http://schemas.openxmlformats.org/officeDocument/2006/relationships/audio" Target="../media/media4.mp3"/><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jpg"/><Relationship Id="rId10"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6.mp3"/><Relationship Id="rId7" Type="http://schemas.openxmlformats.org/officeDocument/2006/relationships/image" Target="../media/image31.jpg"/><Relationship Id="rId12" Type="http://schemas.openxmlformats.org/officeDocument/2006/relationships/slide" Target="slide2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audio" Target="../media/media6.mp3"/><Relationship Id="rId9" Type="http://schemas.openxmlformats.org/officeDocument/2006/relationships/image" Target="../media/image36.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0.png"/><Relationship Id="rId3" Type="http://schemas.openxmlformats.org/officeDocument/2006/relationships/slideLayout" Target="../slideLayouts/slideLayout19.xm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11" Type="http://schemas.openxmlformats.org/officeDocument/2006/relationships/image" Target="../media/image45.png"/><Relationship Id="rId5" Type="http://schemas.openxmlformats.org/officeDocument/2006/relationships/image" Target="../media/image40.jpg"/><Relationship Id="rId10" Type="http://schemas.openxmlformats.org/officeDocument/2006/relationships/image" Target="../media/image44.png"/><Relationship Id="rId4" Type="http://schemas.openxmlformats.org/officeDocument/2006/relationships/audio" Target="../media/audio3.wav"/><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8.xml"/><Relationship Id="rId1" Type="http://schemas.openxmlformats.org/officeDocument/2006/relationships/tags" Target="../tags/tag1.xml"/><Relationship Id="rId5" Type="http://schemas.microsoft.com/office/2007/relationships/hdphoto" Target="../media/hdphoto2.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video" Target="../media/media7.mp4"/><Relationship Id="rId7" Type="http://schemas.openxmlformats.org/officeDocument/2006/relationships/image" Target="../media/image50.png"/><Relationship Id="rId2" Type="http://schemas.microsoft.com/office/2007/relationships/media" Target="../media/media7.mp4"/><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4.xml"/><Relationship Id="rId5" Type="http://schemas.microsoft.com/office/2007/relationships/hdphoto" Target="../media/hdphoto4.wdp"/><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55.png"/><Relationship Id="rId5" Type="http://schemas.openxmlformats.org/officeDocument/2006/relationships/image" Target="../media/image54.jpe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1.png"/><Relationship Id="rId7"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56.png"/><Relationship Id="rId5" Type="http://schemas.microsoft.com/office/2007/relationships/hdphoto" Target="../media/hdphoto4.wdp"/><Relationship Id="rId4" Type="http://schemas.openxmlformats.org/officeDocument/2006/relationships/image" Target="../media/image53.png"/><Relationship Id="rId9"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1.png"/><Relationship Id="rId7"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56.png"/><Relationship Id="rId5" Type="http://schemas.microsoft.com/office/2007/relationships/hdphoto" Target="../media/hdphoto4.wdp"/><Relationship Id="rId4" Type="http://schemas.openxmlformats.org/officeDocument/2006/relationships/image" Target="../media/image53.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8.xml"/><Relationship Id="rId5" Type="http://schemas.microsoft.com/office/2007/relationships/hdphoto" Target="../media/hdphoto4.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1.wdp"/><Relationship Id="rId3" Type="http://schemas.openxmlformats.org/officeDocument/2006/relationships/slideLayout" Target="../slideLayouts/slideLayout19.xml"/><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media2.mp3"/><Relationship Id="rId16" Type="http://schemas.openxmlformats.org/officeDocument/2006/relationships/image" Target="../media/image20.png"/><Relationship Id="rId1" Type="http://schemas.microsoft.com/office/2007/relationships/media" Target="../media/media2.mp3"/><Relationship Id="rId6" Type="http://schemas.openxmlformats.org/officeDocument/2006/relationships/image" Target="../media/image24.jpg"/><Relationship Id="rId11" Type="http://schemas.openxmlformats.org/officeDocument/2006/relationships/slide" Target="slide4.xml"/><Relationship Id="rId5" Type="http://schemas.openxmlformats.org/officeDocument/2006/relationships/audio" Target="../media/audio1.wav"/><Relationship Id="rId15" Type="http://schemas.openxmlformats.org/officeDocument/2006/relationships/image" Target="../media/image30.png"/><Relationship Id="rId10" Type="http://schemas.openxmlformats.org/officeDocument/2006/relationships/image" Target="../media/image27.png"/><Relationship Id="rId4" Type="http://schemas.openxmlformats.org/officeDocument/2006/relationships/audio" Target="../media/audio2.wav"/><Relationship Id="rId9" Type="http://schemas.openxmlformats.org/officeDocument/2006/relationships/slide" Target="slide5.xml"/><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9.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2.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10.xml"/><Relationship Id="rId6" Type="http://schemas.microsoft.com/office/2007/relationships/hdphoto" Target="../media/hdphoto6.wdp"/><Relationship Id="rId5" Type="http://schemas.openxmlformats.org/officeDocument/2006/relationships/image" Target="../media/image63.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11.xml"/><Relationship Id="rId5" Type="http://schemas.microsoft.com/office/2007/relationships/hdphoto" Target="../media/hdphoto4.wdp"/><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1.jpg"/><Relationship Id="rId12" Type="http://schemas.openxmlformats.org/officeDocument/2006/relationships/slide" Target="slide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0" Type="http://schemas.openxmlformats.org/officeDocument/2006/relationships/image" Target="../media/image28.png"/><Relationship Id="rId4" Type="http://schemas.openxmlformats.org/officeDocument/2006/relationships/audio" Target="../media/media4.mp3"/><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6.mp3"/><Relationship Id="rId7" Type="http://schemas.openxmlformats.org/officeDocument/2006/relationships/image" Target="../media/image31.jpg"/><Relationship Id="rId12" Type="http://schemas.openxmlformats.org/officeDocument/2006/relationships/slide" Target="slide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audio" Target="../media/media6.mp3"/><Relationship Id="rId9" Type="http://schemas.openxmlformats.org/officeDocument/2006/relationships/image" Target="../media/image36.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3" Type="http://schemas.openxmlformats.org/officeDocument/2006/relationships/audio" Target="../media/audio1.wav"/><Relationship Id="rId7" Type="http://schemas.openxmlformats.org/officeDocument/2006/relationships/slide" Target="slide8.xml"/><Relationship Id="rId12"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image" Target="../media/image26.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slide" Target="slide7.xml"/><Relationship Id="rId4" Type="http://schemas.openxmlformats.org/officeDocument/2006/relationships/image" Target="../media/image24.jp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png"/><Relationship Id="rId3" Type="http://schemas.microsoft.com/office/2007/relationships/media" Target="../media/media4.mp3"/><Relationship Id="rId7" Type="http://schemas.openxmlformats.org/officeDocument/2006/relationships/image" Target="../media/image31.jpg"/><Relationship Id="rId12" Type="http://schemas.openxmlformats.org/officeDocument/2006/relationships/slide" Target="slide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0" Type="http://schemas.openxmlformats.org/officeDocument/2006/relationships/image" Target="../media/image28.png"/><Relationship Id="rId4" Type="http://schemas.openxmlformats.org/officeDocument/2006/relationships/audio" Target="../media/media4.mp3"/><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6.mp3"/><Relationship Id="rId7" Type="http://schemas.openxmlformats.org/officeDocument/2006/relationships/image" Target="../media/image31.jpg"/><Relationship Id="rId12" Type="http://schemas.openxmlformats.org/officeDocument/2006/relationships/slide" Target="slide9.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19.xml"/><Relationship Id="rId15" Type="http://schemas.openxmlformats.org/officeDocument/2006/relationships/image" Target="../media/image29.png"/><Relationship Id="rId10" Type="http://schemas.openxmlformats.org/officeDocument/2006/relationships/image" Target="../media/image37.png"/><Relationship Id="rId4" Type="http://schemas.openxmlformats.org/officeDocument/2006/relationships/audio" Target="../media/media6.mp3"/><Relationship Id="rId9" Type="http://schemas.openxmlformats.org/officeDocument/2006/relationships/image" Target="../media/image36.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jpg"/><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10.xml"/><Relationship Id="rId11"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346DA-DD64-4FC6-BE2A-77D6A4CBC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41" y="154132"/>
            <a:ext cx="1264373" cy="1264373"/>
          </a:xfrm>
          <a:prstGeom prst="rect">
            <a:avLst/>
          </a:prstGeom>
        </p:spPr>
      </p:pic>
      <p:sp>
        <p:nvSpPr>
          <p:cNvPr id="12" name="TextBox 11">
            <a:extLst>
              <a:ext uri="{FF2B5EF4-FFF2-40B4-BE49-F238E27FC236}">
                <a16:creationId xmlns:a16="http://schemas.microsoft.com/office/drawing/2014/main" id="{B235E503-111A-40EF-A197-F3075D6423F3}"/>
              </a:ext>
            </a:extLst>
          </p:cNvPr>
          <p:cNvSpPr txBox="1"/>
          <p:nvPr/>
        </p:nvSpPr>
        <p:spPr>
          <a:xfrm>
            <a:off x="2843540" y="154132"/>
            <a:ext cx="6504921" cy="11406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150000"/>
              </a:lnSpc>
              <a:defRPr/>
            </a:pPr>
            <a:r>
              <a:rPr lang="en-US" sz="2400" b="1" dirty="0">
                <a:solidFill>
                  <a:prstClr val="black"/>
                </a:solidFill>
                <a:latin typeface="Calibri"/>
                <a:cs typeface="#9Slide03 Arima Madurai Medium" panose="00000600000000000000" pitchFamily="2" charset="0"/>
              </a:rPr>
              <a:t>PHÒNG GIÁO DỤC VÀ ĐÀO TẠO QUẬN LONG BIÊN</a:t>
            </a:r>
          </a:p>
          <a:p>
            <a:pPr algn="ctr" defTabSz="914377">
              <a:lnSpc>
                <a:spcPct val="150000"/>
              </a:lnSpc>
              <a:defRPr/>
            </a:pPr>
            <a:r>
              <a:rPr lang="en-US" sz="2400" b="1" dirty="0">
                <a:solidFill>
                  <a:prstClr val="black"/>
                </a:solidFill>
                <a:latin typeface="Calibri"/>
                <a:cs typeface="#9Slide03 Arima Madurai Medium" panose="00000600000000000000" pitchFamily="2" charset="0"/>
              </a:rPr>
              <a:t>TRƯỜNG TIỂU HỌC PHÚC LỢI</a:t>
            </a:r>
            <a:endParaRPr lang="vi-VN" sz="2400" b="1" dirty="0">
              <a:solidFill>
                <a:prstClr val="black"/>
              </a:solidFill>
              <a:latin typeface="Arial" panose="020B0604020202020204" pitchFamily="34" charset="0"/>
              <a:cs typeface="#9Slide03 Arima Madurai Medium" panose="00000600000000000000" pitchFamily="2" charset="0"/>
            </a:endParaRPr>
          </a:p>
        </p:txBody>
      </p:sp>
      <p:sp>
        <p:nvSpPr>
          <p:cNvPr id="13" name="TextBox 12">
            <a:extLst>
              <a:ext uri="{FF2B5EF4-FFF2-40B4-BE49-F238E27FC236}">
                <a16:creationId xmlns:a16="http://schemas.microsoft.com/office/drawing/2014/main" id="{3821ED9E-0786-4025-88AA-FAA56FBB3344}"/>
              </a:ext>
            </a:extLst>
          </p:cNvPr>
          <p:cNvSpPr txBox="1"/>
          <p:nvPr/>
        </p:nvSpPr>
        <p:spPr>
          <a:xfrm>
            <a:off x="991828" y="1891447"/>
            <a:ext cx="10782043" cy="24929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5400" b="1">
                <a:solidFill>
                  <a:srgbClr val="FF0000"/>
                </a:solidFill>
                <a:latin typeface="Calibri"/>
                <a:cs typeface="#9Slide03 Arima Madurai Medium" panose="00000600000000000000" pitchFamily="2" charset="0"/>
              </a:rPr>
              <a:t> TIẾNG VIỆT</a:t>
            </a:r>
          </a:p>
          <a:p>
            <a:pPr algn="ctr" defTabSz="914377">
              <a:defRPr/>
            </a:pPr>
            <a:r>
              <a:rPr lang="en-US" sz="5400" b="1">
                <a:solidFill>
                  <a:srgbClr val="FF0000"/>
                </a:solidFill>
                <a:latin typeface="Calibri"/>
                <a:cs typeface="#9Slide03 Arima Madurai Medium" panose="00000600000000000000" pitchFamily="2" charset="0"/>
              </a:rPr>
              <a:t>ĐỌC</a:t>
            </a:r>
            <a:endParaRPr lang="en-US" sz="5400" b="1" dirty="0">
              <a:solidFill>
                <a:srgbClr val="FF0000"/>
              </a:solidFill>
              <a:latin typeface="Calibri"/>
              <a:cs typeface="#9Slide03 Arima Madurai Medium" panose="00000600000000000000" pitchFamily="2" charset="0"/>
            </a:endParaRPr>
          </a:p>
          <a:p>
            <a:pPr algn="ctr" defTabSz="914377">
              <a:defRPr/>
            </a:pPr>
            <a:r>
              <a:rPr lang="en-US" sz="4800" b="1">
                <a:solidFill>
                  <a:srgbClr val="FF0000"/>
                </a:solidFill>
                <a:latin typeface="Calibri"/>
                <a:cs typeface="#9Slide03 Arima Madurai Medium" panose="00000600000000000000" pitchFamily="2" charset="0"/>
              </a:rPr>
              <a:t>BÀI 29: HỒ GƯƠM (TIẾT 1+2)</a:t>
            </a:r>
            <a:endParaRPr lang="vi-VN" sz="4800" b="1" dirty="0">
              <a:solidFill>
                <a:srgbClr val="FF0000"/>
              </a:solidFill>
              <a:latin typeface="Arial" panose="020B0604020202020204" pitchFamily="34" charset="0"/>
              <a:cs typeface="#9Slide03 Arima Madurai Medium" panose="00000600000000000000" pitchFamily="2" charset="0"/>
            </a:endParaRPr>
          </a:p>
        </p:txBody>
      </p:sp>
    </p:spTree>
    <p:extLst>
      <p:ext uri="{BB962C8B-B14F-4D97-AF65-F5344CB8AC3E}">
        <p14:creationId xmlns:p14="http://schemas.microsoft.com/office/powerpoint/2010/main" val="3318415963"/>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pic>
        <p:nvPicPr>
          <p:cNvPr id="13" name="Picture 12">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128927" y="5207669"/>
            <a:ext cx="1752296" cy="1650331"/>
          </a:xfrm>
          <a:prstGeom prst="rect">
            <a:avLst/>
          </a:prstGeom>
        </p:spPr>
      </p:pic>
    </p:spTree>
    <p:extLst>
      <p:ext uri="{BB962C8B-B14F-4D97-AF65-F5344CB8AC3E}">
        <p14:creationId xmlns:p14="http://schemas.microsoft.com/office/powerpoint/2010/main" val="3944591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131116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14217" y="-85789"/>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344" y="3384038"/>
            <a:ext cx="4011894"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8344" y="5098536"/>
            <a:ext cx="4011894"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309032" y="586433"/>
            <a:ext cx="613976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Từ</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ngữ</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nào</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miêu</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tả</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đàn</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cá</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trong</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bài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4036640" cy="1422439"/>
          </a:xfrm>
          <a:prstGeom prst="rect">
            <a:avLst/>
          </a:prstGeom>
        </p:spPr>
      </p:pic>
      <p:pic>
        <p:nvPicPr>
          <p:cNvPr id="24" name="Picture 23">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8" y="5098536"/>
            <a:ext cx="4036639"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11"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6" name="Group 35"/>
          <p:cNvGrpSpPr/>
          <p:nvPr/>
        </p:nvGrpSpPr>
        <p:grpSpPr>
          <a:xfrm>
            <a:off x="3901682" y="4683256"/>
            <a:ext cx="1333064" cy="1859147"/>
            <a:chOff x="3901682" y="4683256"/>
            <a:chExt cx="1333064" cy="1859147"/>
          </a:xfrm>
        </p:grpSpPr>
        <p:pic>
          <p:nvPicPr>
            <p:cNvPr id="25" name="Picture 24">
              <a:hlinkClick r:id="rId9"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7"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7"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9" action="ppaction://hlinksldjump"/>
          </p:cNvPr>
          <p:cNvSpPr txBox="1"/>
          <p:nvPr/>
        </p:nvSpPr>
        <p:spPr>
          <a:xfrm>
            <a:off x="519816" y="5287953"/>
            <a:ext cx="385926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Rực</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rỡ</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màu</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sắc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2" name="TextBox 31">
            <a:hlinkClick r:id="rId7" action="ppaction://hlinksldjump"/>
          </p:cNvPr>
          <p:cNvSpPr txBox="1"/>
          <p:nvPr/>
        </p:nvSpPr>
        <p:spPr>
          <a:xfrm>
            <a:off x="8965736" y="5387678"/>
            <a:ext cx="17395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Đỏ</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rực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3" name="TextBox 32">
            <a:hlinkClick r:id="rId7" action="ppaction://hlinksldjump"/>
          </p:cNvPr>
          <p:cNvSpPr txBox="1"/>
          <p:nvPr/>
        </p:nvSpPr>
        <p:spPr>
          <a:xfrm>
            <a:off x="8481837" y="3672336"/>
            <a:ext cx="249780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noProof="0" dirty="0" err="1">
                <a:ln>
                  <a:solidFill>
                    <a:prstClr val="black">
                      <a:lumMod val="95000"/>
                      <a:lumOff val="5000"/>
                    </a:prstClr>
                  </a:solidFill>
                </a:ln>
                <a:solidFill>
                  <a:prstClr val="white"/>
                </a:solidFill>
              </a:rPr>
              <a:t>Thưa</a:t>
            </a:r>
            <a:r>
              <a:rPr lang="en-US" sz="4400" noProof="0" dirty="0">
                <a:ln>
                  <a:solidFill>
                    <a:prstClr val="black">
                      <a:lumMod val="95000"/>
                      <a:lumOff val="5000"/>
                    </a:prstClr>
                  </a:solidFill>
                </a:ln>
                <a:solidFill>
                  <a:prstClr val="white"/>
                </a:solidFill>
              </a:rPr>
              <a:t> </a:t>
            </a:r>
            <a:r>
              <a:rPr lang="en-US" sz="4400" noProof="0" dirty="0" err="1">
                <a:ln>
                  <a:solidFill>
                    <a:prstClr val="black">
                      <a:lumMod val="95000"/>
                      <a:lumOff val="5000"/>
                    </a:prstClr>
                  </a:solidFill>
                </a:ln>
                <a:solidFill>
                  <a:prstClr val="white"/>
                </a:solidFill>
              </a:rPr>
              <a:t>thớt</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4" name="TextBox 33">
            <a:hlinkClick r:id="rId7" action="ppaction://hlinksldjump"/>
          </p:cNvPr>
          <p:cNvSpPr txBox="1"/>
          <p:nvPr/>
        </p:nvSpPr>
        <p:spPr>
          <a:xfrm>
            <a:off x="1579569" y="3738972"/>
            <a:ext cx="23070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Đơn</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điệu</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Tree>
    <p:extLst>
      <p:ext uri="{BB962C8B-B14F-4D97-AF65-F5344CB8AC3E}">
        <p14:creationId xmlns:p14="http://schemas.microsoft.com/office/powerpoint/2010/main" val="41743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checkerboard(across)">
                                      <p:cBhvr>
                                        <p:cTn id="59" dur="500"/>
                                        <p:tgtEl>
                                          <p:spTgt spid="32"/>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662252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39578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935980" y="-34727"/>
            <a:ext cx="10265420" cy="2461871"/>
            <a:chOff x="885635" y="-48871"/>
            <a:chExt cx="10265420" cy="2461871"/>
          </a:xfrm>
        </p:grpSpPr>
        <p:sp>
          <p:nvSpPr>
            <p:cNvPr id="2" name="Rounded Rectangle 1"/>
            <p:cNvSpPr/>
            <p:nvPr/>
          </p:nvSpPr>
          <p:spPr>
            <a:xfrm>
              <a:off x="991055"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635"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194" y="3384036"/>
            <a:ext cx="3384258"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18974" y="3203374"/>
            <a:ext cx="338425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282640" y="562429"/>
            <a:ext cx="600486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Trường</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Sa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thuộc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nước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nào</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689" y="5098536"/>
            <a:ext cx="3384258" cy="1422439"/>
          </a:xfrm>
          <a:prstGeom prst="rect">
            <a:avLst/>
          </a:prstGeom>
        </p:spPr>
      </p:pic>
      <p:pic>
        <p:nvPicPr>
          <p:cNvPr id="24" name="Picture 23">
            <a:hlinkClick r:id="rId7"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40533"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6" name="Group 35"/>
          <p:cNvGrpSpPr/>
          <p:nvPr/>
        </p:nvGrpSpPr>
        <p:grpSpPr>
          <a:xfrm flipH="1">
            <a:off x="6836631" y="3126366"/>
            <a:ext cx="1019066" cy="1478979"/>
            <a:chOff x="3901682" y="4683256"/>
            <a:chExt cx="1333064" cy="1859147"/>
          </a:xfrm>
        </p:grpSpPr>
        <p:pic>
          <p:nvPicPr>
            <p:cNvPr id="25" name="Picture 24">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317223" y="4683256"/>
              <a:ext cx="673533" cy="10446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grpSp>
        <p:nvGrpSpPr>
          <p:cNvPr id="37" name="Group 36"/>
          <p:cNvGrpSpPr/>
          <p:nvPr/>
        </p:nvGrpSpPr>
        <p:grpSpPr>
          <a:xfrm flipH="1">
            <a:off x="3966319" y="4732281"/>
            <a:ext cx="1001611" cy="1570159"/>
            <a:chOff x="6897095" y="2964459"/>
            <a:chExt cx="1001611" cy="1570159"/>
          </a:xfrm>
        </p:grpSpPr>
        <p:pic>
          <p:nvPicPr>
            <p:cNvPr id="26" name="Picture 25">
              <a:hlinkClick r:id="rId7"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7" action="ppaction://hlinksldjump"/>
            </p:cNvPr>
            <p:cNvSpPr txBox="1"/>
            <p:nvPr/>
          </p:nvSpPr>
          <p:spPr>
            <a:xfrm>
              <a:off x="7033099" y="2964459"/>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58166"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9" action="ppaction://hlinksldjump"/>
          </p:cNvPr>
          <p:cNvSpPr txBox="1"/>
          <p:nvPr/>
        </p:nvSpPr>
        <p:spPr>
          <a:xfrm>
            <a:off x="7987277" y="3499417"/>
            <a:ext cx="23152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Việt</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Nam</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2" name="TextBox 31">
            <a:hlinkClick r:id="rId7" action="ppaction://hlinksldjump"/>
          </p:cNvPr>
          <p:cNvSpPr txBox="1"/>
          <p:nvPr/>
        </p:nvSpPr>
        <p:spPr>
          <a:xfrm>
            <a:off x="8283544" y="5425034"/>
            <a:ext cx="244490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Hàn</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Quốc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3" name="TextBox 32">
            <a:hlinkClick r:id="rId7" action="ppaction://hlinksldjump"/>
          </p:cNvPr>
          <p:cNvSpPr txBox="1"/>
          <p:nvPr/>
        </p:nvSpPr>
        <p:spPr>
          <a:xfrm>
            <a:off x="1379105" y="5425034"/>
            <a:ext cx="282346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Trung</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Quốc</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4" name="TextBox 33">
            <a:hlinkClick r:id="rId7" action="ppaction://hlinksldjump"/>
          </p:cNvPr>
          <p:cNvSpPr txBox="1"/>
          <p:nvPr/>
        </p:nvSpPr>
        <p:spPr>
          <a:xfrm>
            <a:off x="1135446" y="3629126"/>
            <a:ext cx="29674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In</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đô</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nê</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xi a</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Tree>
    <p:extLst>
      <p:ext uri="{BB962C8B-B14F-4D97-AF65-F5344CB8AC3E}">
        <p14:creationId xmlns:p14="http://schemas.microsoft.com/office/powerpoint/2010/main" val="13474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heckerboard(across)">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par>
                                <p:cTn id="27" presetID="5" presetClass="entr" presetSubtype="1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checkerboard(across)">
                                      <p:cBhvr>
                                        <p:cTn id="48" dur="500"/>
                                        <p:tgtEl>
                                          <p:spTgt spid="31"/>
                                        </p:tgtEl>
                                      </p:cBhvr>
                                    </p:animEffect>
                                  </p:childTnLst>
                                </p:cTn>
                              </p:par>
                              <p:par>
                                <p:cTn id="49" presetID="5" presetClass="entr" presetSubtype="1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checkerboard(across)">
                                      <p:cBhvr>
                                        <p:cTn id="51" dur="5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checkerboard(across)">
                                      <p:cBhvr>
                                        <p:cTn id="56" dur="500"/>
                                        <p:tgtEl>
                                          <p:spTgt spid="32"/>
                                        </p:tgtEl>
                                      </p:cBhvr>
                                    </p:animEffect>
                                  </p:childTnLst>
                                </p:cTn>
                              </p:par>
                              <p:par>
                                <p:cTn id="57" presetID="5" presetClass="entr" presetSubtype="1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checkerboard(across)">
                                      <p:cBhvr>
                                        <p:cTn id="59" dur="500"/>
                                        <p:tgtEl>
                                          <p:spTgt spid="38"/>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0" presetID="5" presetClass="entr" presetSubtype="10"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heckerboard(across)">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 name="TextBox 10"/>
            <p:cNvSpPr txBox="1"/>
            <p:nvPr/>
          </p:nvSpPr>
          <p:spPr>
            <a:xfrm>
              <a:off x="7237728" y="841750"/>
              <a:ext cx="385079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4903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 name="TextBox 5"/>
            <p:cNvSpPr txBox="1"/>
            <p:nvPr/>
          </p:nvSpPr>
          <p:spPr>
            <a:xfrm>
              <a:off x="7798166" y="778029"/>
              <a:ext cx="280884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57447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34793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pic>
        <p:nvPicPr>
          <p:cNvPr id="13" name="Picture 1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690084" y="562644"/>
            <a:ext cx="6228157"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Hà</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Nội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có</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địa</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điểm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nào</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nổi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tiếng</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pic>
        <p:nvPicPr>
          <p:cNvPr id="24" name="Picture 23">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7"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7"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nvGrpSpPr>
          <p:cNvPr id="36" name="Group 35"/>
          <p:cNvGrpSpPr/>
          <p:nvPr/>
        </p:nvGrpSpPr>
        <p:grpSpPr>
          <a:xfrm>
            <a:off x="3901682" y="4683256"/>
            <a:ext cx="1333064" cy="1859147"/>
            <a:chOff x="3901682" y="4683256"/>
            <a:chExt cx="1333064" cy="1859147"/>
          </a:xfrm>
        </p:grpSpPr>
        <p:pic>
          <p:nvPicPr>
            <p:cNvPr id="25" name="Picture 24">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9"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4"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9"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31" name="TextBox 30">
            <a:hlinkClick r:id="rId7" action="ppaction://hlinksldjump"/>
          </p:cNvPr>
          <p:cNvSpPr txBox="1"/>
          <p:nvPr/>
        </p:nvSpPr>
        <p:spPr>
          <a:xfrm>
            <a:off x="1495382" y="3591229"/>
            <a:ext cx="243528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Hồ</a:t>
            </a:r>
            <a:r>
              <a:rPr kumimoji="0" lang="en-US" sz="4400" b="0" i="0" u="none" strike="noStrike" kern="1200" cap="none" spc="0" normalizeH="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Gươm</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
        <p:nvSpPr>
          <p:cNvPr id="32" name="TextBox 31">
            <a:hlinkClick r:id="rId9" action="ppaction://hlinksldjump"/>
          </p:cNvPr>
          <p:cNvSpPr txBox="1"/>
          <p:nvPr/>
        </p:nvSpPr>
        <p:spPr>
          <a:xfrm>
            <a:off x="8307192" y="5253130"/>
            <a:ext cx="245291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latin typeface="iCiel Cadena" panose="02000503000000020004" charset="0"/>
              </a:rPr>
              <a:t>Đền</a:t>
            </a:r>
            <a:r>
              <a:rPr lang="en-US" sz="4400" dirty="0">
                <a:ln>
                  <a:solidFill>
                    <a:prstClr val="black">
                      <a:lumMod val="95000"/>
                      <a:lumOff val="5000"/>
                    </a:prstClr>
                  </a:solidFill>
                </a:ln>
                <a:solidFill>
                  <a:prstClr val="white"/>
                </a:solidFill>
                <a:latin typeface="iCiel Cadena" panose="02000503000000020004" charset="0"/>
              </a:rPr>
              <a:t> </a:t>
            </a:r>
            <a:r>
              <a:rPr lang="en-US" sz="4400" dirty="0" err="1">
                <a:ln>
                  <a:solidFill>
                    <a:prstClr val="black">
                      <a:lumMod val="95000"/>
                      <a:lumOff val="5000"/>
                    </a:prstClr>
                  </a:solidFill>
                </a:ln>
                <a:solidFill>
                  <a:prstClr val="white"/>
                </a:solidFill>
                <a:latin typeface="iCiel Cadena" panose="02000503000000020004" charset="0"/>
              </a:rPr>
              <a:t>Hùng</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
        <p:nvSpPr>
          <p:cNvPr id="33" name="TextBox 32"/>
          <p:cNvSpPr txBox="1"/>
          <p:nvPr/>
        </p:nvSpPr>
        <p:spPr>
          <a:xfrm>
            <a:off x="8184962" y="3654759"/>
            <a:ext cx="254909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Cung</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Đình</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
        <p:nvSpPr>
          <p:cNvPr id="34" name="TextBox 33">
            <a:hlinkClick r:id="rId9" action="ppaction://hlinksldjump"/>
          </p:cNvPr>
          <p:cNvSpPr txBox="1"/>
          <p:nvPr/>
        </p:nvSpPr>
        <p:spPr>
          <a:xfrm>
            <a:off x="1285461" y="5327235"/>
            <a:ext cx="26838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latin typeface="iCiel Cadena" panose="02000503000000020004" charset="0"/>
              </a:rPr>
              <a:t>Hồ</a:t>
            </a:r>
            <a:r>
              <a:rPr lang="en-US" sz="4400" dirty="0">
                <a:ln>
                  <a:solidFill>
                    <a:prstClr val="black">
                      <a:lumMod val="95000"/>
                      <a:lumOff val="5000"/>
                    </a:prstClr>
                  </a:solidFill>
                </a:ln>
                <a:solidFill>
                  <a:prstClr val="white"/>
                </a:solidFill>
                <a:latin typeface="iCiel Cadena" panose="02000503000000020004" charset="0"/>
              </a:rPr>
              <a:t> con </a:t>
            </a:r>
            <a:r>
              <a:rPr lang="en-US" sz="4400" dirty="0" err="1">
                <a:ln>
                  <a:solidFill>
                    <a:prstClr val="black">
                      <a:lumMod val="95000"/>
                      <a:lumOff val="5000"/>
                    </a:prstClr>
                  </a:solidFill>
                </a:ln>
                <a:solidFill>
                  <a:prstClr val="white"/>
                </a:solidFill>
                <a:latin typeface="iCiel Cadena" panose="02000503000000020004" charset="0"/>
              </a:rPr>
              <a:t>rùa</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endParaRPr>
          </a:p>
        </p:txBody>
      </p:sp>
    </p:spTree>
    <p:extLst>
      <p:ext uri="{BB962C8B-B14F-4D97-AF65-F5344CB8AC3E}">
        <p14:creationId xmlns:p14="http://schemas.microsoft.com/office/powerpoint/2010/main" val="355144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heckerboard(across)">
                                      <p:cBhvr>
                                        <p:cTn id="26" dur="500"/>
                                        <p:tgtEl>
                                          <p:spTgt spid="31"/>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checkerboard(across)">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8" presetID="5"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heckerboard(across)">
                                      <p:cBhvr>
                                        <p:cTn id="48" dur="500"/>
                                        <p:tgtEl>
                                          <p:spTgt spid="36"/>
                                        </p:tgtEl>
                                      </p:cBhvr>
                                    </p:animEffec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checkerboard(across)">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checkerboard(across)">
                                      <p:cBhvr>
                                        <p:cTn id="59" dur="500"/>
                                        <p:tgtEl>
                                          <p:spTgt spid="38"/>
                                        </p:tgtEl>
                                      </p:cBhvr>
                                    </p:animEffec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0" presetID="5" presetClass="entr" presetSubtype="1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heckerboard(across)">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010522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par>
                          <p:cTn id="28" fill="hold">
                            <p:stCondLst>
                              <p:cond delay="3000"/>
                            </p:stCondLst>
                            <p:childTnLst>
                              <p:par>
                                <p:cTn id="29" presetID="3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800" decel="100000"/>
                                        <p:tgtEl>
                                          <p:spTgt spid="9"/>
                                        </p:tgtEl>
                                      </p:cBhvr>
                                    </p:animEffect>
                                    <p:anim calcmode="lin" valueType="num">
                                      <p:cBhvr>
                                        <p:cTn id="32" dur="800" decel="100000" fill="hold"/>
                                        <p:tgtEl>
                                          <p:spTgt spid="9"/>
                                        </p:tgtEl>
                                        <p:attrNameLst>
                                          <p:attrName>style.rotation</p:attrName>
                                        </p:attrNameLst>
                                      </p:cBhvr>
                                      <p:tavLst>
                                        <p:tav tm="0">
                                          <p:val>
                                            <p:fltVal val="-90"/>
                                          </p:val>
                                        </p:tav>
                                        <p:tav tm="100000">
                                          <p:val>
                                            <p:fltVal val="0"/>
                                          </p:val>
                                        </p:tav>
                                      </p:tavLst>
                                    </p:anim>
                                    <p:anim calcmode="lin" valueType="num">
                                      <p:cBhvr>
                                        <p:cTn id="33" dur="800" decel="100000" fill="hold"/>
                                        <p:tgtEl>
                                          <p:spTgt spid="9"/>
                                        </p:tgtEl>
                                        <p:attrNameLst>
                                          <p:attrName>ppt_x</p:attrName>
                                        </p:attrNameLst>
                                      </p:cBhvr>
                                      <p:tavLst>
                                        <p:tav tm="0">
                                          <p:val>
                                            <p:strVal val="#ppt_x+0.4"/>
                                          </p:val>
                                        </p:tav>
                                        <p:tav tm="100000">
                                          <p:val>
                                            <p:strVal val="#ppt_x-0.05"/>
                                          </p:val>
                                        </p:tav>
                                      </p:tavLst>
                                    </p:anim>
                                    <p:anim calcmode="lin" valueType="num">
                                      <p:cBhvr>
                                        <p:cTn id="34" dur="800" decel="100000" fill="hold"/>
                                        <p:tgtEl>
                                          <p:spTgt spid="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7" fill="hold">
                            <p:stCondLst>
                              <p:cond delay="4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fill="hold" display="0">
                  <p:stCondLst>
                    <p:cond delay="indefinite"/>
                  </p:stCondLst>
                  <p:endCondLst>
                    <p:cond evt="onStopAudio" delay="0">
                      <p:tgtEl>
                        <p:sldTgt/>
                      </p:tgtEl>
                    </p:cond>
                  </p:endCondLst>
                </p:cTn>
                <p:tgtEl>
                  <p:spTgt spid="7"/>
                </p:tgtEl>
              </p:cMediaNode>
            </p:audio>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7"/>
                                        </p:tgtEl>
                                      </p:cBhvr>
                                    </p:cmd>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904302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974265" y="3937882"/>
            <a:ext cx="1674275" cy="1936767"/>
            <a:chOff x="7974265" y="3937882"/>
            <a:chExt cx="1674275" cy="1936767"/>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677" y="4717478"/>
              <a:ext cx="700765" cy="6281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7550" y="4403385"/>
              <a:ext cx="700765" cy="62818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1996" y="4717478"/>
              <a:ext cx="700765" cy="62818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1077" y="4869878"/>
              <a:ext cx="700765" cy="62818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6771" y="4403385"/>
              <a:ext cx="700765" cy="628186"/>
            </a:xfrm>
            <a:prstGeom prst="rect">
              <a:avLst/>
            </a:prstGeom>
          </p:spPr>
        </p:pic>
      </p:grpSp>
      <p:grpSp>
        <p:nvGrpSpPr>
          <p:cNvPr id="22" name="Group 21"/>
          <p:cNvGrpSpPr/>
          <p:nvPr/>
        </p:nvGrpSpPr>
        <p:grpSpPr>
          <a:xfrm>
            <a:off x="3468438" y="3958590"/>
            <a:ext cx="1199082" cy="1387074"/>
            <a:chOff x="3407044" y="3961843"/>
            <a:chExt cx="1199082" cy="1387074"/>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22721">
              <a:off x="3407044" y="3961843"/>
              <a:ext cx="1199082" cy="13870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087029" y="4608301"/>
              <a:ext cx="350382" cy="31409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697915" y="4479585"/>
              <a:ext cx="530757" cy="475786"/>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59604" y="4343864"/>
              <a:ext cx="530757" cy="47578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932161" y="4725817"/>
              <a:ext cx="379355" cy="340065"/>
            </a:xfrm>
            <a:prstGeom prst="rect">
              <a:avLst/>
            </a:prstGeom>
          </p:spPr>
        </p:pic>
      </p:gr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8508" y="1771650"/>
            <a:ext cx="4882895" cy="5086350"/>
          </a:xfrm>
          <a:prstGeom prst="rect">
            <a:avLst/>
          </a:prstGeom>
        </p:spPr>
      </p:pic>
      <p:sp>
        <p:nvSpPr>
          <p:cNvPr id="23" name="Rectangle 22">
            <a:extLst>
              <a:ext uri="{FF2B5EF4-FFF2-40B4-BE49-F238E27FC236}">
                <a16:creationId xmlns:a16="http://schemas.microsoft.com/office/drawing/2014/main" id="{68CCCB1E-5D6D-4B1D-94ED-906BCD4A2D0C}"/>
              </a:ext>
            </a:extLst>
          </p:cNvPr>
          <p:cNvSpPr/>
          <p:nvPr/>
        </p:nvSpPr>
        <p:spPr>
          <a:xfrm>
            <a:off x="979542" y="67084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NO BỤNG RỒI!!!</a:t>
            </a:r>
          </a:p>
        </p:txBody>
      </p:sp>
      <p:pic>
        <p:nvPicPr>
          <p:cNvPr id="24"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3494" y="323532"/>
            <a:ext cx="609600" cy="609600"/>
          </a:xfrm>
          <a:prstGeom prst="rect">
            <a:avLst/>
          </a:prstGeom>
        </p:spPr>
      </p:pic>
    </p:spTree>
    <p:extLst>
      <p:ext uri="{BB962C8B-B14F-4D97-AF65-F5344CB8AC3E}">
        <p14:creationId xmlns:p14="http://schemas.microsoft.com/office/powerpoint/2010/main" val="10759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2"/>
                                        </p:tgtEl>
                                        <p:attrNameLst>
                                          <p:attrName>r</p:attrName>
                                        </p:attrNameLst>
                                      </p:cBhvr>
                                    </p:animRot>
                                    <p:animRot by="-240000">
                                      <p:cBhvr>
                                        <p:cTn id="9" dur="200" fill="hold">
                                          <p:stCondLst>
                                            <p:cond delay="200"/>
                                          </p:stCondLst>
                                        </p:cTn>
                                        <p:tgtEl>
                                          <p:spTgt spid="22"/>
                                        </p:tgtEl>
                                        <p:attrNameLst>
                                          <p:attrName>r</p:attrName>
                                        </p:attrNameLst>
                                      </p:cBhvr>
                                    </p:animRot>
                                    <p:animRot by="240000">
                                      <p:cBhvr>
                                        <p:cTn id="10" dur="200" fill="hold">
                                          <p:stCondLst>
                                            <p:cond delay="400"/>
                                          </p:stCondLst>
                                        </p:cTn>
                                        <p:tgtEl>
                                          <p:spTgt spid="22"/>
                                        </p:tgtEl>
                                        <p:attrNameLst>
                                          <p:attrName>r</p:attrName>
                                        </p:attrNameLst>
                                      </p:cBhvr>
                                    </p:animRot>
                                    <p:animRot by="-240000">
                                      <p:cBhvr>
                                        <p:cTn id="11" dur="200" fill="hold">
                                          <p:stCondLst>
                                            <p:cond delay="600"/>
                                          </p:stCondLst>
                                        </p:cTn>
                                        <p:tgtEl>
                                          <p:spTgt spid="22"/>
                                        </p:tgtEl>
                                        <p:attrNameLst>
                                          <p:attrName>r</p:attrName>
                                        </p:attrNameLst>
                                      </p:cBhvr>
                                    </p:animRot>
                                    <p:animRot by="120000">
                                      <p:cBhvr>
                                        <p:cTn id="12" dur="200" fill="hold">
                                          <p:stCondLst>
                                            <p:cond delay="800"/>
                                          </p:stCondLst>
                                        </p:cTn>
                                        <p:tgtEl>
                                          <p:spTgt spid="2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by="(-#ppt_w*2)" calcmode="lin" valueType="num">
                                      <p:cBhvr rctx="PPT">
                                        <p:cTn id="21" dur="250" autoRev="1" fill="hold">
                                          <p:stCondLst>
                                            <p:cond delay="0"/>
                                          </p:stCondLst>
                                        </p:cTn>
                                        <p:tgtEl>
                                          <p:spTgt spid="23"/>
                                        </p:tgtEl>
                                        <p:attrNameLst>
                                          <p:attrName>ppt_w</p:attrName>
                                        </p:attrNameLst>
                                      </p:cBhvr>
                                    </p:anim>
                                    <p:anim by="(#ppt_w*0.50)" calcmode="lin" valueType="num">
                                      <p:cBhvr>
                                        <p:cTn id="22" dur="250" decel="50000" autoRev="1" fill="hold">
                                          <p:stCondLst>
                                            <p:cond delay="0"/>
                                          </p:stCondLst>
                                        </p:cTn>
                                        <p:tgtEl>
                                          <p:spTgt spid="23"/>
                                        </p:tgtEl>
                                        <p:attrNameLst>
                                          <p:attrName>ppt_x</p:attrName>
                                        </p:attrNameLst>
                                      </p:cBhvr>
                                    </p:anim>
                                    <p:anim from="(-#ppt_h/2)" to="(#ppt_y)" calcmode="lin" valueType="num">
                                      <p:cBhvr>
                                        <p:cTn id="23" dur="500" fill="hold">
                                          <p:stCondLst>
                                            <p:cond delay="0"/>
                                          </p:stCondLst>
                                        </p:cTn>
                                        <p:tgtEl>
                                          <p:spTgt spid="23"/>
                                        </p:tgtEl>
                                        <p:attrNameLst>
                                          <p:attrName>ppt_y</p:attrName>
                                        </p:attrNameLst>
                                      </p:cBhvr>
                                    </p:anim>
                                    <p:animRot by="21600000">
                                      <p:cBhvr>
                                        <p:cTn id="24" dur="500" fill="hold">
                                          <p:stCondLst>
                                            <p:cond delay="0"/>
                                          </p:stCondLst>
                                        </p:cTn>
                                        <p:tgtEl>
                                          <p:spTgt spid="23"/>
                                        </p:tgtEl>
                                        <p:attrNameLst>
                                          <p:attrName>r</p:attrName>
                                        </p:attrNameLst>
                                      </p:cBhvr>
                                    </p:animRot>
                                  </p:childTnLst>
                                </p:cTn>
                              </p:par>
                            </p:childTnLst>
                          </p:cTn>
                        </p:par>
                        <p:par>
                          <p:cTn id="25" fill="hold">
                            <p:stCondLst>
                              <p:cond delay="1050"/>
                            </p:stCondLst>
                            <p:childTnLst>
                              <p:par>
                                <p:cTn id="26" presetID="32" presetClass="emph" presetSubtype="0" repeatCount="indefinite" fill="hold" grpId="1" nodeType="afterEffect">
                                  <p:stCondLst>
                                    <p:cond delay="0"/>
                                  </p:stCondLst>
                                  <p:iterate type="lt">
                                    <p:tmPct val="0"/>
                                  </p:iterate>
                                  <p:childTnLst>
                                    <p:animRot by="120000">
                                      <p:cBhvr>
                                        <p:cTn id="27" dur="75" fill="hold">
                                          <p:stCondLst>
                                            <p:cond delay="0"/>
                                          </p:stCondLst>
                                        </p:cTn>
                                        <p:tgtEl>
                                          <p:spTgt spid="23"/>
                                        </p:tgtEl>
                                        <p:attrNameLst>
                                          <p:attrName>r</p:attrName>
                                        </p:attrNameLst>
                                      </p:cBhvr>
                                    </p:animRot>
                                    <p:animRot by="-240000">
                                      <p:cBhvr>
                                        <p:cTn id="28" dur="150" fill="hold">
                                          <p:stCondLst>
                                            <p:cond delay="150"/>
                                          </p:stCondLst>
                                        </p:cTn>
                                        <p:tgtEl>
                                          <p:spTgt spid="23"/>
                                        </p:tgtEl>
                                        <p:attrNameLst>
                                          <p:attrName>r</p:attrName>
                                        </p:attrNameLst>
                                      </p:cBhvr>
                                    </p:animRot>
                                    <p:animRot by="240000">
                                      <p:cBhvr>
                                        <p:cTn id="29" dur="150" fill="hold">
                                          <p:stCondLst>
                                            <p:cond delay="300"/>
                                          </p:stCondLst>
                                        </p:cTn>
                                        <p:tgtEl>
                                          <p:spTgt spid="23"/>
                                        </p:tgtEl>
                                        <p:attrNameLst>
                                          <p:attrName>r</p:attrName>
                                        </p:attrNameLst>
                                      </p:cBhvr>
                                    </p:animRot>
                                    <p:animRot by="-240000">
                                      <p:cBhvr>
                                        <p:cTn id="30" dur="150" fill="hold">
                                          <p:stCondLst>
                                            <p:cond delay="450"/>
                                          </p:stCondLst>
                                        </p:cTn>
                                        <p:tgtEl>
                                          <p:spTgt spid="23"/>
                                        </p:tgtEl>
                                        <p:attrNameLst>
                                          <p:attrName>r</p:attrName>
                                        </p:attrNameLst>
                                      </p:cBhvr>
                                    </p:animRot>
                                    <p:animRot by="120000">
                                      <p:cBhvr>
                                        <p:cTn id="31" dur="150" fill="hold">
                                          <p:stCondLst>
                                            <p:cond delay="600"/>
                                          </p:stCondLst>
                                        </p:cTn>
                                        <p:tgtEl>
                                          <p:spTgt spid="23"/>
                                        </p:tgtEl>
                                        <p:attrNameLst>
                                          <p:attrName>r</p:attrName>
                                        </p:attrNameLst>
                                      </p:cBhvr>
                                    </p:animRot>
                                  </p:childTnLst>
                                </p:cTn>
                              </p:par>
                              <p:par>
                                <p:cTn id="32" presetID="56" presetClass="entr" presetSubtype="0" fill="hold" nodeType="withEffect">
                                  <p:stCondLst>
                                    <p:cond delay="0"/>
                                  </p:stCondLst>
                                  <p:iterate type="lt">
                                    <p:tmPct val="10000"/>
                                  </p:iterate>
                                  <p:childTnLst>
                                    <p:set>
                                      <p:cBhvr>
                                        <p:cTn id="33" dur="1" fill="hold">
                                          <p:stCondLst>
                                            <p:cond delay="0"/>
                                          </p:stCondLst>
                                        </p:cTn>
                                        <p:tgtEl>
                                          <p:spTgt spid="23">
                                            <p:txEl>
                                              <p:pRg st="0" end="0"/>
                                            </p:txEl>
                                          </p:spTgt>
                                        </p:tgtEl>
                                        <p:attrNameLst>
                                          <p:attrName>style.visibility</p:attrName>
                                        </p:attrNameLst>
                                      </p:cBhvr>
                                      <p:to>
                                        <p:strVal val="visible"/>
                                      </p:to>
                                    </p:set>
                                    <p:anim by="(-#ppt_w*2)" calcmode="lin" valueType="num">
                                      <p:cBhvr rctx="PPT">
                                        <p:cTn id="34" dur="125" autoRev="1" fill="hold">
                                          <p:stCondLst>
                                            <p:cond delay="0"/>
                                          </p:stCondLst>
                                        </p:cTn>
                                        <p:tgtEl>
                                          <p:spTgt spid="23">
                                            <p:txEl>
                                              <p:pRg st="0" end="0"/>
                                            </p:txEl>
                                          </p:spTgt>
                                        </p:tgtEl>
                                        <p:attrNameLst>
                                          <p:attrName>ppt_w</p:attrName>
                                        </p:attrNameLst>
                                      </p:cBhvr>
                                    </p:anim>
                                    <p:anim by="(#ppt_w*0.50)" calcmode="lin" valueType="num">
                                      <p:cBhvr>
                                        <p:cTn id="35" dur="125" decel="50000" autoRev="1" fill="hold">
                                          <p:stCondLst>
                                            <p:cond delay="0"/>
                                          </p:stCondLst>
                                        </p:cTn>
                                        <p:tgtEl>
                                          <p:spTgt spid="23">
                                            <p:txEl>
                                              <p:pRg st="0" end="0"/>
                                            </p:txEl>
                                          </p:spTgt>
                                        </p:tgtEl>
                                        <p:attrNameLst>
                                          <p:attrName>ppt_x</p:attrName>
                                        </p:attrNameLst>
                                      </p:cBhvr>
                                    </p:anim>
                                    <p:anim from="(-#ppt_h/2)" to="(#ppt_y)" calcmode="lin" valueType="num">
                                      <p:cBhvr>
                                        <p:cTn id="36" dur="250" fill="hold">
                                          <p:stCondLst>
                                            <p:cond delay="0"/>
                                          </p:stCondLst>
                                        </p:cTn>
                                        <p:tgtEl>
                                          <p:spTgt spid="23">
                                            <p:txEl>
                                              <p:pRg st="0" end="0"/>
                                            </p:txEl>
                                          </p:spTgt>
                                        </p:tgtEl>
                                        <p:attrNameLst>
                                          <p:attrName>ppt_y</p:attrName>
                                        </p:attrNameLst>
                                      </p:cBhvr>
                                    </p:anim>
                                    <p:animRot by="21600000">
                                      <p:cBhvr>
                                        <p:cTn id="37" dur="250" fill="hold">
                                          <p:stCondLst>
                                            <p:cond delay="0"/>
                                          </p:stCondLst>
                                        </p:cTn>
                                        <p:tgtEl>
                                          <p:spTgt spid="23">
                                            <p:txEl>
                                              <p:pRg st="0" end="0"/>
                                            </p:txEl>
                                          </p:spTgt>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par>
                                <p:cTn id="38" presetID="32" presetClass="emph" presetSubtype="0" repeatCount="indefinite" fill="hold" nodeType="withEffect">
                                  <p:stCondLst>
                                    <p:cond delay="0"/>
                                  </p:stCondLst>
                                  <p:iterate type="lt">
                                    <p:tmPct val="0"/>
                                  </p:iterate>
                                  <p:childTnLst>
                                    <p:animRot by="120000">
                                      <p:cBhvr>
                                        <p:cTn id="39" dur="100" fill="hold">
                                          <p:stCondLst>
                                            <p:cond delay="0"/>
                                          </p:stCondLst>
                                        </p:cTn>
                                        <p:tgtEl>
                                          <p:spTgt spid="23">
                                            <p:txEl>
                                              <p:pRg st="0" end="0"/>
                                            </p:txEl>
                                          </p:spTgt>
                                        </p:tgtEl>
                                        <p:attrNameLst>
                                          <p:attrName>r</p:attrName>
                                        </p:attrNameLst>
                                      </p:cBhvr>
                                    </p:animRot>
                                    <p:animRot by="-240000">
                                      <p:cBhvr>
                                        <p:cTn id="40" dur="200" fill="hold">
                                          <p:stCondLst>
                                            <p:cond delay="200"/>
                                          </p:stCondLst>
                                        </p:cTn>
                                        <p:tgtEl>
                                          <p:spTgt spid="23">
                                            <p:txEl>
                                              <p:pRg st="0" end="0"/>
                                            </p:txEl>
                                          </p:spTgt>
                                        </p:tgtEl>
                                        <p:attrNameLst>
                                          <p:attrName>r</p:attrName>
                                        </p:attrNameLst>
                                      </p:cBhvr>
                                    </p:animRot>
                                    <p:animRot by="240000">
                                      <p:cBhvr>
                                        <p:cTn id="41" dur="200" fill="hold">
                                          <p:stCondLst>
                                            <p:cond delay="400"/>
                                          </p:stCondLst>
                                        </p:cTn>
                                        <p:tgtEl>
                                          <p:spTgt spid="23">
                                            <p:txEl>
                                              <p:pRg st="0" end="0"/>
                                            </p:txEl>
                                          </p:spTgt>
                                        </p:tgtEl>
                                        <p:attrNameLst>
                                          <p:attrName>r</p:attrName>
                                        </p:attrNameLst>
                                      </p:cBhvr>
                                    </p:animRot>
                                    <p:animRot by="-240000">
                                      <p:cBhvr>
                                        <p:cTn id="42" dur="200" fill="hold">
                                          <p:stCondLst>
                                            <p:cond delay="600"/>
                                          </p:stCondLst>
                                        </p:cTn>
                                        <p:tgtEl>
                                          <p:spTgt spid="23">
                                            <p:txEl>
                                              <p:pRg st="0" end="0"/>
                                            </p:txEl>
                                          </p:spTgt>
                                        </p:tgtEl>
                                        <p:attrNameLst>
                                          <p:attrName>r</p:attrName>
                                        </p:attrNameLst>
                                      </p:cBhvr>
                                    </p:animRot>
                                    <p:animRot by="120000">
                                      <p:cBhvr>
                                        <p:cTn id="43" dur="200" fill="hold">
                                          <p:stCondLst>
                                            <p:cond delay="800"/>
                                          </p:stCondLst>
                                        </p:cTn>
                                        <p:tgtEl>
                                          <p:spTgt spid="23">
                                            <p:txEl>
                                              <p:pRg st="0" end="0"/>
                                            </p:txEl>
                                          </p:spTgt>
                                        </p:tgtEl>
                                        <p:attrNameLst>
                                          <p:attrName>r</p:attrName>
                                        </p:attrNameLst>
                                      </p:cBhvr>
                                    </p:animRot>
                                  </p:childTnLst>
                                </p:cTn>
                              </p:par>
                            </p:childTnLst>
                          </p:cTn>
                        </p:par>
                        <p:par>
                          <p:cTn id="44" fill="hold">
                            <p:stCondLst>
                              <p:cond delay="2050"/>
                            </p:stCondLst>
                            <p:childTnLst>
                              <p:par>
                                <p:cTn id="45" presetID="3" presetClass="mediacall" presetSubtype="0" fill="hold" nodeType="afterEffect">
                                  <p:stCondLst>
                                    <p:cond delay="10000"/>
                                  </p:stCondLst>
                                  <p:childTnLst>
                                    <p:cmd type="call" cmd="stop">
                                      <p:cBhvr>
                                        <p:cTn id="4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fill="hold" display="0">
                  <p:stCondLst>
                    <p:cond delay="indefinite"/>
                  </p:stCondLst>
                  <p:endCondLst>
                    <p:cond evt="onStopAudio" delay="0">
                      <p:tgtEl>
                        <p:sldTgt/>
                      </p:tgtEl>
                    </p:cond>
                  </p:endCondLst>
                </p:cTn>
                <p:tgtEl>
                  <p:spTgt spid="24"/>
                </p:tgtEl>
              </p:cMediaNode>
            </p:audio>
          </p:childTnLst>
        </p:cTn>
      </p:par>
    </p:tnLst>
    <p:bldLst>
      <p:bldP spid="23" grpId="0"/>
      <p:bldP spid="2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060" y="421755"/>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3732030" y="333828"/>
            <a:ext cx="6328228" cy="604900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804763" y="893800"/>
            <a:ext cx="2164927" cy="870064"/>
            <a:chOff x="359295" y="617893"/>
            <a:chExt cx="1623695" cy="65254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23248"/>
            </a:xfrm>
            <a:prstGeom prst="rect">
              <a:avLst/>
            </a:prstGeom>
            <a:noFill/>
          </p:spPr>
          <p:txBody>
            <a:bodyPr wrap="square" rtlCol="0">
              <a:spAutoFit/>
            </a:bodyPr>
            <a:lstStyle/>
            <a:p>
              <a:r>
                <a:rPr lang="en-US" sz="4800" dirty="0">
                  <a:solidFill>
                    <a:schemeClr val="accent1">
                      <a:lumMod val="50000"/>
                    </a:schemeClr>
                  </a:solidFill>
                  <a:latin typeface="+mj-lt"/>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23248"/>
            </a:xfrm>
            <a:prstGeom prst="rect">
              <a:avLst/>
            </a:prstGeom>
            <a:noFill/>
          </p:spPr>
          <p:txBody>
            <a:bodyPr wrap="square" rtlCol="0">
              <a:spAutoFit/>
            </a:bodyPr>
            <a:lstStyle/>
            <a:p>
              <a:r>
                <a:rPr lang="en-US" sz="4800" dirty="0">
                  <a:solidFill>
                    <a:srgbClr val="FC7D77"/>
                  </a:solidFill>
                  <a:latin typeface="+mj-lt"/>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4670922" y="199737"/>
            <a:ext cx="5211745" cy="995209"/>
          </a:xfrm>
          <a:prstGeom prst="rect">
            <a:avLst/>
          </a:prstGeom>
          <a:noFill/>
        </p:spPr>
        <p:txBody>
          <a:bodyPr wrap="square" rtlCol="0">
            <a:spAutoFit/>
          </a:bodyPr>
          <a:lstStyle/>
          <a:p>
            <a:r>
              <a:rPr lang="vi-VN" sz="5867" dirty="0">
                <a:solidFill>
                  <a:schemeClr val="accent2"/>
                </a:solidFill>
                <a:latin typeface="+mj-lt"/>
              </a:rPr>
              <a:t>HỒ GƯƠM</a:t>
            </a:r>
            <a:endParaRPr lang="en-US" sz="5867" dirty="0">
              <a:solidFill>
                <a:schemeClr val="accent2"/>
              </a:solidFill>
              <a:latin typeface="+mj-lt"/>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4200351" y="1162510"/>
            <a:ext cx="6855320" cy="523220"/>
          </a:xfrm>
          <a:prstGeom prst="rect">
            <a:avLst/>
          </a:prstGeom>
          <a:noFill/>
        </p:spPr>
        <p:txBody>
          <a:bodyPr wrap="square" rtlCol="0">
            <a:spAutoFit/>
          </a:bodyPr>
          <a:lstStyle/>
          <a:p>
            <a:r>
              <a:rPr lang="vi-VN" sz="2800" dirty="0">
                <a:latin typeface="+mj-lt"/>
              </a:rPr>
              <a:t>Em biết những gì về Thủ đô Hà Nội?</a:t>
            </a:r>
            <a:endParaRPr lang="en-US" sz="2800" dirty="0">
              <a:latin typeface="+mj-lt"/>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259202" y="1194946"/>
            <a:ext cx="927752" cy="488951"/>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651811" y="1802931"/>
            <a:ext cx="8108339" cy="4560942"/>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6"/>
                </p:tgtEl>
              </p:cMediaNode>
            </p:video>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757340" y="719741"/>
            <a:ext cx="2164927" cy="870064"/>
            <a:chOff x="359295" y="617893"/>
            <a:chExt cx="1623695" cy="65254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23248"/>
            </a:xfrm>
            <a:prstGeom prst="rect">
              <a:avLst/>
            </a:prstGeom>
            <a:noFill/>
          </p:spPr>
          <p:txBody>
            <a:bodyPr wrap="square" rtlCol="0">
              <a:spAutoFit/>
            </a:bodyPr>
            <a:lstStyle/>
            <a:p>
              <a:r>
                <a:rPr lang="en-US" sz="4800" dirty="0">
                  <a:solidFill>
                    <a:schemeClr val="accent1">
                      <a:lumMod val="50000"/>
                    </a:schemeClr>
                  </a:solidFill>
                  <a:latin typeface="+mj-lt"/>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23248"/>
            </a:xfrm>
            <a:prstGeom prst="rect">
              <a:avLst/>
            </a:prstGeom>
            <a:noFill/>
          </p:spPr>
          <p:txBody>
            <a:bodyPr wrap="square" rtlCol="0">
              <a:spAutoFit/>
            </a:bodyPr>
            <a:lstStyle/>
            <a:p>
              <a:r>
                <a:rPr lang="en-US" sz="4800" dirty="0">
                  <a:solidFill>
                    <a:srgbClr val="FC7D77"/>
                  </a:solidFill>
                  <a:latin typeface="+mj-lt"/>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4418520" y="179097"/>
            <a:ext cx="5211745" cy="995209"/>
          </a:xfrm>
          <a:prstGeom prst="rect">
            <a:avLst/>
          </a:prstGeom>
          <a:noFill/>
        </p:spPr>
        <p:txBody>
          <a:bodyPr wrap="square" rtlCol="0">
            <a:spAutoFit/>
          </a:bodyPr>
          <a:lstStyle/>
          <a:p>
            <a:r>
              <a:rPr lang="vi-VN" sz="5867" dirty="0">
                <a:solidFill>
                  <a:schemeClr val="accent2"/>
                </a:solidFill>
                <a:latin typeface="+mj-lt"/>
              </a:rPr>
              <a:t>HỒ GƯƠM</a:t>
            </a:r>
            <a:endParaRPr lang="en-US" sz="5867" dirty="0">
              <a:solidFill>
                <a:schemeClr val="accent2"/>
              </a:solidFill>
              <a:latin typeface="+mj-lt"/>
            </a:endParaRPr>
          </a:p>
        </p:txBody>
      </p:sp>
      <p:pic>
        <p:nvPicPr>
          <p:cNvPr id="6" name="Picture 5">
            <a:extLst>
              <a:ext uri="{FF2B5EF4-FFF2-40B4-BE49-F238E27FC236}">
                <a16:creationId xmlns:a16="http://schemas.microsoft.com/office/drawing/2014/main" id="{4A63FAE8-9851-4821-AC37-F89E1AECF5FF}"/>
              </a:ext>
            </a:extLst>
          </p:cNvPr>
          <p:cNvPicPr>
            <a:picLocks noChangeAspect="1"/>
          </p:cNvPicPr>
          <p:nvPr/>
        </p:nvPicPr>
        <p:blipFill>
          <a:blip r:embed="rId3"/>
          <a:stretch>
            <a:fillRect/>
          </a:stretch>
        </p:blipFill>
        <p:spPr>
          <a:xfrm>
            <a:off x="357956" y="1798239"/>
            <a:ext cx="11603672" cy="4783314"/>
          </a:xfrm>
          <a:prstGeom prst="rect">
            <a:avLst/>
          </a:prstGeom>
        </p:spPr>
      </p:pic>
      <p:grpSp>
        <p:nvGrpSpPr>
          <p:cNvPr id="8" name="Group 7">
            <a:extLst>
              <a:ext uri="{FF2B5EF4-FFF2-40B4-BE49-F238E27FC236}">
                <a16:creationId xmlns:a16="http://schemas.microsoft.com/office/drawing/2014/main" id="{0DA78C65-4C97-4AC5-B291-22BCB26789DC}"/>
              </a:ext>
            </a:extLst>
          </p:cNvPr>
          <p:cNvGrpSpPr/>
          <p:nvPr/>
        </p:nvGrpSpPr>
        <p:grpSpPr>
          <a:xfrm>
            <a:off x="8752115" y="4126866"/>
            <a:ext cx="1915885" cy="2744533"/>
            <a:chOff x="783771" y="2571750"/>
            <a:chExt cx="1750296" cy="2571750"/>
          </a:xfrm>
        </p:grpSpPr>
        <p:sp>
          <p:nvSpPr>
            <p:cNvPr id="7" name="Oval 6">
              <a:extLst>
                <a:ext uri="{FF2B5EF4-FFF2-40B4-BE49-F238E27FC236}">
                  <a16:creationId xmlns:a16="http://schemas.microsoft.com/office/drawing/2014/main"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pic>
          <p:nvPicPr>
            <p:cNvPr id="1026" name="Picture 2" descr="Kid go to school vector illustration isolated Premium Vector">
              <a:extLst>
                <a:ext uri="{FF2B5EF4-FFF2-40B4-BE49-F238E27FC236}">
                  <a16:creationId xmlns:a16="http://schemas.microsoft.com/office/drawing/2014/main"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C5CE7E0-831D-4FCA-93B5-E28DF431B7EC}"/>
              </a:ext>
            </a:extLst>
          </p:cNvPr>
          <p:cNvGrpSpPr/>
          <p:nvPr/>
        </p:nvGrpSpPr>
        <p:grpSpPr>
          <a:xfrm>
            <a:off x="1410120" y="4465763"/>
            <a:ext cx="1915885" cy="2744533"/>
            <a:chOff x="1780082" y="1382580"/>
            <a:chExt cx="1750296" cy="2571750"/>
          </a:xfrm>
        </p:grpSpPr>
        <p:sp>
          <p:nvSpPr>
            <p:cNvPr id="13" name="Oval 12">
              <a:extLst>
                <a:ext uri="{FF2B5EF4-FFF2-40B4-BE49-F238E27FC236}">
                  <a16:creationId xmlns:a16="http://schemas.microsoft.com/office/drawing/2014/main"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pic>
          <p:nvPicPr>
            <p:cNvPr id="14" name="Picture 2" descr="Kid go to school vector illustration isolated Premium Vector">
              <a:extLst>
                <a:ext uri="{FF2B5EF4-FFF2-40B4-BE49-F238E27FC236}">
                  <a16:creationId xmlns:a16="http://schemas.microsoft.com/office/drawing/2014/main"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4964890" y="4116280"/>
            <a:ext cx="2655110"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906C403-C51E-40A0-AB30-C438388C0D0B}"/>
              </a:ext>
            </a:extLst>
          </p:cNvPr>
          <p:cNvSpPr txBox="1"/>
          <p:nvPr/>
        </p:nvSpPr>
        <p:spPr>
          <a:xfrm>
            <a:off x="5346932" y="4176915"/>
            <a:ext cx="1891026"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r>
              <a:rPr lang="en-US" sz="2800" b="1" dirty="0">
                <a:solidFill>
                  <a:srgbClr val="17479D"/>
                </a:solidFill>
                <a:latin typeface="+mj-lt"/>
              </a:rPr>
              <a:t> MẪU</a:t>
            </a:r>
          </a:p>
        </p:txBody>
      </p:sp>
    </p:spTree>
    <p:custDataLst>
      <p:tags r:id="rId1"/>
    </p:custDataLst>
    <p:extLst>
      <p:ext uri="{BB962C8B-B14F-4D97-AF65-F5344CB8AC3E}">
        <p14:creationId xmlns:p14="http://schemas.microsoft.com/office/powerpoint/2010/main" val="97655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42938" y="809262"/>
            <a:ext cx="776411" cy="700229"/>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2688900" y="672708"/>
            <a:ext cx="7154436" cy="809965"/>
          </a:xfrm>
          <a:prstGeom prst="rect">
            <a:avLst/>
          </a:prstGeom>
          <a:noFill/>
        </p:spPr>
        <p:txBody>
          <a:bodyPr wrap="square" rtlCol="0">
            <a:spAutoFit/>
          </a:bodyPr>
          <a:lstStyle/>
          <a:p>
            <a:pPr algn="ctr">
              <a:lnSpc>
                <a:spcPct val="150000"/>
              </a:lnSpc>
            </a:pPr>
            <a:r>
              <a:rPr lang="vi-VN" sz="3600" b="1" dirty="0">
                <a:solidFill>
                  <a:srgbClr val="FF0000"/>
                </a:solidFill>
                <a:latin typeface="+mj-lt"/>
              </a:rPr>
              <a:t>Từ ngữ</a:t>
            </a:r>
            <a:endParaRPr lang="en-US" sz="3600" b="1" dirty="0">
              <a:solidFill>
                <a:srgbClr val="FF0000"/>
              </a:solidFill>
              <a:latin typeface="+mj-lt"/>
            </a:endParaRPr>
          </a:p>
        </p:txBody>
      </p:sp>
      <p:sp>
        <p:nvSpPr>
          <p:cNvPr id="5" name="Rectangle 4">
            <a:extLst>
              <a:ext uri="{FF2B5EF4-FFF2-40B4-BE49-F238E27FC236}">
                <a16:creationId xmlns:a16="http://schemas.microsoft.com/office/drawing/2014/main" id="{B74CAE37-C031-447C-A0D4-4B3695F007FD}"/>
              </a:ext>
            </a:extLst>
          </p:cNvPr>
          <p:cNvSpPr/>
          <p:nvPr/>
        </p:nvSpPr>
        <p:spPr>
          <a:xfrm>
            <a:off x="2137963" y="1665400"/>
            <a:ext cx="7995683" cy="650499"/>
          </a:xfrm>
          <a:prstGeom prst="rect">
            <a:avLst/>
          </a:prstGeom>
        </p:spPr>
        <p:txBody>
          <a:bodyPr wrap="square">
            <a:spAutoFit/>
          </a:bodyPr>
          <a:lstStyle/>
          <a:p>
            <a:pPr algn="just">
              <a:lnSpc>
                <a:spcPct val="150000"/>
              </a:lnSpc>
            </a:pPr>
            <a:r>
              <a:rPr lang="vi-VN" sz="2800" dirty="0">
                <a:latin typeface="+mj-lt"/>
              </a:rPr>
              <a:t>     Hồ Gươm</a:t>
            </a:r>
          </a:p>
        </p:txBody>
      </p:sp>
      <p:sp>
        <p:nvSpPr>
          <p:cNvPr id="6" name="Oval 5">
            <a:extLst>
              <a:ext uri="{FF2B5EF4-FFF2-40B4-BE49-F238E27FC236}">
                <a16:creationId xmlns:a16="http://schemas.microsoft.com/office/drawing/2014/main" id="{05260A31-877E-46DB-BCEB-DF51C579FAA0}"/>
              </a:ext>
            </a:extLst>
          </p:cNvPr>
          <p:cNvSpPr/>
          <p:nvPr/>
        </p:nvSpPr>
        <p:spPr>
          <a:xfrm>
            <a:off x="2237280" y="1919063"/>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sp>
        <p:nvSpPr>
          <p:cNvPr id="11" name="TextBox 10">
            <a:extLst>
              <a:ext uri="{FF2B5EF4-FFF2-40B4-BE49-F238E27FC236}">
                <a16:creationId xmlns:a16="http://schemas.microsoft.com/office/drawing/2014/main" id="{21F1432A-BE85-4E86-9EFF-105953948C84}"/>
              </a:ext>
            </a:extLst>
          </p:cNvPr>
          <p:cNvSpPr txBox="1"/>
          <p:nvPr/>
        </p:nvSpPr>
        <p:spPr>
          <a:xfrm>
            <a:off x="4058729" y="1780716"/>
            <a:ext cx="6942924" cy="523220"/>
          </a:xfrm>
          <a:prstGeom prst="rect">
            <a:avLst/>
          </a:prstGeom>
          <a:noFill/>
        </p:spPr>
        <p:txBody>
          <a:bodyPr wrap="square" rtlCol="0">
            <a:spAutoFit/>
          </a:bodyPr>
          <a:lstStyle/>
          <a:p>
            <a:pPr algn="just"/>
            <a:r>
              <a:rPr lang="vi-VN" sz="2800" dirty="0">
                <a:solidFill>
                  <a:schemeClr val="accent6">
                    <a:lumMod val="50000"/>
                  </a:schemeClr>
                </a:solidFill>
                <a:latin typeface="+mj-lt"/>
              </a:rPr>
              <a:t>: còn gọi là hồ Hoàn Kiếm, ở Thủ đô Hà Nội.</a:t>
            </a:r>
            <a:endParaRPr lang="en-US" sz="2800" dirty="0">
              <a:solidFill>
                <a:schemeClr val="accent6">
                  <a:lumMod val="50000"/>
                </a:schemeClr>
              </a:solidFill>
              <a:latin typeface="+mj-lt"/>
            </a:endParaRPr>
          </a:p>
        </p:txBody>
      </p:sp>
      <p:sp>
        <p:nvSpPr>
          <p:cNvPr id="14" name="Rectangle 13">
            <a:extLst>
              <a:ext uri="{FF2B5EF4-FFF2-40B4-BE49-F238E27FC236}">
                <a16:creationId xmlns:a16="http://schemas.microsoft.com/office/drawing/2014/main" id="{6231AED4-BF10-4993-B1C5-5377C3209A2C}"/>
              </a:ext>
            </a:extLst>
          </p:cNvPr>
          <p:cNvSpPr/>
          <p:nvPr/>
        </p:nvSpPr>
        <p:spPr>
          <a:xfrm>
            <a:off x="4519502" y="5148179"/>
            <a:ext cx="7995683" cy="650499"/>
          </a:xfrm>
          <a:prstGeom prst="rect">
            <a:avLst/>
          </a:prstGeom>
        </p:spPr>
        <p:txBody>
          <a:bodyPr wrap="square">
            <a:spAutoFit/>
          </a:bodyPr>
          <a:lstStyle/>
          <a:p>
            <a:pPr algn="just">
              <a:lnSpc>
                <a:spcPct val="150000"/>
              </a:lnSpc>
            </a:pPr>
            <a:r>
              <a:rPr lang="vi-VN" sz="2800" dirty="0">
                <a:latin typeface="+mj-lt"/>
              </a:rPr>
              <a:t>     Cổ kính</a:t>
            </a:r>
          </a:p>
        </p:txBody>
      </p:sp>
      <p:sp>
        <p:nvSpPr>
          <p:cNvPr id="15" name="Oval 14">
            <a:extLst>
              <a:ext uri="{FF2B5EF4-FFF2-40B4-BE49-F238E27FC236}">
                <a16:creationId xmlns:a16="http://schemas.microsoft.com/office/drawing/2014/main" id="{275D6F96-67B9-4FB5-8B92-2BC2A3F22885}"/>
              </a:ext>
            </a:extLst>
          </p:cNvPr>
          <p:cNvSpPr/>
          <p:nvPr/>
        </p:nvSpPr>
        <p:spPr>
          <a:xfrm>
            <a:off x="4608112" y="5346650"/>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sp>
        <p:nvSpPr>
          <p:cNvPr id="18" name="TextBox 17">
            <a:extLst>
              <a:ext uri="{FF2B5EF4-FFF2-40B4-BE49-F238E27FC236}">
                <a16:creationId xmlns:a16="http://schemas.microsoft.com/office/drawing/2014/main" id="{5B42D5D3-88EA-4F35-886E-E862639836F5}"/>
              </a:ext>
            </a:extLst>
          </p:cNvPr>
          <p:cNvSpPr txBox="1"/>
          <p:nvPr/>
        </p:nvSpPr>
        <p:spPr>
          <a:xfrm>
            <a:off x="6943548" y="5271762"/>
            <a:ext cx="6380197" cy="523220"/>
          </a:xfrm>
          <a:prstGeom prst="rect">
            <a:avLst/>
          </a:prstGeom>
          <a:noFill/>
        </p:spPr>
        <p:txBody>
          <a:bodyPr wrap="square" rtlCol="0">
            <a:spAutoFit/>
          </a:bodyPr>
          <a:lstStyle/>
          <a:p>
            <a:pPr algn="just"/>
            <a:r>
              <a:rPr lang="vi-VN" sz="2800" dirty="0">
                <a:solidFill>
                  <a:schemeClr val="accent6">
                    <a:lumMod val="50000"/>
                  </a:schemeClr>
                </a:solidFill>
                <a:latin typeface="+mj-lt"/>
              </a:rPr>
              <a:t>: cổ và trang nghiêm.</a:t>
            </a:r>
            <a:endParaRPr lang="en-US" sz="2800" dirty="0">
              <a:solidFill>
                <a:schemeClr val="accent6">
                  <a:lumMod val="50000"/>
                </a:schemeClr>
              </a:solidFill>
              <a:latin typeface="+mj-lt"/>
            </a:endParaRPr>
          </a:p>
        </p:txBody>
      </p:sp>
      <p:pic>
        <p:nvPicPr>
          <p:cNvPr id="2050" name="Picture 2" descr="Vẻ đẹp Hồ Gươm những ngày hoa gạo nở">
            <a:extLst>
              <a:ext uri="{FF2B5EF4-FFF2-40B4-BE49-F238E27FC236}">
                <a16:creationId xmlns:a16="http://schemas.microsoft.com/office/drawing/2014/main" id="{FC6A738C-F959-4417-AA0C-9FC3D2A8A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044" y="2587125"/>
            <a:ext cx="3837860" cy="2563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ình Ảnh Đẹp Chất Lượng Cao - Miễn Phí: Tranh, ảnh Tháp Rùa, Hồ Gươm Hà nội  về đêm - bản full HD sắc nét">
            <a:extLst>
              <a:ext uri="{FF2B5EF4-FFF2-40B4-BE49-F238E27FC236}">
                <a16:creationId xmlns:a16="http://schemas.microsoft.com/office/drawing/2014/main" id="{7F3D9BD1-8C41-437B-954E-0205F2608C5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3" r="6148"/>
          <a:stretch/>
        </p:blipFill>
        <p:spPr bwMode="auto">
          <a:xfrm>
            <a:off x="7530191" y="2587124"/>
            <a:ext cx="3506268" cy="2563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80941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randombar(horizontal)">
                                      <p:cBhvr>
                                        <p:cTn id="31" dur="500"/>
                                        <p:tgtEl>
                                          <p:spTgt spid="2050"/>
                                        </p:tgtEl>
                                      </p:cBhvr>
                                    </p:animEffect>
                                  </p:childTnLst>
                                </p:cTn>
                              </p:par>
                              <p:par>
                                <p:cTn id="32" presetID="14" presetClass="entr" presetSubtype="1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randombar(horizontal)">
                                      <p:cBhvr>
                                        <p:cTn id="34" dur="500"/>
                                        <p:tgtEl>
                                          <p:spTgt spid="205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4" grpId="0"/>
      <p:bldP spid="15" grpId="0"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24" y="875117"/>
            <a:ext cx="434342"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58" y="1534023"/>
            <a:ext cx="396308"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48" y="2665531"/>
            <a:ext cx="396308" cy="384000"/>
          </a:xfrm>
          <a:prstGeom prst="rect">
            <a:avLst/>
          </a:prstGeom>
        </p:spPr>
      </p:pic>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a:t>
            </a:r>
            <a:r>
              <a:rPr lang="en-US" sz="2800" b="1" dirty="0" err="1">
                <a:solidFill>
                  <a:srgbClr val="17479D"/>
                </a:solidFill>
                <a:latin typeface="+mj-lt"/>
              </a:rPr>
              <a:t>ọc</a:t>
            </a:r>
            <a:r>
              <a:rPr lang="en-US" sz="2800" b="1" dirty="0">
                <a:solidFill>
                  <a:srgbClr val="17479D"/>
                </a:solidFill>
                <a:latin typeface="+mj-lt"/>
              </a:rPr>
              <a:t> </a:t>
            </a:r>
            <a:r>
              <a:rPr lang="en-US" sz="2800" b="1" dirty="0" err="1">
                <a:solidFill>
                  <a:srgbClr val="17479D"/>
                </a:solidFill>
                <a:latin typeface="+mj-lt"/>
              </a:rPr>
              <a:t>nối</a:t>
            </a:r>
            <a:r>
              <a:rPr lang="en-US" sz="2800" b="1" dirty="0">
                <a:solidFill>
                  <a:srgbClr val="17479D"/>
                </a:solidFill>
                <a:latin typeface="+mj-lt"/>
              </a:rPr>
              <a:t> </a:t>
            </a:r>
            <a:r>
              <a:rPr lang="en-US" sz="2800" b="1" dirty="0" err="1">
                <a:solidFill>
                  <a:srgbClr val="17479D"/>
                </a:solidFill>
                <a:latin typeface="+mj-lt"/>
              </a:rPr>
              <a:t>tiếp</a:t>
            </a:r>
            <a:r>
              <a:rPr lang="en-US" sz="2800" b="1" dirty="0">
                <a:solidFill>
                  <a:srgbClr val="17479D"/>
                </a:solidFill>
                <a:latin typeface="+mj-lt"/>
              </a:rPr>
              <a:t> </a:t>
            </a:r>
            <a:r>
              <a:rPr lang="en-US" sz="2800" b="1" dirty="0" err="1">
                <a:solidFill>
                  <a:srgbClr val="17479D"/>
                </a:solidFill>
                <a:latin typeface="+mj-lt"/>
              </a:rPr>
              <a:t>đoạn</a:t>
            </a:r>
            <a:r>
              <a:rPr lang="en-US" sz="2800" b="1" dirty="0">
                <a:solidFill>
                  <a:srgbClr val="17479D"/>
                </a:solidFill>
                <a:latin typeface="+mj-lt"/>
              </a:rPr>
              <a:t> </a:t>
            </a:r>
          </a:p>
        </p:txBody>
      </p:sp>
    </p:spTree>
    <p:custDataLst>
      <p:tags r:id="rId1"/>
    </p:custDataLst>
    <p:extLst>
      <p:ext uri="{BB962C8B-B14F-4D97-AF65-F5344CB8AC3E}">
        <p14:creationId xmlns:p14="http://schemas.microsoft.com/office/powerpoint/2010/main" val="103369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Nhà tôi ở Hà Nội, cách Hồ Gươm không xa. Từ trên cao nhìn xuống, mặt hồ như một chiếc gương bầu dục lớn, sáng long lanh.</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Cầu Thê Húc màu son, cong cong như con tôm, dẫn vào đền Ngọc Sơn. Mái đền lấp ló bên gốc đa già, rễ lá xum xuê. Xa một chút là Tháp Rùa, tường rêu cổ kính. Tháp xây trên gò đất giữa hồ, cỏ mọc xanh um.</a:t>
            </a:r>
          </a:p>
          <a:p>
            <a:pPr marL="0" marR="0" lvl="0" indent="228594"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marL="0" marR="0" lvl="0" indent="228594"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a:t>
            </a:r>
            <a:r>
              <a:rPr kumimoji="0" lang="vi-VN" sz="2400" b="0" i="1" u="none" strike="noStrike" kern="1200" cap="none" spc="0" normalizeH="0" baseline="0" noProof="0" dirty="0">
                <a:ln>
                  <a:noFill/>
                </a:ln>
                <a:solidFill>
                  <a:prstClr val="black"/>
                </a:solidFill>
                <a:effectLst/>
                <a:uLnTx/>
                <a:uFillTx/>
                <a:latin typeface="Arial-Rounded"/>
                <a:ea typeface="Arial-Rounded"/>
                <a:cs typeface="+mn-cs"/>
              </a:rPr>
              <a:t>Theo </a:t>
            </a:r>
            <a:r>
              <a:rPr kumimoji="0" lang="vi-VN" sz="2400" b="0" i="0" u="none" strike="noStrike" kern="1200" cap="none" spc="0" normalizeH="0" baseline="0" noProof="0" dirty="0">
                <a:ln>
                  <a:noFill/>
                </a:ln>
                <a:solidFill>
                  <a:prstClr val="black"/>
                </a:solidFill>
                <a:effectLst/>
                <a:uLnTx/>
                <a:uFillTx/>
                <a:latin typeface="Arial-Rounded"/>
                <a:ea typeface="Arial-Rounded"/>
                <a:cs typeface="+mn-cs"/>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a:ea typeface="Arial-Rounded"/>
                <a:cs typeface="+mn-cs"/>
              </a:rPr>
              <a:t>HỒ GƯƠM</a:t>
            </a:r>
            <a:endParaRPr kumimoji="0" lang="en-US" sz="2400" b="1"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24" y="875117"/>
            <a:ext cx="434342" cy="384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38358" y="1534023"/>
            <a:ext cx="396308" cy="384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48" y="2665531"/>
            <a:ext cx="396308" cy="384000"/>
          </a:xfrm>
          <a:prstGeom prst="rect">
            <a:avLst/>
          </a:prstGeom>
        </p:spPr>
      </p:pic>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a:ea typeface="Arial-Rounded"/>
              <a:cs typeface="+mn-cs"/>
            </a:endParaRPr>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srgbClr val="17479D"/>
                </a:solidFill>
                <a:latin typeface="Arial-Rounded"/>
                <a:ea typeface="Arial-Rounded"/>
              </a:rPr>
              <a:t>Đọc</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theo</a:t>
            </a:r>
            <a:r>
              <a:rPr lang="en-US" sz="2800" b="1" dirty="0">
                <a:solidFill>
                  <a:srgbClr val="17479D"/>
                </a:solidFill>
                <a:latin typeface="Arial-Rounded"/>
                <a:ea typeface="Arial-Rounded"/>
              </a:rPr>
              <a:t> </a:t>
            </a:r>
            <a:r>
              <a:rPr lang="en-US" sz="2800" b="1" dirty="0" err="1">
                <a:solidFill>
                  <a:srgbClr val="17479D"/>
                </a:solidFill>
                <a:latin typeface="Arial-Rounded"/>
                <a:ea typeface="Arial-Rounded"/>
              </a:rPr>
              <a:t>nhóm</a:t>
            </a:r>
            <a:endParaRPr kumimoji="0" lang="en-US" sz="2800" b="1" i="0" u="none" strike="noStrike" kern="1200" cap="none" spc="0" normalizeH="0" baseline="0" noProof="0" dirty="0">
              <a:ln>
                <a:noFill/>
              </a:ln>
              <a:solidFill>
                <a:srgbClr val="17479D"/>
              </a:solidFill>
              <a:effectLst/>
              <a:uLnTx/>
              <a:uFillTx/>
              <a:latin typeface="Arial-Rounded"/>
              <a:ea typeface="Arial-Rounded"/>
              <a:cs typeface="+mn-cs"/>
            </a:endParaRPr>
          </a:p>
        </p:txBody>
      </p:sp>
    </p:spTree>
    <p:custDataLst>
      <p:tags r:id="rId1"/>
    </p:custDataLst>
    <p:extLst>
      <p:ext uri="{BB962C8B-B14F-4D97-AF65-F5344CB8AC3E}">
        <p14:creationId xmlns:p14="http://schemas.microsoft.com/office/powerpoint/2010/main" val="1243453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algn="ctr">
              <a:lnSpc>
                <a:spcPct val="150000"/>
              </a:lnSpc>
            </a:pP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toàn</a:t>
            </a:r>
            <a:r>
              <a:rPr lang="en-US" sz="2800" b="1" dirty="0">
                <a:solidFill>
                  <a:srgbClr val="17479D"/>
                </a:solidFill>
                <a:latin typeface="+mj-lt"/>
              </a:rPr>
              <a:t> </a:t>
            </a:r>
            <a:r>
              <a:rPr lang="en-US" sz="2800" b="1" dirty="0" err="1">
                <a:solidFill>
                  <a:srgbClr val="17479D"/>
                </a:solidFill>
                <a:latin typeface="+mj-lt"/>
              </a:rPr>
              <a:t>bài</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244451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055" y="3323694"/>
            <a:ext cx="3384258"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3097679" y="533462"/>
            <a:ext cx="7178026"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Buổi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trước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các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em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học</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bài</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gì</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95379" y="3384038"/>
            <a:ext cx="3384258"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sp>
        <p:nvSpPr>
          <p:cNvPr id="31" name="TextBox 30">
            <a:hlinkClick r:id="rId9" action="ppaction://hlinksldjump"/>
          </p:cNvPr>
          <p:cNvSpPr txBox="1"/>
          <p:nvPr/>
        </p:nvSpPr>
        <p:spPr>
          <a:xfrm>
            <a:off x="977862" y="3368537"/>
            <a:ext cx="36172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Khám</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phá</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đáy</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biển</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ở </a:t>
            </a:r>
            <a:r>
              <a:rPr kumimoji="0" lang="en-US" sz="36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Trường</a:t>
            </a:r>
            <a:r>
              <a:rPr kumimoji="0" lang="en-US" sz="3600" b="0" i="0" u="none" strike="noStrike" kern="1200" cap="none" spc="0" normalizeH="0" noProof="0" dirty="0">
                <a:ln>
                  <a:solidFill>
                    <a:prstClr val="black">
                      <a:lumMod val="95000"/>
                      <a:lumOff val="5000"/>
                    </a:prstClr>
                  </a:solidFill>
                </a:ln>
                <a:solidFill>
                  <a:prstClr val="white"/>
                </a:solidFill>
                <a:effectLst/>
                <a:uLnTx/>
                <a:uFillTx/>
                <a:ea typeface="+mn-ea"/>
                <a:cs typeface="+mn-cs"/>
              </a:rPr>
              <a:t> Sa</a:t>
            </a:r>
            <a:endParaRPr kumimoji="0" lang="en-US" sz="36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nvGrpSpPr>
          <p:cNvPr id="39" name="Group 38"/>
          <p:cNvGrpSpPr/>
          <p:nvPr/>
        </p:nvGrpSpPr>
        <p:grpSpPr>
          <a:xfrm>
            <a:off x="935980" y="4683256"/>
            <a:ext cx="4298766" cy="1859147"/>
            <a:chOff x="935980" y="4683256"/>
            <a:chExt cx="4298766" cy="1859147"/>
          </a:xfrm>
        </p:grpSpPr>
        <p:pic>
          <p:nvPicPr>
            <p:cNvPr id="13" name="Picture 12">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1"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sp>
          <p:nvSpPr>
            <p:cNvPr id="32" name="TextBox 31">
              <a:hlinkClick r:id="rId11" action="ppaction://hlinksldjump"/>
            </p:cNvPr>
            <p:cNvSpPr txBox="1"/>
            <p:nvPr/>
          </p:nvSpPr>
          <p:spPr>
            <a:xfrm>
              <a:off x="1624661" y="5425033"/>
              <a:ext cx="218438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Đáy</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biển</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sp>
        <p:nvSpPr>
          <p:cNvPr id="33" name="TextBox 32">
            <a:hlinkClick r:id="rId11" action="ppaction://hlinksldjump"/>
          </p:cNvPr>
          <p:cNvSpPr txBox="1"/>
          <p:nvPr/>
        </p:nvSpPr>
        <p:spPr>
          <a:xfrm>
            <a:off x="8265395" y="3665769"/>
            <a:ext cx="253947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Biển</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Đông</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nvGrpSpPr>
          <p:cNvPr id="4" name="Group 3"/>
          <p:cNvGrpSpPr/>
          <p:nvPr/>
        </p:nvGrpSpPr>
        <p:grpSpPr>
          <a:xfrm>
            <a:off x="7595379" y="5098536"/>
            <a:ext cx="3384258" cy="1422439"/>
            <a:chOff x="7595379" y="5098536"/>
            <a:chExt cx="3384258" cy="1422439"/>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8142090" y="5388618"/>
              <a:ext cx="251088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Trường</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 Sa</a:t>
              </a: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36600" y="-787986"/>
            <a:ext cx="609600" cy="609600"/>
          </a:xfrm>
          <a:prstGeom prst="rect">
            <a:avLst/>
          </a:prstGeom>
        </p:spPr>
      </p:pic>
      <p:grpSp>
        <p:nvGrpSpPr>
          <p:cNvPr id="38" name="Group 37"/>
          <p:cNvGrpSpPr/>
          <p:nvPr/>
        </p:nvGrpSpPr>
        <p:grpSpPr>
          <a:xfrm>
            <a:off x="6780706" y="4686364"/>
            <a:ext cx="1333064" cy="1866931"/>
            <a:chOff x="6780706" y="4686364"/>
            <a:chExt cx="1333064" cy="1866931"/>
          </a:xfrm>
        </p:grpSpPr>
        <p:pic>
          <p:nvPicPr>
            <p:cNvPr id="27" name="Picture 26">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500"/>
                                        <p:tgtEl>
                                          <p:spTgt spid="38"/>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1" presetID="2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40"/>
                </p:tgtEl>
              </p:cMediaNode>
            </p:audio>
          </p:childTnLst>
        </p:cTn>
      </p:par>
    </p:tnLst>
    <p:bldLst>
      <p:bldP spid="31"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Trả lời câu hỏi</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3848520" y="294031"/>
            <a:ext cx="7591660" cy="830997"/>
          </a:xfrm>
          <a:prstGeom prst="rect">
            <a:avLst/>
          </a:prstGeom>
          <a:noFill/>
        </p:spPr>
        <p:txBody>
          <a:bodyPr wrap="square" rtlCol="0">
            <a:spAutoFit/>
          </a:bodyPr>
          <a:lstStyle/>
          <a:p>
            <a:r>
              <a:rPr lang="vi-VN" sz="4800" dirty="0">
                <a:latin typeface="+mj-lt"/>
              </a:rPr>
              <a:t>TRẢ LỜI CÂU HỎI</a:t>
            </a:r>
            <a:endParaRPr lang="en-US" sz="4800" dirty="0">
              <a:latin typeface="+mj-lt"/>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3437103" y="1264203"/>
            <a:ext cx="7180997" cy="650499"/>
          </a:xfrm>
          <a:prstGeom prst="rect">
            <a:avLst/>
          </a:prstGeom>
          <a:noFill/>
        </p:spPr>
        <p:txBody>
          <a:bodyPr wrap="square" rtlCol="0">
            <a:spAutoFit/>
          </a:bodyPr>
          <a:lstStyle/>
          <a:p>
            <a:pPr algn="just">
              <a:lnSpc>
                <a:spcPct val="150000"/>
              </a:lnSpc>
            </a:pPr>
            <a:r>
              <a:rPr lang="en-US" sz="2800" b="1" dirty="0">
                <a:solidFill>
                  <a:schemeClr val="accent6">
                    <a:lumMod val="75000"/>
                  </a:schemeClr>
                </a:solidFill>
                <a:latin typeface="+mj-lt"/>
              </a:rPr>
              <a:t>1</a:t>
            </a:r>
            <a:r>
              <a:rPr lang="vi-VN" sz="2800" b="1" dirty="0">
                <a:solidFill>
                  <a:schemeClr val="accent6">
                    <a:lumMod val="75000"/>
                  </a:schemeClr>
                </a:solidFill>
                <a:latin typeface="+mj-lt"/>
              </a:rPr>
              <a:t>. </a:t>
            </a:r>
            <a:r>
              <a:rPr lang="vi-VN" sz="2800" dirty="0">
                <a:latin typeface="+mj-lt"/>
              </a:rPr>
              <a:t>Bài văn tả những cảnh đẹp nào ở Hồ Gươm?</a:t>
            </a:r>
          </a:p>
        </p:txBody>
      </p:sp>
      <p:sp>
        <p:nvSpPr>
          <p:cNvPr id="39" name="TextBox 38">
            <a:extLst>
              <a:ext uri="{FF2B5EF4-FFF2-40B4-BE49-F238E27FC236}">
                <a16:creationId xmlns:a16="http://schemas.microsoft.com/office/drawing/2014/main" id="{2B3AFC8E-C57A-43EE-8979-915DE9407EC4}"/>
              </a:ext>
            </a:extLst>
          </p:cNvPr>
          <p:cNvSpPr txBox="1"/>
          <p:nvPr/>
        </p:nvSpPr>
        <p:spPr>
          <a:xfrm>
            <a:off x="2426570" y="1757440"/>
            <a:ext cx="9583626"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Bài văn tả Hồ Gươm, đền Ngọc Sơn, cầu Thê Húc, Tháp Rùa.</a:t>
            </a:r>
          </a:p>
        </p:txBody>
      </p:sp>
      <p:sp>
        <p:nvSpPr>
          <p:cNvPr id="41" name="TextBox 40">
            <a:extLst>
              <a:ext uri="{FF2B5EF4-FFF2-40B4-BE49-F238E27FC236}">
                <a16:creationId xmlns:a16="http://schemas.microsoft.com/office/drawing/2014/main" id="{65DB8623-FACE-4087-9DF3-725BA15FE9F7}"/>
              </a:ext>
            </a:extLst>
          </p:cNvPr>
          <p:cNvSpPr txBox="1"/>
          <p:nvPr/>
        </p:nvSpPr>
        <p:spPr>
          <a:xfrm>
            <a:off x="3627884" y="4563237"/>
            <a:ext cx="7180997"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Cầu Thê Húc được miêu tả như thế nào?</a:t>
            </a:r>
          </a:p>
        </p:txBody>
      </p:sp>
      <p:sp>
        <p:nvSpPr>
          <p:cNvPr id="42" name="TextBox 41">
            <a:extLst>
              <a:ext uri="{FF2B5EF4-FFF2-40B4-BE49-F238E27FC236}">
                <a16:creationId xmlns:a16="http://schemas.microsoft.com/office/drawing/2014/main" id="{415218F8-96B8-4DE9-93EE-7BCE81EB426F}"/>
              </a:ext>
            </a:extLst>
          </p:cNvPr>
          <p:cNvSpPr txBox="1"/>
          <p:nvPr/>
        </p:nvSpPr>
        <p:spPr>
          <a:xfrm>
            <a:off x="2241433" y="5166703"/>
            <a:ext cx="8669015"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Cầu Thê Húc có màu son, cong cong như con tôm, dẫn vào đền Ngọc Sơn.</a:t>
            </a:r>
            <a:endParaRPr lang="vi-VN" sz="2800" dirty="0">
              <a:solidFill>
                <a:srgbClr val="FF0000"/>
              </a:solidFill>
              <a:latin typeface="+mj-lt"/>
            </a:endParaRP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468103" y="255069"/>
            <a:ext cx="2488760" cy="209014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1846866" y="2465247"/>
            <a:ext cx="4003307" cy="19779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6212" y="2444681"/>
            <a:ext cx="4947378" cy="19686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par>
                                <p:cTn id="20" presetID="53" presetClass="entr" presetSubtype="16"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 calcmode="lin" valueType="num">
                                      <p:cBhvr>
                                        <p:cTn id="22" dur="500" fill="hold"/>
                                        <p:tgtEl>
                                          <p:spTgt spid="4100"/>
                                        </p:tgtEl>
                                        <p:attrNameLst>
                                          <p:attrName>ppt_w</p:attrName>
                                        </p:attrNameLst>
                                      </p:cBhvr>
                                      <p:tavLst>
                                        <p:tav tm="0">
                                          <p:val>
                                            <p:fltVal val="0"/>
                                          </p:val>
                                        </p:tav>
                                        <p:tav tm="100000">
                                          <p:val>
                                            <p:strVal val="#ppt_w"/>
                                          </p:val>
                                        </p:tav>
                                      </p:tavLst>
                                    </p:anim>
                                    <p:anim calcmode="lin" valueType="num">
                                      <p:cBhvr>
                                        <p:cTn id="23" dur="500" fill="hold"/>
                                        <p:tgtEl>
                                          <p:spTgt spid="4100"/>
                                        </p:tgtEl>
                                        <p:attrNameLst>
                                          <p:attrName>ppt_h</p:attrName>
                                        </p:attrNameLst>
                                      </p:cBhvr>
                                      <p:tavLst>
                                        <p:tav tm="0">
                                          <p:val>
                                            <p:fltVal val="0"/>
                                          </p:val>
                                        </p:tav>
                                        <p:tav tm="100000">
                                          <p:val>
                                            <p:strVal val="#ppt_h"/>
                                          </p:val>
                                        </p:tav>
                                      </p:tavLst>
                                    </p:anim>
                                    <p:animEffect transition="in" filter="fade">
                                      <p:cBhvr>
                                        <p:cTn id="24" dur="500"/>
                                        <p:tgtEl>
                                          <p:spTgt spid="410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1" grpId="0"/>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1985C3-9D5B-4D5A-A62A-49D5302C9A5D}"/>
              </a:ext>
            </a:extLst>
          </p:cNvPr>
          <p:cNvSpPr txBox="1"/>
          <p:nvPr/>
        </p:nvSpPr>
        <p:spPr>
          <a:xfrm>
            <a:off x="570016" y="590142"/>
            <a:ext cx="7500268"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3. </a:t>
            </a:r>
            <a:r>
              <a:rPr lang="vi-VN" sz="2800" dirty="0">
                <a:latin typeface="+mj-lt"/>
              </a:rPr>
              <a:t>Nói 1 – 2 câu giới thiệu về Tháp Rùa.</a:t>
            </a:r>
          </a:p>
        </p:txBody>
      </p:sp>
      <p:sp>
        <p:nvSpPr>
          <p:cNvPr id="4" name="TextBox 3">
            <a:extLst>
              <a:ext uri="{FF2B5EF4-FFF2-40B4-BE49-F238E27FC236}">
                <a16:creationId xmlns:a16="http://schemas.microsoft.com/office/drawing/2014/main" id="{907D6A3A-38EF-42B0-9AFE-1350491282F6}"/>
              </a:ext>
            </a:extLst>
          </p:cNvPr>
          <p:cNvSpPr txBox="1"/>
          <p:nvPr/>
        </p:nvSpPr>
        <p:spPr>
          <a:xfrm>
            <a:off x="570016" y="1080739"/>
            <a:ext cx="6483927"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7053943" y="407712"/>
            <a:ext cx="4615870" cy="218352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B7F797-DA84-40F8-8E2D-C8087B1652BA}"/>
              </a:ext>
            </a:extLst>
          </p:cNvPr>
          <p:cNvSpPr txBox="1"/>
          <p:nvPr/>
        </p:nvSpPr>
        <p:spPr>
          <a:xfrm>
            <a:off x="293707" y="2539333"/>
            <a:ext cx="7078106" cy="1296830"/>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4. </a:t>
            </a:r>
            <a:r>
              <a:rPr lang="vi-VN" sz="2800" dirty="0">
                <a:latin typeface="+mj-lt"/>
              </a:rPr>
              <a:t>Khi thấy rùa hiện lên trên mặt hồ, tác giả nghĩ đến điều gì?</a:t>
            </a:r>
          </a:p>
        </p:txBody>
      </p:sp>
      <p:sp>
        <p:nvSpPr>
          <p:cNvPr id="7" name="TextBox 6">
            <a:extLst>
              <a:ext uri="{FF2B5EF4-FFF2-40B4-BE49-F238E27FC236}">
                <a16:creationId xmlns:a16="http://schemas.microsoft.com/office/drawing/2014/main" id="{F7C8C8D2-FCFD-4AEE-9106-2509EC147856}"/>
              </a:ext>
            </a:extLst>
          </p:cNvPr>
          <p:cNvSpPr txBox="1"/>
          <p:nvPr/>
        </p:nvSpPr>
        <p:spPr>
          <a:xfrm>
            <a:off x="570016" y="3889573"/>
            <a:ext cx="6712407" cy="2589491"/>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Khi thấy rùa hiện lên trên mặt hồ, tác giả đã nghĩ </a:t>
            </a:r>
            <a:r>
              <a:rPr lang="vi-VN" sz="2800" dirty="0">
                <a:solidFill>
                  <a:srgbClr val="FF0000"/>
                </a:solidFill>
                <a:latin typeface="+mj-lt"/>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id="{0FA74EC7-4F91-404C-B3B4-5349512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878" y="3001827"/>
            <a:ext cx="3531884" cy="347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circle(in)">
                                      <p:cBhvr>
                                        <p:cTn id="3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Luyện</a:t>
            </a:r>
            <a:r>
              <a:rPr kumimoji="0" lang="en-US" altLang="zh-CN" sz="96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 </a:t>
            </a: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tập</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34188489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2965931" y="1512815"/>
            <a:ext cx="9061768" cy="730200"/>
          </a:xfrm>
          <a:prstGeom prst="rect">
            <a:avLst/>
          </a:prstGeom>
          <a:noFill/>
        </p:spPr>
        <p:txBody>
          <a:bodyPr wrap="square" rtlCol="0">
            <a:spAutoFit/>
          </a:bodyPr>
          <a:lstStyle/>
          <a:p>
            <a:pPr algn="just">
              <a:lnSpc>
                <a:spcPct val="150000"/>
              </a:lnSpc>
            </a:pPr>
            <a:r>
              <a:rPr lang="en-US" sz="3200" b="1" dirty="0">
                <a:solidFill>
                  <a:schemeClr val="accent6">
                    <a:lumMod val="75000"/>
                  </a:schemeClr>
                </a:solidFill>
                <a:latin typeface="+mj-lt"/>
              </a:rPr>
              <a:t>1</a:t>
            </a:r>
            <a:r>
              <a:rPr lang="vi-VN" sz="3200" b="1" dirty="0">
                <a:solidFill>
                  <a:schemeClr val="accent6">
                    <a:lumMod val="75000"/>
                  </a:schemeClr>
                </a:solidFill>
                <a:latin typeface="+mj-lt"/>
              </a:rPr>
              <a:t>. </a:t>
            </a:r>
            <a:r>
              <a:rPr lang="vi-VN" sz="3200" dirty="0">
                <a:latin typeface="+mj-lt"/>
              </a:rPr>
              <a:t>Xếp các từ ngữ dưới đây vào nhóm thích hợp.</a:t>
            </a:r>
          </a:p>
        </p:txBody>
      </p:sp>
      <p:sp>
        <p:nvSpPr>
          <p:cNvPr id="6" name="TextBox 5">
            <a:extLst>
              <a:ext uri="{FF2B5EF4-FFF2-40B4-BE49-F238E27FC236}">
                <a16:creationId xmlns:a16="http://schemas.microsoft.com/office/drawing/2014/main" id="{2144B66A-1474-4AC1-B8EA-4B5BE03610B5}"/>
              </a:ext>
            </a:extLst>
          </p:cNvPr>
          <p:cNvSpPr txBox="1"/>
          <p:nvPr/>
        </p:nvSpPr>
        <p:spPr>
          <a:xfrm>
            <a:off x="4600340" y="252117"/>
            <a:ext cx="7591660" cy="830997"/>
          </a:xfrm>
          <a:prstGeom prst="rect">
            <a:avLst/>
          </a:prstGeom>
          <a:noFill/>
        </p:spPr>
        <p:txBody>
          <a:bodyPr wrap="square" rtlCol="0">
            <a:spAutoFit/>
          </a:bodyPr>
          <a:lstStyle/>
          <a:p>
            <a:r>
              <a:rPr lang="vi-VN" sz="4800" dirty="0">
                <a:latin typeface="+mj-lt"/>
              </a:rPr>
              <a:t>LUYỆN TẬP</a:t>
            </a:r>
            <a:endParaRPr lang="en-US" sz="4800" dirty="0">
              <a:latin typeface="+mj-lt"/>
            </a:endParaRPr>
          </a:p>
        </p:txBody>
      </p:sp>
      <p:pic>
        <p:nvPicPr>
          <p:cNvPr id="27" name="Picture 26">
            <a:extLst>
              <a:ext uri="{FF2B5EF4-FFF2-40B4-BE49-F238E27FC236}">
                <a16:creationId xmlns:a16="http://schemas.microsoft.com/office/drawing/2014/main" id="{BB774EB6-E2F1-40C0-992A-F8D873332442}"/>
              </a:ext>
            </a:extLst>
          </p:cNvPr>
          <p:cNvPicPr>
            <a:picLocks noChangeAspect="1"/>
          </p:cNvPicPr>
          <p:nvPr/>
        </p:nvPicPr>
        <p:blipFill rotWithShape="1">
          <a:blip r:embed="rId4"/>
          <a:srcRect l="63890" t="10249" r="4715" b="19836"/>
          <a:stretch/>
        </p:blipFill>
        <p:spPr>
          <a:xfrm>
            <a:off x="410300" y="296883"/>
            <a:ext cx="2555631" cy="1952233"/>
          </a:xfrm>
          <a:prstGeom prst="ellipse">
            <a:avLst/>
          </a:prstGeom>
          <a:effectLst>
            <a:softEdge rad="63500"/>
          </a:effectLst>
        </p:spPr>
      </p:pic>
      <p:grpSp>
        <p:nvGrpSpPr>
          <p:cNvPr id="5" name="Group 4">
            <a:extLst>
              <a:ext uri="{FF2B5EF4-FFF2-40B4-BE49-F238E27FC236}">
                <a16:creationId xmlns:a16="http://schemas.microsoft.com/office/drawing/2014/main" id="{F467ABF7-0F5B-4101-A932-244BA0424A9E}"/>
              </a:ext>
            </a:extLst>
          </p:cNvPr>
          <p:cNvGrpSpPr/>
          <p:nvPr/>
        </p:nvGrpSpPr>
        <p:grpSpPr>
          <a:xfrm>
            <a:off x="2183841" y="4233510"/>
            <a:ext cx="8800834" cy="2435783"/>
            <a:chOff x="512466" y="3110367"/>
            <a:chExt cx="6194809" cy="1877039"/>
          </a:xfrm>
        </p:grpSpPr>
        <p:pic>
          <p:nvPicPr>
            <p:cNvPr id="28" name="Picture 27">
              <a:extLst>
                <a:ext uri="{FF2B5EF4-FFF2-40B4-BE49-F238E27FC236}">
                  <a16:creationId xmlns:a16="http://schemas.microsoft.com/office/drawing/2014/main" id="{35FF7AF8-59A6-459A-8D2E-1EC6261A1985}"/>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512466" y="3110367"/>
              <a:ext cx="6194809" cy="1877039"/>
            </a:xfrm>
            <a:prstGeom prst="rect">
              <a:avLst/>
            </a:prstGeom>
          </p:spPr>
        </p:pic>
        <p:sp>
          <p:nvSpPr>
            <p:cNvPr id="3" name="TextBox 2">
              <a:extLst>
                <a:ext uri="{FF2B5EF4-FFF2-40B4-BE49-F238E27FC236}">
                  <a16:creationId xmlns:a16="http://schemas.microsoft.com/office/drawing/2014/main" id="{A23EF5B7-B6C8-48A8-97FB-63FFC8647C94}"/>
                </a:ext>
              </a:extLst>
            </p:cNvPr>
            <p:cNvSpPr txBox="1"/>
            <p:nvPr/>
          </p:nvSpPr>
          <p:spPr>
            <a:xfrm>
              <a:off x="1467059" y="3775952"/>
              <a:ext cx="2088717" cy="403199"/>
            </a:xfrm>
            <a:prstGeom prst="rect">
              <a:avLst/>
            </a:prstGeom>
            <a:noFill/>
          </p:spPr>
          <p:txBody>
            <a:bodyPr wrap="none" rtlCol="0">
              <a:spAutoFit/>
            </a:bodyPr>
            <a:lstStyle/>
            <a:p>
              <a:r>
                <a:rPr lang="vi-VN" sz="2800" dirty="0">
                  <a:latin typeface="+mj-lt"/>
                </a:rPr>
                <a:t>Từ ngữ chỉ sự vật</a:t>
              </a:r>
            </a:p>
          </p:txBody>
        </p:sp>
        <p:sp>
          <p:nvSpPr>
            <p:cNvPr id="30" name="TextBox 29">
              <a:extLst>
                <a:ext uri="{FF2B5EF4-FFF2-40B4-BE49-F238E27FC236}">
                  <a16:creationId xmlns:a16="http://schemas.microsoft.com/office/drawing/2014/main" id="{B3C6B111-17B5-45AA-840E-0F7D27CEA878}"/>
                </a:ext>
              </a:extLst>
            </p:cNvPr>
            <p:cNvSpPr txBox="1"/>
            <p:nvPr/>
          </p:nvSpPr>
          <p:spPr>
            <a:xfrm>
              <a:off x="4021938" y="3775952"/>
              <a:ext cx="2500405" cy="403199"/>
            </a:xfrm>
            <a:prstGeom prst="rect">
              <a:avLst/>
            </a:prstGeom>
            <a:noFill/>
          </p:spPr>
          <p:txBody>
            <a:bodyPr wrap="none" rtlCol="0">
              <a:spAutoFit/>
            </a:bodyPr>
            <a:lstStyle/>
            <a:p>
              <a:r>
                <a:rPr lang="vi-VN" sz="2800" dirty="0">
                  <a:latin typeface="+mj-lt"/>
                </a:rPr>
                <a:t>Từ ngữ chỉ đặc điểm</a:t>
              </a:r>
            </a:p>
          </p:txBody>
        </p:sp>
      </p:grpSp>
      <p:pic>
        <p:nvPicPr>
          <p:cNvPr id="32" name="Picture 31">
            <a:extLst>
              <a:ext uri="{FF2B5EF4-FFF2-40B4-BE49-F238E27FC236}">
                <a16:creationId xmlns:a16="http://schemas.microsoft.com/office/drawing/2014/main" id="{CE60BB1C-9C55-4992-B347-5C140DE9E8C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r="67337" b="50803"/>
          <a:stretch/>
        </p:blipFill>
        <p:spPr>
          <a:xfrm>
            <a:off x="2183841" y="2499786"/>
            <a:ext cx="2834204" cy="751460"/>
          </a:xfrm>
          <a:prstGeom prst="rect">
            <a:avLst/>
          </a:prstGeom>
        </p:spPr>
      </p:pic>
      <p:pic>
        <p:nvPicPr>
          <p:cNvPr id="38" name="Picture 37">
            <a:extLst>
              <a:ext uri="{FF2B5EF4-FFF2-40B4-BE49-F238E27FC236}">
                <a16:creationId xmlns:a16="http://schemas.microsoft.com/office/drawing/2014/main" id="{F37506FC-1F18-4636-BFAD-9398C29A1A32}"/>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00" t="53121" r="67037" b="-2318"/>
          <a:stretch/>
        </p:blipFill>
        <p:spPr>
          <a:xfrm>
            <a:off x="2207289" y="3251246"/>
            <a:ext cx="2834204" cy="751460"/>
          </a:xfrm>
          <a:prstGeom prst="rect">
            <a:avLst/>
          </a:prstGeom>
        </p:spPr>
      </p:pic>
      <p:pic>
        <p:nvPicPr>
          <p:cNvPr id="48" name="Picture 47">
            <a:extLst>
              <a:ext uri="{FF2B5EF4-FFF2-40B4-BE49-F238E27FC236}">
                <a16:creationId xmlns:a16="http://schemas.microsoft.com/office/drawing/2014/main" id="{6F083C8D-C7D9-4F6F-A03F-4A3B6D27D54A}"/>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369" t="495" r="33968" b="50308"/>
          <a:stretch/>
        </p:blipFill>
        <p:spPr>
          <a:xfrm>
            <a:off x="5164591" y="2490809"/>
            <a:ext cx="2834204" cy="751460"/>
          </a:xfrm>
          <a:prstGeom prst="rect">
            <a:avLst/>
          </a:prstGeom>
        </p:spPr>
      </p:pic>
      <p:pic>
        <p:nvPicPr>
          <p:cNvPr id="49" name="Picture 48">
            <a:extLst>
              <a:ext uri="{FF2B5EF4-FFF2-40B4-BE49-F238E27FC236}">
                <a16:creationId xmlns:a16="http://schemas.microsoft.com/office/drawing/2014/main" id="{D4A61E6D-D75B-4BA8-BA1F-E18A881B681D}"/>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33088" t="51571" r="34249" b="-768"/>
          <a:stretch/>
        </p:blipFill>
        <p:spPr>
          <a:xfrm>
            <a:off x="5167156" y="3251246"/>
            <a:ext cx="2834204" cy="751460"/>
          </a:xfrm>
          <a:prstGeom prst="rect">
            <a:avLst/>
          </a:prstGeom>
        </p:spPr>
      </p:pic>
      <p:pic>
        <p:nvPicPr>
          <p:cNvPr id="50" name="Picture 49">
            <a:extLst>
              <a:ext uri="{FF2B5EF4-FFF2-40B4-BE49-F238E27FC236}">
                <a16:creationId xmlns:a16="http://schemas.microsoft.com/office/drawing/2014/main" id="{C085BF41-FE3B-4B09-9575-D98F538A2DE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200" r="137" b="50803"/>
          <a:stretch/>
        </p:blipFill>
        <p:spPr>
          <a:xfrm>
            <a:off x="7998795" y="2443660"/>
            <a:ext cx="2834204" cy="751460"/>
          </a:xfrm>
          <a:prstGeom prst="rect">
            <a:avLst/>
          </a:prstGeom>
        </p:spPr>
      </p:pic>
      <p:pic>
        <p:nvPicPr>
          <p:cNvPr id="51" name="Picture 50">
            <a:extLst>
              <a:ext uri="{FF2B5EF4-FFF2-40B4-BE49-F238E27FC236}">
                <a16:creationId xmlns:a16="http://schemas.microsoft.com/office/drawing/2014/main" id="{F4F8D672-2434-44EC-BBC9-2DD32B44ED18}"/>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rcRect l="67338" t="53121" r="-1" b="-2318"/>
          <a:stretch/>
        </p:blipFill>
        <p:spPr>
          <a:xfrm>
            <a:off x="8052689" y="3221842"/>
            <a:ext cx="2834204" cy="751460"/>
          </a:xfrm>
          <a:prstGeom prst="rect">
            <a:avLst/>
          </a:prstGeom>
        </p:spPr>
      </p:pic>
    </p:spTree>
    <p:custDataLst>
      <p:tags r:id="rId1"/>
    </p:custDataLst>
    <p:extLst>
      <p:ext uri="{BB962C8B-B14F-4D97-AF65-F5344CB8AC3E}">
        <p14:creationId xmlns:p14="http://schemas.microsoft.com/office/powerpoint/2010/main" val="33865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par>
                                <p:cTn id="22" presetID="16" presetClass="entr" presetSubtype="21"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arn(inVertical)">
                                      <p:cBhvr>
                                        <p:cTn id="24" dur="500"/>
                                        <p:tgtEl>
                                          <p:spTgt spid="48"/>
                                        </p:tgtEl>
                                      </p:cBhvr>
                                    </p:animEffect>
                                  </p:childTnLst>
                                </p:cTn>
                              </p:par>
                              <p:par>
                                <p:cTn id="25" presetID="16" presetClass="entr" presetSubtype="21"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par>
                                <p:cTn id="28" presetID="16" presetClass="entr" presetSubtype="21"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par>
                                <p:cTn id="31" presetID="16" presetClass="entr" presetSubtype="21"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barn(inVertical)">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44444E-6 -1.23457E-6 L 0.52592 -0.04167 " pathEditMode="relative" rAng="0" ptsTypes="AA">
                                      <p:cBhvr>
                                        <p:cTn id="37" dur="2000" fill="hold"/>
                                        <p:tgtEl>
                                          <p:spTgt spid="32"/>
                                        </p:tgtEl>
                                        <p:attrNameLst>
                                          <p:attrName>ppt_x</p:attrName>
                                          <p:attrName>ppt_y</p:attrName>
                                        </p:attrNameLst>
                                      </p:cBhvr>
                                      <p:rCtr x="26296" y="-2099"/>
                                    </p:animMotion>
                                  </p:childTnLst>
                                </p:cTn>
                              </p:par>
                              <p:par>
                                <p:cTn id="38" presetID="42" presetClass="path" presetSubtype="0" accel="50000" decel="50000" fill="hold" nodeType="withEffect">
                                  <p:stCondLst>
                                    <p:cond delay="0"/>
                                  </p:stCondLst>
                                  <p:childTnLst>
                                    <p:animMotion origin="layout" path="M -1.85185E-6 -3.7037E-6 L 0.1 -0.05463 " pathEditMode="relative" rAng="0" ptsTypes="AA">
                                      <p:cBhvr>
                                        <p:cTn id="39" dur="2000" fill="hold"/>
                                        <p:tgtEl>
                                          <p:spTgt spid="38"/>
                                        </p:tgtEl>
                                        <p:attrNameLst>
                                          <p:attrName>ppt_x</p:attrName>
                                          <p:attrName>ppt_y</p:attrName>
                                        </p:attrNameLst>
                                      </p:cBhvr>
                                      <p:rCtr x="5000" y="-2747"/>
                                    </p:animMotion>
                                  </p:childTnLst>
                                </p:cTn>
                              </p:par>
                              <p:par>
                                <p:cTn id="40" presetID="42" presetClass="path" presetSubtype="0" accel="50000" decel="50000" fill="hold" nodeType="withEffect">
                                  <p:stCondLst>
                                    <p:cond delay="0"/>
                                  </p:stCondLst>
                                  <p:childTnLst>
                                    <p:animMotion origin="layout" path="M 0 -1.23457E-6 L -0.18889 -0.04012 " pathEditMode="relative" rAng="0" ptsTypes="AA">
                                      <p:cBhvr>
                                        <p:cTn id="41" dur="2000" fill="hold"/>
                                        <p:tgtEl>
                                          <p:spTgt spid="48"/>
                                        </p:tgtEl>
                                        <p:attrNameLst>
                                          <p:attrName>ppt_x</p:attrName>
                                          <p:attrName>ppt_y</p:attrName>
                                        </p:attrNameLst>
                                      </p:cBhvr>
                                      <p:rCtr x="-9444" y="-2006"/>
                                    </p:animMotion>
                                  </p:childTnLst>
                                </p:cTn>
                              </p:par>
                              <p:par>
                                <p:cTn id="42" presetID="42" presetClass="path" presetSubtype="0" accel="50000" decel="50000" fill="hold" nodeType="withEffect">
                                  <p:stCondLst>
                                    <p:cond delay="0"/>
                                  </p:stCondLst>
                                  <p:childTnLst>
                                    <p:animMotion origin="layout" path="M 3.7037E-6 -3.7037E-6 L -0.19468 0.05494 " pathEditMode="relative" rAng="0" ptsTypes="AA">
                                      <p:cBhvr>
                                        <p:cTn id="43" dur="2000" fill="hold"/>
                                        <p:tgtEl>
                                          <p:spTgt spid="49"/>
                                        </p:tgtEl>
                                        <p:attrNameLst>
                                          <p:attrName>ppt_x</p:attrName>
                                          <p:attrName>ppt_y</p:attrName>
                                        </p:attrNameLst>
                                      </p:cBhvr>
                                      <p:rCtr x="-9745" y="2747"/>
                                    </p:animMotion>
                                  </p:childTnLst>
                                </p:cTn>
                              </p:par>
                              <p:par>
                                <p:cTn id="44" presetID="42" presetClass="path" presetSubtype="0" accel="50000" decel="50000" fill="hold" nodeType="withEffect">
                                  <p:stCondLst>
                                    <p:cond delay="0"/>
                                  </p:stCondLst>
                                  <p:childTnLst>
                                    <p:animMotion origin="layout" path="M -2.96296E-6 -1.23457E-6 L -0.05578 0.05617 " pathEditMode="relative" rAng="0" ptsTypes="AA">
                                      <p:cBhvr>
                                        <p:cTn id="45" dur="2000" fill="hold"/>
                                        <p:tgtEl>
                                          <p:spTgt spid="50"/>
                                        </p:tgtEl>
                                        <p:attrNameLst>
                                          <p:attrName>ppt_x</p:attrName>
                                          <p:attrName>ppt_y</p:attrName>
                                        </p:attrNameLst>
                                      </p:cBhvr>
                                      <p:rCtr x="-2801" y="2809"/>
                                    </p:animMotion>
                                  </p:childTnLst>
                                </p:cTn>
                              </p:par>
                              <p:par>
                                <p:cTn id="46" presetID="42" presetClass="path" presetSubtype="0" accel="50000" decel="50000" fill="hold" nodeType="withEffect">
                                  <p:stCondLst>
                                    <p:cond delay="0"/>
                                  </p:stCondLst>
                                  <p:childTnLst>
                                    <p:animMotion origin="layout" path="M 7.40741E-7 -3.7037E-6 L -0.05602 0.05618 " pathEditMode="relative" rAng="0" ptsTypes="AA">
                                      <p:cBhvr>
                                        <p:cTn id="47" dur="2000" fill="hold"/>
                                        <p:tgtEl>
                                          <p:spTgt spid="51"/>
                                        </p:tgtEl>
                                        <p:attrNameLst>
                                          <p:attrName>ppt_x</p:attrName>
                                          <p:attrName>ppt_y</p:attrName>
                                        </p:attrNameLst>
                                      </p:cBhvr>
                                      <p:rCtr x="-2801" y="28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05C36EE-0A36-4937-96D0-595A8D39F935}"/>
              </a:ext>
            </a:extLst>
          </p:cNvPr>
          <p:cNvSpPr/>
          <p:nvPr/>
        </p:nvSpPr>
        <p:spPr>
          <a:xfrm>
            <a:off x="258897" y="378792"/>
            <a:ext cx="11674206" cy="5890161"/>
          </a:xfrm>
          <a:custGeom>
            <a:avLst/>
            <a:gdLst>
              <a:gd name="connsiteX0" fmla="*/ 0 w 11674206"/>
              <a:gd name="connsiteY0" fmla="*/ 981713 h 5890161"/>
              <a:gd name="connsiteX1" fmla="*/ 981713 w 11674206"/>
              <a:gd name="connsiteY1" fmla="*/ 0 h 5890161"/>
              <a:gd name="connsiteX2" fmla="*/ 1650043 w 11674206"/>
              <a:gd name="connsiteY2" fmla="*/ 0 h 5890161"/>
              <a:gd name="connsiteX3" fmla="*/ 1929942 w 11674206"/>
              <a:gd name="connsiteY3" fmla="*/ 0 h 5890161"/>
              <a:gd name="connsiteX4" fmla="*/ 2501164 w 11674206"/>
              <a:gd name="connsiteY4" fmla="*/ 0 h 5890161"/>
              <a:gd name="connsiteX5" fmla="*/ 3072387 w 11674206"/>
              <a:gd name="connsiteY5" fmla="*/ 0 h 5890161"/>
              <a:gd name="connsiteX6" fmla="*/ 3352286 w 11674206"/>
              <a:gd name="connsiteY6" fmla="*/ 0 h 5890161"/>
              <a:gd name="connsiteX7" fmla="*/ 4117724 w 11674206"/>
              <a:gd name="connsiteY7" fmla="*/ 0 h 5890161"/>
              <a:gd name="connsiteX8" fmla="*/ 4397623 w 11674206"/>
              <a:gd name="connsiteY8" fmla="*/ 0 h 5890161"/>
              <a:gd name="connsiteX9" fmla="*/ 4774629 w 11674206"/>
              <a:gd name="connsiteY9" fmla="*/ 0 h 5890161"/>
              <a:gd name="connsiteX10" fmla="*/ 5442960 w 11674206"/>
              <a:gd name="connsiteY10" fmla="*/ 0 h 5890161"/>
              <a:gd name="connsiteX11" fmla="*/ 6014182 w 11674206"/>
              <a:gd name="connsiteY11" fmla="*/ 0 h 5890161"/>
              <a:gd name="connsiteX12" fmla="*/ 6682512 w 11674206"/>
              <a:gd name="connsiteY12" fmla="*/ 0 h 5890161"/>
              <a:gd name="connsiteX13" fmla="*/ 7350842 w 11674206"/>
              <a:gd name="connsiteY13" fmla="*/ 0 h 5890161"/>
              <a:gd name="connsiteX14" fmla="*/ 8116280 w 11674206"/>
              <a:gd name="connsiteY14" fmla="*/ 0 h 5890161"/>
              <a:gd name="connsiteX15" fmla="*/ 8493287 w 11674206"/>
              <a:gd name="connsiteY15" fmla="*/ 0 h 5890161"/>
              <a:gd name="connsiteX16" fmla="*/ 8967401 w 11674206"/>
              <a:gd name="connsiteY16" fmla="*/ 0 h 5890161"/>
              <a:gd name="connsiteX17" fmla="*/ 9732839 w 11674206"/>
              <a:gd name="connsiteY17" fmla="*/ 0 h 5890161"/>
              <a:gd name="connsiteX18" fmla="*/ 10692493 w 11674206"/>
              <a:gd name="connsiteY18" fmla="*/ 0 h 5890161"/>
              <a:gd name="connsiteX19" fmla="*/ 11674206 w 11674206"/>
              <a:gd name="connsiteY19" fmla="*/ 981713 h 5890161"/>
              <a:gd name="connsiteX20" fmla="*/ 11674206 w 11674206"/>
              <a:gd name="connsiteY20" fmla="*/ 1424873 h 5890161"/>
              <a:gd name="connsiteX21" fmla="*/ 11674206 w 11674206"/>
              <a:gd name="connsiteY21" fmla="*/ 2064370 h 5890161"/>
              <a:gd name="connsiteX22" fmla="*/ 11674206 w 11674206"/>
              <a:gd name="connsiteY22" fmla="*/ 2625332 h 5890161"/>
              <a:gd name="connsiteX23" fmla="*/ 11674206 w 11674206"/>
              <a:gd name="connsiteY23" fmla="*/ 3225562 h 5890161"/>
              <a:gd name="connsiteX24" fmla="*/ 11674206 w 11674206"/>
              <a:gd name="connsiteY24" fmla="*/ 3707989 h 5890161"/>
              <a:gd name="connsiteX25" fmla="*/ 11674206 w 11674206"/>
              <a:gd name="connsiteY25" fmla="*/ 4151149 h 5890161"/>
              <a:gd name="connsiteX26" fmla="*/ 11674206 w 11674206"/>
              <a:gd name="connsiteY26" fmla="*/ 4908448 h 5890161"/>
              <a:gd name="connsiteX27" fmla="*/ 10692493 w 11674206"/>
              <a:gd name="connsiteY27" fmla="*/ 5890161 h 5890161"/>
              <a:gd name="connsiteX28" fmla="*/ 9927055 w 11674206"/>
              <a:gd name="connsiteY28" fmla="*/ 5890161 h 5890161"/>
              <a:gd name="connsiteX29" fmla="*/ 9355833 w 11674206"/>
              <a:gd name="connsiteY29" fmla="*/ 5890161 h 5890161"/>
              <a:gd name="connsiteX30" fmla="*/ 8590395 w 11674206"/>
              <a:gd name="connsiteY30" fmla="*/ 5890161 h 5890161"/>
              <a:gd name="connsiteX31" fmla="*/ 8310496 w 11674206"/>
              <a:gd name="connsiteY31" fmla="*/ 5890161 h 5890161"/>
              <a:gd name="connsiteX32" fmla="*/ 8030597 w 11674206"/>
              <a:gd name="connsiteY32" fmla="*/ 5890161 h 5890161"/>
              <a:gd name="connsiteX33" fmla="*/ 7653590 w 11674206"/>
              <a:gd name="connsiteY33" fmla="*/ 5890161 h 5890161"/>
              <a:gd name="connsiteX34" fmla="*/ 6888152 w 11674206"/>
              <a:gd name="connsiteY34" fmla="*/ 5890161 h 5890161"/>
              <a:gd name="connsiteX35" fmla="*/ 6316930 w 11674206"/>
              <a:gd name="connsiteY35" fmla="*/ 5890161 h 5890161"/>
              <a:gd name="connsiteX36" fmla="*/ 5745707 w 11674206"/>
              <a:gd name="connsiteY36" fmla="*/ 5890161 h 5890161"/>
              <a:gd name="connsiteX37" fmla="*/ 5465808 w 11674206"/>
              <a:gd name="connsiteY37" fmla="*/ 5890161 h 5890161"/>
              <a:gd name="connsiteX38" fmla="*/ 4797478 w 11674206"/>
              <a:gd name="connsiteY38" fmla="*/ 5890161 h 5890161"/>
              <a:gd name="connsiteX39" fmla="*/ 4129148 w 11674206"/>
              <a:gd name="connsiteY39" fmla="*/ 5890161 h 5890161"/>
              <a:gd name="connsiteX40" fmla="*/ 3460818 w 11674206"/>
              <a:gd name="connsiteY40" fmla="*/ 5890161 h 5890161"/>
              <a:gd name="connsiteX41" fmla="*/ 2792488 w 11674206"/>
              <a:gd name="connsiteY41" fmla="*/ 5890161 h 5890161"/>
              <a:gd name="connsiteX42" fmla="*/ 2415481 w 11674206"/>
              <a:gd name="connsiteY42" fmla="*/ 5890161 h 5890161"/>
              <a:gd name="connsiteX43" fmla="*/ 1747151 w 11674206"/>
              <a:gd name="connsiteY43" fmla="*/ 5890161 h 5890161"/>
              <a:gd name="connsiteX44" fmla="*/ 981713 w 11674206"/>
              <a:gd name="connsiteY44" fmla="*/ 5890161 h 5890161"/>
              <a:gd name="connsiteX45" fmla="*/ 0 w 11674206"/>
              <a:gd name="connsiteY45" fmla="*/ 4908448 h 5890161"/>
              <a:gd name="connsiteX46" fmla="*/ 0 w 11674206"/>
              <a:gd name="connsiteY46" fmla="*/ 4465288 h 5890161"/>
              <a:gd name="connsiteX47" fmla="*/ 0 w 11674206"/>
              <a:gd name="connsiteY47" fmla="*/ 3904326 h 5890161"/>
              <a:gd name="connsiteX48" fmla="*/ 0 w 11674206"/>
              <a:gd name="connsiteY48" fmla="*/ 3461166 h 5890161"/>
              <a:gd name="connsiteX49" fmla="*/ 0 w 11674206"/>
              <a:gd name="connsiteY49" fmla="*/ 2821669 h 5890161"/>
              <a:gd name="connsiteX50" fmla="*/ 0 w 11674206"/>
              <a:gd name="connsiteY50" fmla="*/ 2182172 h 5890161"/>
              <a:gd name="connsiteX51" fmla="*/ 0 w 11674206"/>
              <a:gd name="connsiteY51" fmla="*/ 1542675 h 5890161"/>
              <a:gd name="connsiteX52" fmla="*/ 0 w 11674206"/>
              <a:gd name="connsiteY52" fmla="*/ 981713 h 589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74206" h="5890161" fill="none" extrusionOk="0">
                <a:moveTo>
                  <a:pt x="0" y="981713"/>
                </a:moveTo>
                <a:cubicBezTo>
                  <a:pt x="34465" y="466072"/>
                  <a:pt x="457878" y="18095"/>
                  <a:pt x="981713" y="0"/>
                </a:cubicBezTo>
                <a:cubicBezTo>
                  <a:pt x="1185982" y="-35739"/>
                  <a:pt x="1465620" y="13940"/>
                  <a:pt x="1650043" y="0"/>
                </a:cubicBezTo>
                <a:cubicBezTo>
                  <a:pt x="1834466" y="-13940"/>
                  <a:pt x="1804399" y="10322"/>
                  <a:pt x="1929942" y="0"/>
                </a:cubicBezTo>
                <a:cubicBezTo>
                  <a:pt x="2055485" y="-10322"/>
                  <a:pt x="2319397" y="41992"/>
                  <a:pt x="2501164" y="0"/>
                </a:cubicBezTo>
                <a:cubicBezTo>
                  <a:pt x="2682931" y="-41992"/>
                  <a:pt x="2946980" y="50189"/>
                  <a:pt x="3072387" y="0"/>
                </a:cubicBezTo>
                <a:cubicBezTo>
                  <a:pt x="3197794" y="-50189"/>
                  <a:pt x="3266456" y="24183"/>
                  <a:pt x="3352286" y="0"/>
                </a:cubicBezTo>
                <a:cubicBezTo>
                  <a:pt x="3438116" y="-24183"/>
                  <a:pt x="3837738" y="27867"/>
                  <a:pt x="4117724" y="0"/>
                </a:cubicBezTo>
                <a:cubicBezTo>
                  <a:pt x="4397710" y="-27867"/>
                  <a:pt x="4298704" y="9511"/>
                  <a:pt x="4397623" y="0"/>
                </a:cubicBezTo>
                <a:cubicBezTo>
                  <a:pt x="4496542" y="-9511"/>
                  <a:pt x="4687066" y="19284"/>
                  <a:pt x="4774629" y="0"/>
                </a:cubicBezTo>
                <a:cubicBezTo>
                  <a:pt x="4862192" y="-19284"/>
                  <a:pt x="5208741" y="34838"/>
                  <a:pt x="5442960" y="0"/>
                </a:cubicBezTo>
                <a:cubicBezTo>
                  <a:pt x="5677179" y="-34838"/>
                  <a:pt x="5821479" y="48207"/>
                  <a:pt x="6014182" y="0"/>
                </a:cubicBezTo>
                <a:cubicBezTo>
                  <a:pt x="6206885" y="-48207"/>
                  <a:pt x="6386844" y="20244"/>
                  <a:pt x="6682512" y="0"/>
                </a:cubicBezTo>
                <a:cubicBezTo>
                  <a:pt x="6978180" y="-20244"/>
                  <a:pt x="7085233" y="24795"/>
                  <a:pt x="7350842" y="0"/>
                </a:cubicBezTo>
                <a:cubicBezTo>
                  <a:pt x="7616451" y="-24795"/>
                  <a:pt x="7875663" y="29904"/>
                  <a:pt x="8116280" y="0"/>
                </a:cubicBezTo>
                <a:cubicBezTo>
                  <a:pt x="8356897" y="-29904"/>
                  <a:pt x="8403832" y="16505"/>
                  <a:pt x="8493287" y="0"/>
                </a:cubicBezTo>
                <a:cubicBezTo>
                  <a:pt x="8582742" y="-16505"/>
                  <a:pt x="8749809" y="35485"/>
                  <a:pt x="8967401" y="0"/>
                </a:cubicBezTo>
                <a:cubicBezTo>
                  <a:pt x="9184993" y="-35485"/>
                  <a:pt x="9361576" y="26406"/>
                  <a:pt x="9732839" y="0"/>
                </a:cubicBezTo>
                <a:cubicBezTo>
                  <a:pt x="10104102" y="-26406"/>
                  <a:pt x="10359812" y="32634"/>
                  <a:pt x="10692493" y="0"/>
                </a:cubicBezTo>
                <a:cubicBezTo>
                  <a:pt x="11093960" y="53823"/>
                  <a:pt x="11767079" y="459132"/>
                  <a:pt x="11674206" y="981713"/>
                </a:cubicBezTo>
                <a:cubicBezTo>
                  <a:pt x="11682500" y="1080051"/>
                  <a:pt x="11663199" y="1211622"/>
                  <a:pt x="11674206" y="1424873"/>
                </a:cubicBezTo>
                <a:cubicBezTo>
                  <a:pt x="11685213" y="1638124"/>
                  <a:pt x="11639564" y="1878527"/>
                  <a:pt x="11674206" y="2064370"/>
                </a:cubicBezTo>
                <a:cubicBezTo>
                  <a:pt x="11708848" y="2250213"/>
                  <a:pt x="11667001" y="2510836"/>
                  <a:pt x="11674206" y="2625332"/>
                </a:cubicBezTo>
                <a:cubicBezTo>
                  <a:pt x="11681411" y="2739828"/>
                  <a:pt x="11636806" y="2935984"/>
                  <a:pt x="11674206" y="3225562"/>
                </a:cubicBezTo>
                <a:cubicBezTo>
                  <a:pt x="11711606" y="3515140"/>
                  <a:pt x="11645931" y="3532831"/>
                  <a:pt x="11674206" y="3707989"/>
                </a:cubicBezTo>
                <a:cubicBezTo>
                  <a:pt x="11702481" y="3883147"/>
                  <a:pt x="11623340" y="4061417"/>
                  <a:pt x="11674206" y="4151149"/>
                </a:cubicBezTo>
                <a:cubicBezTo>
                  <a:pt x="11725072" y="4240881"/>
                  <a:pt x="11673401" y="4719658"/>
                  <a:pt x="11674206" y="4908448"/>
                </a:cubicBezTo>
                <a:cubicBezTo>
                  <a:pt x="11558020" y="5513301"/>
                  <a:pt x="11293573" y="5801926"/>
                  <a:pt x="10692493" y="5890161"/>
                </a:cubicBezTo>
                <a:cubicBezTo>
                  <a:pt x="10505413" y="5967221"/>
                  <a:pt x="10133125" y="5845710"/>
                  <a:pt x="9927055" y="5890161"/>
                </a:cubicBezTo>
                <a:cubicBezTo>
                  <a:pt x="9720985" y="5934612"/>
                  <a:pt x="9505694" y="5854866"/>
                  <a:pt x="9355833" y="5890161"/>
                </a:cubicBezTo>
                <a:cubicBezTo>
                  <a:pt x="9205972" y="5925456"/>
                  <a:pt x="8817323" y="5873207"/>
                  <a:pt x="8590395" y="5890161"/>
                </a:cubicBezTo>
                <a:cubicBezTo>
                  <a:pt x="8363467" y="5907115"/>
                  <a:pt x="8371953" y="5875825"/>
                  <a:pt x="8310496" y="5890161"/>
                </a:cubicBezTo>
                <a:cubicBezTo>
                  <a:pt x="8249039" y="5904497"/>
                  <a:pt x="8140873" y="5877674"/>
                  <a:pt x="8030597" y="5890161"/>
                </a:cubicBezTo>
                <a:cubicBezTo>
                  <a:pt x="7920321" y="5902648"/>
                  <a:pt x="7756043" y="5856152"/>
                  <a:pt x="7653590" y="5890161"/>
                </a:cubicBezTo>
                <a:cubicBezTo>
                  <a:pt x="7551137" y="5924170"/>
                  <a:pt x="7244516" y="5877175"/>
                  <a:pt x="6888152" y="5890161"/>
                </a:cubicBezTo>
                <a:cubicBezTo>
                  <a:pt x="6531788" y="5903147"/>
                  <a:pt x="6560337" y="5829630"/>
                  <a:pt x="6316930" y="5890161"/>
                </a:cubicBezTo>
                <a:cubicBezTo>
                  <a:pt x="6073523" y="5950692"/>
                  <a:pt x="5939287" y="5851828"/>
                  <a:pt x="5745707" y="5890161"/>
                </a:cubicBezTo>
                <a:cubicBezTo>
                  <a:pt x="5552127" y="5928494"/>
                  <a:pt x="5578886" y="5888141"/>
                  <a:pt x="5465808" y="5890161"/>
                </a:cubicBezTo>
                <a:cubicBezTo>
                  <a:pt x="5352730" y="5892181"/>
                  <a:pt x="5089655" y="5819357"/>
                  <a:pt x="4797478" y="5890161"/>
                </a:cubicBezTo>
                <a:cubicBezTo>
                  <a:pt x="4505301" y="5960965"/>
                  <a:pt x="4380773" y="5851499"/>
                  <a:pt x="4129148" y="5890161"/>
                </a:cubicBezTo>
                <a:cubicBezTo>
                  <a:pt x="3877523" y="5928823"/>
                  <a:pt x="3770846" y="5827220"/>
                  <a:pt x="3460818" y="5890161"/>
                </a:cubicBezTo>
                <a:cubicBezTo>
                  <a:pt x="3150790" y="5953102"/>
                  <a:pt x="3024161" y="5881367"/>
                  <a:pt x="2792488" y="5890161"/>
                </a:cubicBezTo>
                <a:cubicBezTo>
                  <a:pt x="2560815" y="5898955"/>
                  <a:pt x="2595554" y="5864273"/>
                  <a:pt x="2415481" y="5890161"/>
                </a:cubicBezTo>
                <a:cubicBezTo>
                  <a:pt x="2235408" y="5916049"/>
                  <a:pt x="1934652" y="5837839"/>
                  <a:pt x="1747151" y="5890161"/>
                </a:cubicBezTo>
                <a:cubicBezTo>
                  <a:pt x="1559650" y="5942483"/>
                  <a:pt x="1313454" y="5816955"/>
                  <a:pt x="981713" y="5890161"/>
                </a:cubicBezTo>
                <a:cubicBezTo>
                  <a:pt x="356517" y="5843252"/>
                  <a:pt x="24183" y="5588706"/>
                  <a:pt x="0" y="4908448"/>
                </a:cubicBezTo>
                <a:cubicBezTo>
                  <a:pt x="-45991" y="4729138"/>
                  <a:pt x="21628" y="4651002"/>
                  <a:pt x="0" y="4465288"/>
                </a:cubicBezTo>
                <a:cubicBezTo>
                  <a:pt x="-21628" y="4279574"/>
                  <a:pt x="9573" y="4158429"/>
                  <a:pt x="0" y="3904326"/>
                </a:cubicBezTo>
                <a:cubicBezTo>
                  <a:pt x="-9573" y="3650223"/>
                  <a:pt x="26953" y="3658674"/>
                  <a:pt x="0" y="3461166"/>
                </a:cubicBezTo>
                <a:cubicBezTo>
                  <a:pt x="-26953" y="3263658"/>
                  <a:pt x="61001" y="3028020"/>
                  <a:pt x="0" y="2821669"/>
                </a:cubicBezTo>
                <a:cubicBezTo>
                  <a:pt x="-61001" y="2615318"/>
                  <a:pt x="31709" y="2443389"/>
                  <a:pt x="0" y="2182172"/>
                </a:cubicBezTo>
                <a:cubicBezTo>
                  <a:pt x="-31709" y="1920955"/>
                  <a:pt x="38821" y="1731782"/>
                  <a:pt x="0" y="1542675"/>
                </a:cubicBezTo>
                <a:cubicBezTo>
                  <a:pt x="-38821" y="1353568"/>
                  <a:pt x="66302" y="1138377"/>
                  <a:pt x="0" y="981713"/>
                </a:cubicBezTo>
                <a:close/>
              </a:path>
              <a:path w="11674206" h="5890161" stroke="0" extrusionOk="0">
                <a:moveTo>
                  <a:pt x="0" y="981713"/>
                </a:moveTo>
                <a:cubicBezTo>
                  <a:pt x="-39854" y="429472"/>
                  <a:pt x="546501" y="-23576"/>
                  <a:pt x="981713" y="0"/>
                </a:cubicBezTo>
                <a:cubicBezTo>
                  <a:pt x="1174039" y="-56884"/>
                  <a:pt x="1376900" y="63052"/>
                  <a:pt x="1552935" y="0"/>
                </a:cubicBezTo>
                <a:cubicBezTo>
                  <a:pt x="1728970" y="-63052"/>
                  <a:pt x="1916365" y="26157"/>
                  <a:pt x="2027050" y="0"/>
                </a:cubicBezTo>
                <a:cubicBezTo>
                  <a:pt x="2137735" y="-26157"/>
                  <a:pt x="2567469" y="52965"/>
                  <a:pt x="2792488" y="0"/>
                </a:cubicBezTo>
                <a:cubicBezTo>
                  <a:pt x="3017507" y="-52965"/>
                  <a:pt x="3218368" y="24678"/>
                  <a:pt x="3363710" y="0"/>
                </a:cubicBezTo>
                <a:cubicBezTo>
                  <a:pt x="3509052" y="-24678"/>
                  <a:pt x="3752901" y="18916"/>
                  <a:pt x="4032040" y="0"/>
                </a:cubicBezTo>
                <a:cubicBezTo>
                  <a:pt x="4311179" y="-18916"/>
                  <a:pt x="4462929" y="29309"/>
                  <a:pt x="4603263" y="0"/>
                </a:cubicBezTo>
                <a:cubicBezTo>
                  <a:pt x="4743597" y="-29309"/>
                  <a:pt x="5133817" y="53957"/>
                  <a:pt x="5368701" y="0"/>
                </a:cubicBezTo>
                <a:cubicBezTo>
                  <a:pt x="5603585" y="-53957"/>
                  <a:pt x="5630626" y="47030"/>
                  <a:pt x="5842815" y="0"/>
                </a:cubicBezTo>
                <a:cubicBezTo>
                  <a:pt x="6055004" y="-47030"/>
                  <a:pt x="5990124" y="25411"/>
                  <a:pt x="6122714" y="0"/>
                </a:cubicBezTo>
                <a:cubicBezTo>
                  <a:pt x="6255304" y="-25411"/>
                  <a:pt x="6401516" y="15288"/>
                  <a:pt x="6499721" y="0"/>
                </a:cubicBezTo>
                <a:cubicBezTo>
                  <a:pt x="6597926" y="-15288"/>
                  <a:pt x="6800686" y="28217"/>
                  <a:pt x="6973835" y="0"/>
                </a:cubicBezTo>
                <a:cubicBezTo>
                  <a:pt x="7146984" y="-28217"/>
                  <a:pt x="7491584" y="27679"/>
                  <a:pt x="7739273" y="0"/>
                </a:cubicBezTo>
                <a:cubicBezTo>
                  <a:pt x="7986962" y="-27679"/>
                  <a:pt x="8027562" y="14574"/>
                  <a:pt x="8116280" y="0"/>
                </a:cubicBezTo>
                <a:cubicBezTo>
                  <a:pt x="8204998" y="-14574"/>
                  <a:pt x="8463170" y="17120"/>
                  <a:pt x="8590395" y="0"/>
                </a:cubicBezTo>
                <a:cubicBezTo>
                  <a:pt x="8717620" y="-17120"/>
                  <a:pt x="8833197" y="29030"/>
                  <a:pt x="8967401" y="0"/>
                </a:cubicBezTo>
                <a:cubicBezTo>
                  <a:pt x="9101605" y="-29030"/>
                  <a:pt x="9340314" y="44436"/>
                  <a:pt x="9538624" y="0"/>
                </a:cubicBezTo>
                <a:cubicBezTo>
                  <a:pt x="9736934" y="-44436"/>
                  <a:pt x="10423638" y="87699"/>
                  <a:pt x="10692493" y="0"/>
                </a:cubicBezTo>
                <a:cubicBezTo>
                  <a:pt x="11263340" y="33955"/>
                  <a:pt x="11697975" y="531595"/>
                  <a:pt x="11674206" y="981713"/>
                </a:cubicBezTo>
                <a:cubicBezTo>
                  <a:pt x="11690215" y="1162133"/>
                  <a:pt x="11633815" y="1322846"/>
                  <a:pt x="11674206" y="1424873"/>
                </a:cubicBezTo>
                <a:cubicBezTo>
                  <a:pt x="11714597" y="1526900"/>
                  <a:pt x="11616161" y="1848318"/>
                  <a:pt x="11674206" y="2064370"/>
                </a:cubicBezTo>
                <a:cubicBezTo>
                  <a:pt x="11732251" y="2280422"/>
                  <a:pt x="11643583" y="2337116"/>
                  <a:pt x="11674206" y="2507530"/>
                </a:cubicBezTo>
                <a:cubicBezTo>
                  <a:pt x="11704829" y="2677944"/>
                  <a:pt x="11645906" y="2784742"/>
                  <a:pt x="11674206" y="2989957"/>
                </a:cubicBezTo>
                <a:cubicBezTo>
                  <a:pt x="11702506" y="3195172"/>
                  <a:pt x="11602756" y="3388966"/>
                  <a:pt x="11674206" y="3590187"/>
                </a:cubicBezTo>
                <a:cubicBezTo>
                  <a:pt x="11745656" y="3791408"/>
                  <a:pt x="11630613" y="4043614"/>
                  <a:pt x="11674206" y="4229684"/>
                </a:cubicBezTo>
                <a:cubicBezTo>
                  <a:pt x="11717799" y="4415754"/>
                  <a:pt x="11596244" y="4666151"/>
                  <a:pt x="11674206" y="4908448"/>
                </a:cubicBezTo>
                <a:cubicBezTo>
                  <a:pt x="11672743" y="5409543"/>
                  <a:pt x="11222246" y="5922323"/>
                  <a:pt x="10692493" y="5890161"/>
                </a:cubicBezTo>
                <a:cubicBezTo>
                  <a:pt x="10428576" y="5902943"/>
                  <a:pt x="10227165" y="5864332"/>
                  <a:pt x="10024163" y="5890161"/>
                </a:cubicBezTo>
                <a:cubicBezTo>
                  <a:pt x="9821161" y="5915990"/>
                  <a:pt x="9720755" y="5870023"/>
                  <a:pt x="9550048" y="5890161"/>
                </a:cubicBezTo>
                <a:cubicBezTo>
                  <a:pt x="9379341" y="5910299"/>
                  <a:pt x="9080109" y="5859895"/>
                  <a:pt x="8784610" y="5890161"/>
                </a:cubicBezTo>
                <a:cubicBezTo>
                  <a:pt x="8489111" y="5920427"/>
                  <a:pt x="8474019" y="5833978"/>
                  <a:pt x="8213388" y="5890161"/>
                </a:cubicBezTo>
                <a:cubicBezTo>
                  <a:pt x="7952757" y="5946344"/>
                  <a:pt x="7604647" y="5842391"/>
                  <a:pt x="7447950" y="5890161"/>
                </a:cubicBezTo>
                <a:cubicBezTo>
                  <a:pt x="7291253" y="5937931"/>
                  <a:pt x="7147132" y="5845758"/>
                  <a:pt x="6973835" y="5890161"/>
                </a:cubicBezTo>
                <a:cubicBezTo>
                  <a:pt x="6800538" y="5934564"/>
                  <a:pt x="6829278" y="5883521"/>
                  <a:pt x="6693937" y="5890161"/>
                </a:cubicBezTo>
                <a:cubicBezTo>
                  <a:pt x="6558596" y="5896801"/>
                  <a:pt x="6127556" y="5833863"/>
                  <a:pt x="5928499" y="5890161"/>
                </a:cubicBezTo>
                <a:cubicBezTo>
                  <a:pt x="5729442" y="5946459"/>
                  <a:pt x="5564363" y="5853375"/>
                  <a:pt x="5357276" y="5890161"/>
                </a:cubicBezTo>
                <a:cubicBezTo>
                  <a:pt x="5150189" y="5926947"/>
                  <a:pt x="4940243" y="5863373"/>
                  <a:pt x="4688946" y="5890161"/>
                </a:cubicBezTo>
                <a:cubicBezTo>
                  <a:pt x="4437649" y="5916949"/>
                  <a:pt x="4350939" y="5872776"/>
                  <a:pt x="4117724" y="5890161"/>
                </a:cubicBezTo>
                <a:cubicBezTo>
                  <a:pt x="3884509" y="5907546"/>
                  <a:pt x="3890354" y="5882379"/>
                  <a:pt x="3740717" y="5890161"/>
                </a:cubicBezTo>
                <a:cubicBezTo>
                  <a:pt x="3591080" y="5897943"/>
                  <a:pt x="3453158" y="5865176"/>
                  <a:pt x="3266602" y="5890161"/>
                </a:cubicBezTo>
                <a:cubicBezTo>
                  <a:pt x="3080046" y="5915146"/>
                  <a:pt x="2952161" y="5822760"/>
                  <a:pt x="2695380" y="5890161"/>
                </a:cubicBezTo>
                <a:cubicBezTo>
                  <a:pt x="2438599" y="5957562"/>
                  <a:pt x="2426071" y="5866958"/>
                  <a:pt x="2318373" y="5890161"/>
                </a:cubicBezTo>
                <a:cubicBezTo>
                  <a:pt x="2210675" y="5913364"/>
                  <a:pt x="2019814" y="5858173"/>
                  <a:pt x="1844259" y="5890161"/>
                </a:cubicBezTo>
                <a:cubicBezTo>
                  <a:pt x="1668704" y="5922149"/>
                  <a:pt x="1254333" y="5788160"/>
                  <a:pt x="981713" y="5890161"/>
                </a:cubicBezTo>
                <a:cubicBezTo>
                  <a:pt x="597781" y="5861905"/>
                  <a:pt x="11866" y="5457754"/>
                  <a:pt x="0" y="4908448"/>
                </a:cubicBezTo>
                <a:cubicBezTo>
                  <a:pt x="-25221" y="4794409"/>
                  <a:pt x="44072" y="4584337"/>
                  <a:pt x="0" y="4465288"/>
                </a:cubicBezTo>
                <a:cubicBezTo>
                  <a:pt x="-44072" y="4346239"/>
                  <a:pt x="21359" y="4101949"/>
                  <a:pt x="0" y="3865058"/>
                </a:cubicBezTo>
                <a:cubicBezTo>
                  <a:pt x="-21359" y="3628167"/>
                  <a:pt x="36154" y="3535247"/>
                  <a:pt x="0" y="3343364"/>
                </a:cubicBezTo>
                <a:cubicBezTo>
                  <a:pt x="-36154" y="3151481"/>
                  <a:pt x="54772" y="2938170"/>
                  <a:pt x="0" y="2743134"/>
                </a:cubicBezTo>
                <a:cubicBezTo>
                  <a:pt x="-54772" y="2548098"/>
                  <a:pt x="53659" y="2355905"/>
                  <a:pt x="0" y="2221439"/>
                </a:cubicBezTo>
                <a:cubicBezTo>
                  <a:pt x="-53659" y="2086973"/>
                  <a:pt x="39595" y="1865050"/>
                  <a:pt x="0" y="1581942"/>
                </a:cubicBezTo>
                <a:cubicBezTo>
                  <a:pt x="-39595" y="1298834"/>
                  <a:pt x="53001" y="1265378"/>
                  <a:pt x="0" y="981713"/>
                </a:cubicBezTo>
                <a:close/>
              </a:path>
            </a:pathLst>
          </a:custGeom>
          <a:solidFill>
            <a:schemeClr val="bg1"/>
          </a:solidFill>
          <a:ln>
            <a:solidFill>
              <a:schemeClr val="accent4"/>
            </a:solidFill>
            <a:extLst>
              <a:ext uri="{C807C97D-BFC1-408E-A445-0C87EB9F89A2}">
                <ask:lineSketchStyleProps xmlns:ask="http://schemas.microsoft.com/office/drawing/2018/sketchyshapes" sd="151791835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grpSp>
        <p:nvGrpSpPr>
          <p:cNvPr id="5" name="Group 4">
            <a:extLst>
              <a:ext uri="{FF2B5EF4-FFF2-40B4-BE49-F238E27FC236}">
                <a16:creationId xmlns:a16="http://schemas.microsoft.com/office/drawing/2014/main" id="{64D9DCF1-CC14-4713-BDC6-4FDAF336321B}"/>
              </a:ext>
            </a:extLst>
          </p:cNvPr>
          <p:cNvGrpSpPr/>
          <p:nvPr/>
        </p:nvGrpSpPr>
        <p:grpSpPr>
          <a:xfrm>
            <a:off x="1643215" y="1568762"/>
            <a:ext cx="9148831" cy="3981433"/>
            <a:chOff x="336620" y="1612049"/>
            <a:chExt cx="6184760" cy="2063653"/>
          </a:xfrm>
        </p:grpSpPr>
        <p:pic>
          <p:nvPicPr>
            <p:cNvPr id="2" name="Picture 1">
              <a:extLst>
                <a:ext uri="{FF2B5EF4-FFF2-40B4-BE49-F238E27FC236}">
                  <a16:creationId xmlns:a16="http://schemas.microsoft.com/office/drawing/2014/main" id="{F0025A15-E167-4384-B831-2411BE040B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620" y="1612049"/>
              <a:ext cx="6184760" cy="2063653"/>
            </a:xfrm>
            <a:prstGeom prst="rect">
              <a:avLst/>
            </a:prstGeom>
          </p:spPr>
        </p:pic>
        <p:sp>
          <p:nvSpPr>
            <p:cNvPr id="3" name="TextBox 2">
              <a:extLst>
                <a:ext uri="{FF2B5EF4-FFF2-40B4-BE49-F238E27FC236}">
                  <a16:creationId xmlns:a16="http://schemas.microsoft.com/office/drawing/2014/main" id="{639CC407-68A2-4771-B63A-C733D549E9E1}"/>
                </a:ext>
              </a:extLst>
            </p:cNvPr>
            <p:cNvSpPr txBox="1"/>
            <p:nvPr/>
          </p:nvSpPr>
          <p:spPr>
            <a:xfrm>
              <a:off x="1507253" y="1662289"/>
              <a:ext cx="331596" cy="438581"/>
            </a:xfrm>
            <a:prstGeom prst="rect">
              <a:avLst/>
            </a:prstGeom>
            <a:noFill/>
          </p:spPr>
          <p:txBody>
            <a:bodyPr wrap="square" rtlCol="0">
              <a:spAutoFit/>
            </a:bodyPr>
            <a:lstStyle/>
            <a:p>
              <a:r>
                <a:rPr lang="vi-VN" sz="3200">
                  <a:latin typeface="+mj-lt"/>
                </a:rPr>
                <a:t>A</a:t>
              </a:r>
              <a:endParaRPr lang="vi-VN" sz="3200" dirty="0">
                <a:latin typeface="+mj-lt"/>
              </a:endParaRPr>
            </a:p>
          </p:txBody>
        </p:sp>
        <p:sp>
          <p:nvSpPr>
            <p:cNvPr id="4" name="TextBox 3">
              <a:extLst>
                <a:ext uri="{FF2B5EF4-FFF2-40B4-BE49-F238E27FC236}">
                  <a16:creationId xmlns:a16="http://schemas.microsoft.com/office/drawing/2014/main" id="{B0BD5395-1D3D-4237-91E3-4DFE2DED8988}"/>
                </a:ext>
              </a:extLst>
            </p:cNvPr>
            <p:cNvSpPr txBox="1"/>
            <p:nvPr/>
          </p:nvSpPr>
          <p:spPr>
            <a:xfrm>
              <a:off x="4687557" y="1662289"/>
              <a:ext cx="331596" cy="438581"/>
            </a:xfrm>
            <a:prstGeom prst="rect">
              <a:avLst/>
            </a:prstGeom>
            <a:noFill/>
          </p:spPr>
          <p:txBody>
            <a:bodyPr wrap="square" rtlCol="0">
              <a:spAutoFit/>
            </a:bodyPr>
            <a:lstStyle/>
            <a:p>
              <a:r>
                <a:rPr lang="vi-VN" sz="3200" dirty="0">
                  <a:latin typeface="+mj-lt"/>
                </a:rPr>
                <a:t>B</a:t>
              </a:r>
            </a:p>
          </p:txBody>
        </p:sp>
      </p:grpSp>
      <p:sp>
        <p:nvSpPr>
          <p:cNvPr id="6" name="TextBox 5">
            <a:extLst>
              <a:ext uri="{FF2B5EF4-FFF2-40B4-BE49-F238E27FC236}">
                <a16:creationId xmlns:a16="http://schemas.microsoft.com/office/drawing/2014/main" id="{8185FB34-D233-4001-AB73-D7A2B3FF7AC7}"/>
              </a:ext>
            </a:extLst>
          </p:cNvPr>
          <p:cNvSpPr txBox="1"/>
          <p:nvPr/>
        </p:nvSpPr>
        <p:spPr>
          <a:xfrm>
            <a:off x="1906039" y="781384"/>
            <a:ext cx="8379921" cy="650499"/>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Kết hợp từ ngữ ở cột A với từ ngữ ở cột B để tạo câu.</a:t>
            </a:r>
          </a:p>
        </p:txBody>
      </p:sp>
      <p:cxnSp>
        <p:nvCxnSpPr>
          <p:cNvPr id="8" name="Straight Connector 7">
            <a:extLst>
              <a:ext uri="{FF2B5EF4-FFF2-40B4-BE49-F238E27FC236}">
                <a16:creationId xmlns:a16="http://schemas.microsoft.com/office/drawing/2014/main" id="{83EF851C-71D2-4EC2-A270-9A5DCB4E8CC9}"/>
              </a:ext>
            </a:extLst>
          </p:cNvPr>
          <p:cNvCxnSpPr>
            <a:cxnSpLocks/>
          </p:cNvCxnSpPr>
          <p:nvPr/>
        </p:nvCxnSpPr>
        <p:spPr>
          <a:xfrm>
            <a:off x="5737608" y="3429000"/>
            <a:ext cx="358391" cy="1557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2A08BA-1D7F-467C-B196-42AB7076DDA8}"/>
              </a:ext>
            </a:extLst>
          </p:cNvPr>
          <p:cNvCxnSpPr>
            <a:cxnSpLocks/>
          </p:cNvCxnSpPr>
          <p:nvPr/>
        </p:nvCxnSpPr>
        <p:spPr>
          <a:xfrm flipV="1">
            <a:off x="5737608" y="3228870"/>
            <a:ext cx="358391" cy="7837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9EC644-D335-4D52-9693-765462BD3F66}"/>
              </a:ext>
            </a:extLst>
          </p:cNvPr>
          <p:cNvCxnSpPr>
            <a:cxnSpLocks/>
          </p:cNvCxnSpPr>
          <p:nvPr/>
        </p:nvCxnSpPr>
        <p:spPr>
          <a:xfrm flipV="1">
            <a:off x="5737607" y="4074333"/>
            <a:ext cx="358391" cy="7837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02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6ACA15-A268-4DF0-B450-5298D5948D1F}"/>
              </a:ext>
            </a:extLst>
          </p:cNvPr>
          <p:cNvPicPr>
            <a:picLocks noChangeAspect="1"/>
          </p:cNvPicPr>
          <p:nvPr/>
        </p:nvPicPr>
        <p:blipFill rotWithShape="1">
          <a:blip r:embed="rId3"/>
          <a:srcRect t="10249" b="19836"/>
          <a:stretch/>
        </p:blipFill>
        <p:spPr>
          <a:xfrm>
            <a:off x="505302" y="4338084"/>
            <a:ext cx="11099595" cy="2379241"/>
          </a:xfrm>
          <a:prstGeom prst="roundRect">
            <a:avLst>
              <a:gd name="adj" fmla="val 50000"/>
            </a:avLst>
          </a:prstGeom>
          <a:effectLst>
            <a:softEdge rad="63500"/>
          </a:effectLst>
        </p:spPr>
      </p:pic>
      <p:sp>
        <p:nvSpPr>
          <p:cNvPr id="2" name="TextBox 1">
            <a:extLst>
              <a:ext uri="{FF2B5EF4-FFF2-40B4-BE49-F238E27FC236}">
                <a16:creationId xmlns:a16="http://schemas.microsoft.com/office/drawing/2014/main" id="{43DB0D57-E4C1-4E80-8664-1A0205E2CF88}"/>
              </a:ext>
            </a:extLst>
          </p:cNvPr>
          <p:cNvSpPr txBox="1"/>
          <p:nvPr/>
        </p:nvSpPr>
        <p:spPr>
          <a:xfrm>
            <a:off x="369826" y="819958"/>
            <a:ext cx="11316872" cy="3785652"/>
          </a:xfrm>
          <a:prstGeom prst="rect">
            <a:avLst/>
          </a:prstGeom>
          <a:noFill/>
        </p:spPr>
        <p:txBody>
          <a:bodyPr wrap="square" rtlCol="0">
            <a:spAutoFit/>
          </a:bodyPr>
          <a:lstStyle/>
          <a:p>
            <a:pPr indent="228594" algn="just"/>
            <a:r>
              <a:rPr lang="vi-VN" sz="2400" dirty="0">
                <a:latin typeface="+mj-lt"/>
              </a:rPr>
              <a:t>Nhà tôi ở Hà Nội, cách Hồ Gươm không xa. Từ trên cao nhìn xuống, mặt hồ như một chiếc gương bầu dục lớn, sáng long lanh.</a:t>
            </a:r>
          </a:p>
          <a:p>
            <a:pPr indent="228594" algn="just"/>
            <a:r>
              <a:rPr lang="vi-VN" sz="2400" dirty="0">
                <a:latin typeface="+mj-lt"/>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228594" algn="just"/>
            <a:r>
              <a:rPr lang="vi-VN" sz="2400" dirty="0">
                <a:latin typeface="+mj-lt"/>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228594" algn="r"/>
            <a:r>
              <a:rPr lang="vi-VN" sz="2400" dirty="0">
                <a:latin typeface="+mj-lt"/>
              </a:rPr>
              <a:t>(</a:t>
            </a:r>
            <a:r>
              <a:rPr lang="vi-VN" sz="2400" i="1" dirty="0">
                <a:latin typeface="+mj-lt"/>
              </a:rPr>
              <a:t>Theo </a:t>
            </a:r>
            <a:r>
              <a:rPr lang="vi-VN" sz="2400" dirty="0">
                <a:latin typeface="+mj-lt"/>
              </a:rPr>
              <a:t>Ngô Quân Miện)</a:t>
            </a: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756606" y="435957"/>
            <a:ext cx="767492" cy="384001"/>
          </a:xfrm>
          <a:prstGeom prst="rect">
            <a:avLst/>
          </a:prstGeom>
        </p:spPr>
      </p:pic>
      <p:sp>
        <p:nvSpPr>
          <p:cNvPr id="6" name="TextBox 5">
            <a:extLst>
              <a:ext uri="{FF2B5EF4-FFF2-40B4-BE49-F238E27FC236}">
                <a16:creationId xmlns:a16="http://schemas.microsoft.com/office/drawing/2014/main" id="{9DC896DB-F00F-4B35-AA0E-25BACE8F3BB7}"/>
              </a:ext>
            </a:extLst>
          </p:cNvPr>
          <p:cNvSpPr txBox="1"/>
          <p:nvPr/>
        </p:nvSpPr>
        <p:spPr>
          <a:xfrm>
            <a:off x="3254698" y="353052"/>
            <a:ext cx="5682604" cy="570734"/>
          </a:xfrm>
          <a:prstGeom prst="rect">
            <a:avLst/>
          </a:prstGeom>
          <a:noFill/>
        </p:spPr>
        <p:txBody>
          <a:bodyPr wrap="square" rtlCol="0">
            <a:spAutoFit/>
          </a:bodyPr>
          <a:lstStyle/>
          <a:p>
            <a:pPr algn="ctr">
              <a:lnSpc>
                <a:spcPct val="150000"/>
              </a:lnSpc>
            </a:pPr>
            <a:r>
              <a:rPr lang="vi-VN" sz="2400" b="1" dirty="0">
                <a:solidFill>
                  <a:srgbClr val="FF0000"/>
                </a:solidFill>
                <a:latin typeface="+mj-lt"/>
              </a:rPr>
              <a:t>HỒ GƯƠM</a:t>
            </a:r>
            <a:endParaRPr lang="en-US" sz="2400" b="1" dirty="0">
              <a:solidFill>
                <a:srgbClr val="FF0000"/>
              </a:solidFill>
              <a:latin typeface="+mj-lt"/>
            </a:endParaRPr>
          </a:p>
        </p:txBody>
      </p:sp>
      <p:sp>
        <p:nvSpPr>
          <p:cNvPr id="7" name="Cloud 6">
            <a:extLst>
              <a:ext uri="{FF2B5EF4-FFF2-40B4-BE49-F238E27FC236}">
                <a16:creationId xmlns:a16="http://schemas.microsoft.com/office/drawing/2014/main" id="{A1C5143A-A476-413E-8377-A94529ADDF94}"/>
              </a:ext>
            </a:extLst>
          </p:cNvPr>
          <p:cNvSpPr/>
          <p:nvPr/>
        </p:nvSpPr>
        <p:spPr>
          <a:xfrm>
            <a:off x="3615070" y="3986342"/>
            <a:ext cx="3423229" cy="1086174"/>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906C403-C51E-40A0-AB30-C438388C0D0B}"/>
              </a:ext>
            </a:extLst>
          </p:cNvPr>
          <p:cNvSpPr txBox="1"/>
          <p:nvPr/>
        </p:nvSpPr>
        <p:spPr>
          <a:xfrm>
            <a:off x="3668542" y="4116662"/>
            <a:ext cx="3316284" cy="650499"/>
          </a:xfrm>
          <a:prstGeom prst="rect">
            <a:avLst/>
          </a:prstGeom>
          <a:noFill/>
        </p:spPr>
        <p:txBody>
          <a:bodyPr wrap="square" rtlCol="0">
            <a:spAutoFit/>
          </a:bodyPr>
          <a:lstStyle/>
          <a:p>
            <a:pPr algn="ctr">
              <a:lnSpc>
                <a:spcPct val="150000"/>
              </a:lnSpc>
            </a:pP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đọc</a:t>
            </a:r>
            <a:r>
              <a:rPr lang="en-US" sz="2800" b="1" dirty="0">
                <a:solidFill>
                  <a:srgbClr val="17479D"/>
                </a:solidFill>
                <a:latin typeface="+mj-lt"/>
              </a:rPr>
              <a:t> </a:t>
            </a:r>
            <a:r>
              <a:rPr lang="en-US" sz="2800" b="1" dirty="0" err="1">
                <a:solidFill>
                  <a:srgbClr val="17479D"/>
                </a:solidFill>
                <a:latin typeface="+mj-lt"/>
              </a:rPr>
              <a:t>lại</a:t>
            </a:r>
            <a:endParaRPr lang="en-US" sz="2800" b="1" dirty="0">
              <a:solidFill>
                <a:srgbClr val="17479D"/>
              </a:solidFill>
              <a:latin typeface="+mj-lt"/>
            </a:endParaRPr>
          </a:p>
        </p:txBody>
      </p:sp>
    </p:spTree>
    <p:custDataLst>
      <p:tags r:id="rId1"/>
    </p:custDataLst>
    <p:extLst>
      <p:ext uri="{BB962C8B-B14F-4D97-AF65-F5344CB8AC3E}">
        <p14:creationId xmlns:p14="http://schemas.microsoft.com/office/powerpoint/2010/main" val="854612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047" y="2304317"/>
            <a:ext cx="3090399" cy="4469671"/>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86" y="3754658"/>
            <a:ext cx="3019329" cy="3019329"/>
          </a:xfrm>
          <a:prstGeom prst="rect">
            <a:avLst/>
          </a:prstGeom>
        </p:spPr>
      </p:pic>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86" y="1883606"/>
            <a:ext cx="3272828" cy="3272828"/>
          </a:xfrm>
          <a:prstGeom prst="rect">
            <a:avLst/>
          </a:prstGeom>
        </p:spPr>
      </p:pic>
      <p:pic>
        <p:nvPicPr>
          <p:cNvPr id="2" name="Picture 1"/>
          <p:cNvPicPr>
            <a:picLocks noChangeAspect="1"/>
          </p:cNvPicPr>
          <p:nvPr/>
        </p:nvPicPr>
        <p:blipFill>
          <a:blip r:embed="rId6"/>
          <a:stretch>
            <a:fillRect/>
          </a:stretch>
        </p:blipFill>
        <p:spPr>
          <a:xfrm>
            <a:off x="1899306" y="0"/>
            <a:ext cx="7933151" cy="4238757"/>
          </a:xfrm>
          <a:prstGeom prst="rect">
            <a:avLst/>
          </a:prstGeom>
        </p:spPr>
      </p:pic>
      <p:sp>
        <p:nvSpPr>
          <p:cNvPr id="3" name="Rectangle 2"/>
          <p:cNvSpPr/>
          <p:nvPr/>
        </p:nvSpPr>
        <p:spPr>
          <a:xfrm>
            <a:off x="3781909" y="1257876"/>
            <a:ext cx="4209807" cy="2062296"/>
          </a:xfrm>
          <a:prstGeom prst="rect">
            <a:avLst/>
          </a:prstGeom>
        </p:spPr>
        <p:txBody>
          <a:bodyPr wrap="none">
            <a:spAutoFit/>
          </a:bodyPr>
          <a:lstStyle/>
          <a:p>
            <a:pPr defTabSz="914377"/>
            <a:r>
              <a:rPr lang="en-US" sz="4267" b="1" dirty="0" err="1">
                <a:solidFill>
                  <a:srgbClr val="FFFF00"/>
                </a:solidFill>
                <a:latin typeface="Times New Roman" panose="02020603050405020304" pitchFamily="18" charset="0"/>
                <a:ea typeface="Calibri" panose="020F0502020204030204" pitchFamily="34" charset="0"/>
              </a:rPr>
              <a:t>Hôm</a:t>
            </a:r>
            <a:r>
              <a:rPr lang="en-US" sz="4267" b="1" dirty="0">
                <a:solidFill>
                  <a:srgbClr val="FFFF00"/>
                </a:solidFill>
                <a:latin typeface="Times New Roman" panose="02020603050405020304" pitchFamily="18" charset="0"/>
                <a:ea typeface="Calibri" panose="020F0502020204030204" pitchFamily="34" charset="0"/>
              </a:rPr>
              <a:t> nay, </a:t>
            </a:r>
          </a:p>
          <a:p>
            <a:pPr defTabSz="914377"/>
            <a:r>
              <a:rPr lang="en-US" sz="4267" b="1" dirty="0" err="1">
                <a:solidFill>
                  <a:srgbClr val="FFFF00"/>
                </a:solidFill>
                <a:latin typeface="Times New Roman" panose="02020603050405020304" pitchFamily="18" charset="0"/>
                <a:ea typeface="Calibri" panose="020F0502020204030204" pitchFamily="34" charset="0"/>
              </a:rPr>
              <a:t>em</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đã</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học</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những</a:t>
            </a:r>
            <a:endParaRPr lang="en-US" sz="4267" b="1" dirty="0">
              <a:solidFill>
                <a:srgbClr val="FFFF00"/>
              </a:solidFill>
              <a:latin typeface="Times New Roman" panose="02020603050405020304" pitchFamily="18" charset="0"/>
              <a:ea typeface="Calibri" panose="020F0502020204030204" pitchFamily="34" charset="0"/>
            </a:endParaRPr>
          </a:p>
          <a:p>
            <a:pPr defTabSz="914377"/>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nội</a:t>
            </a:r>
            <a:r>
              <a:rPr lang="en-US" sz="4267" b="1" dirty="0">
                <a:solidFill>
                  <a:srgbClr val="FFFF00"/>
                </a:solidFill>
                <a:latin typeface="Times New Roman" panose="02020603050405020304" pitchFamily="18" charset="0"/>
                <a:ea typeface="Calibri" panose="020F0502020204030204" pitchFamily="34" charset="0"/>
              </a:rPr>
              <a:t> dung </a:t>
            </a:r>
            <a:r>
              <a:rPr lang="en-US" sz="4267" b="1" dirty="0" err="1">
                <a:solidFill>
                  <a:srgbClr val="FFFF00"/>
                </a:solidFill>
                <a:latin typeface="Times New Roman" panose="02020603050405020304" pitchFamily="18" charset="0"/>
                <a:ea typeface="Calibri" panose="020F0502020204030204" pitchFamily="34" charset="0"/>
              </a:rPr>
              <a:t>gì</a:t>
            </a:r>
            <a:r>
              <a:rPr lang="en-US" sz="4267" b="1" dirty="0">
                <a:solidFill>
                  <a:srgbClr val="FFFF00"/>
                </a:solidFill>
                <a:latin typeface="Times New Roman" panose="02020603050405020304" pitchFamily="18" charset="0"/>
                <a:ea typeface="Calibri" panose="020F0502020204030204" pitchFamily="34" charset="0"/>
              </a:rPr>
              <a:t>?</a:t>
            </a:r>
            <a:endParaRPr lang="en-US" sz="4267" b="1" dirty="0">
              <a:solidFill>
                <a:srgbClr val="FFFF00"/>
              </a:solidFill>
              <a:latin typeface="DFPOP1-W9"/>
            </a:endParaRPr>
          </a:p>
        </p:txBody>
      </p:sp>
    </p:spTree>
    <p:extLst>
      <p:ext uri="{BB962C8B-B14F-4D97-AF65-F5344CB8AC3E}">
        <p14:creationId xmlns:p14="http://schemas.microsoft.com/office/powerpoint/2010/main" val="20004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833269" y="2780288"/>
            <a:ext cx="6590805" cy="1077218"/>
          </a:xfrm>
          <a:prstGeom prst="rect">
            <a:avLst/>
          </a:prstGeom>
          <a:noFill/>
        </p:spPr>
        <p:txBody>
          <a:bodyPr wrap="square" rtlCol="0">
            <a:spAutoFit/>
          </a:bodyPr>
          <a:lstStyle/>
          <a:p>
            <a:pPr marL="285750" indent="-285750">
              <a:buFontTx/>
              <a:buChar char="-"/>
            </a:pPr>
            <a:r>
              <a:rPr lang="en-US" sz="3200" b="1" dirty="0" err="1"/>
              <a:t>Về</a:t>
            </a:r>
            <a:r>
              <a:rPr lang="en-US" sz="3200" b="1" dirty="0"/>
              <a:t> </a:t>
            </a:r>
            <a:r>
              <a:rPr lang="en-US" sz="3200" b="1" dirty="0" err="1"/>
              <a:t>nhà</a:t>
            </a:r>
            <a:r>
              <a:rPr lang="en-US" sz="3200" b="1" dirty="0"/>
              <a:t> </a:t>
            </a:r>
            <a:r>
              <a:rPr lang="en-US" sz="3200" b="1" dirty="0" err="1"/>
              <a:t>đọc</a:t>
            </a:r>
            <a:r>
              <a:rPr lang="en-US" sz="3200" b="1" dirty="0"/>
              <a:t> </a:t>
            </a:r>
            <a:r>
              <a:rPr lang="en-US" sz="3200" b="1" dirty="0" err="1"/>
              <a:t>và</a:t>
            </a:r>
            <a:r>
              <a:rPr lang="en-US" sz="3200" b="1" dirty="0"/>
              <a:t> </a:t>
            </a:r>
            <a:r>
              <a:rPr lang="en-US" sz="3200" b="1" dirty="0" err="1"/>
              <a:t>trả</a:t>
            </a:r>
            <a:r>
              <a:rPr lang="en-US" sz="3200" b="1" dirty="0"/>
              <a:t> </a:t>
            </a:r>
            <a:r>
              <a:rPr lang="en-US" sz="3200" b="1" dirty="0" err="1"/>
              <a:t>lời</a:t>
            </a:r>
            <a:r>
              <a:rPr lang="en-US" sz="3200" b="1" dirty="0"/>
              <a:t> </a:t>
            </a:r>
            <a:r>
              <a:rPr lang="en-US" sz="3200" b="1" dirty="0" err="1"/>
              <a:t>bài</a:t>
            </a:r>
            <a:r>
              <a:rPr lang="en-US" sz="3200" b="1" dirty="0"/>
              <a:t>.</a:t>
            </a:r>
          </a:p>
          <a:p>
            <a:pPr marL="285750" indent="-285750">
              <a:buFontTx/>
              <a:buChar char="-"/>
            </a:pPr>
            <a:r>
              <a:rPr lang="en-US" sz="3200" b="1" dirty="0" err="1"/>
              <a:t>Chuẩn</a:t>
            </a:r>
            <a:r>
              <a:rPr lang="en-US" sz="3200" b="1" dirty="0"/>
              <a:t> </a:t>
            </a:r>
            <a:r>
              <a:rPr lang="en-US" sz="3200" b="1" err="1"/>
              <a:t>bị</a:t>
            </a:r>
            <a:r>
              <a:rPr lang="en-US" sz="3200" b="1"/>
              <a:t> bài học sau.</a:t>
            </a:r>
            <a:endParaRPr lang="en-US" sz="3200" b="1" dirty="0"/>
          </a:p>
        </p:txBody>
      </p:sp>
    </p:spTree>
    <p:extLst>
      <p:ext uri="{BB962C8B-B14F-4D97-AF65-F5344CB8AC3E}">
        <p14:creationId xmlns:p14="http://schemas.microsoft.com/office/powerpoint/2010/main" val="40543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5" y="236091"/>
            <a:ext cx="12331428" cy="10693183"/>
          </a:xfrm>
          <a:prstGeom prst="rect">
            <a:avLst/>
          </a:prstGeom>
        </p:spPr>
      </p:pic>
      <p:sp>
        <p:nvSpPr>
          <p:cNvPr id="26" name="任意多边形 25"/>
          <p:cNvSpPr/>
          <p:nvPr/>
        </p:nvSpPr>
        <p:spPr>
          <a:xfrm>
            <a:off x="1915887" y="1868278"/>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05" name="任意多边形 104"/>
          <p:cNvSpPr/>
          <p:nvPr/>
        </p:nvSpPr>
        <p:spPr>
          <a:xfrm>
            <a:off x="2390356" y="2056871"/>
            <a:ext cx="7408981" cy="4072083"/>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1" y="4800725"/>
            <a:ext cx="2784389" cy="1620820"/>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70239" y="3330309"/>
            <a:ext cx="2176557" cy="3377231"/>
          </a:xfrm>
          <a:prstGeom prst="rect">
            <a:avLst/>
          </a:prstGeom>
        </p:spPr>
      </p:pic>
      <p:sp>
        <p:nvSpPr>
          <p:cNvPr id="92" name="任意多边形 91"/>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1"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2" name="任意多边形 11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2366" y="4748185"/>
            <a:ext cx="3121967" cy="1772088"/>
          </a:xfrm>
          <a:prstGeom prst="rect">
            <a:avLst/>
          </a:prstGeom>
        </p:spPr>
      </p:pic>
      <p:sp>
        <p:nvSpPr>
          <p:cNvPr id="24" name="TextBox 31"/>
          <p:cNvSpPr txBox="1"/>
          <p:nvPr/>
        </p:nvSpPr>
        <p:spPr>
          <a:xfrm>
            <a:off x="1832499" y="2923447"/>
            <a:ext cx="8374419" cy="1733680"/>
          </a:xfrm>
          <a:prstGeom prst="rect">
            <a:avLst/>
          </a:prstGeom>
          <a:noFill/>
          <a:ln w="9525">
            <a:noFill/>
          </a:ln>
        </p:spPr>
        <p:txBody>
          <a:bodyPr wrap="square">
            <a:spAutoFit/>
          </a:bodyPr>
          <a:lstStyle/>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Chúc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các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con</a:t>
            </a:r>
          </a:p>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Chăm</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ngoan</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học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giỏi</a:t>
            </a:r>
            <a:endParaRPr lang="zh-CN" altLang="en-US" sz="5333" b="1" dirty="0">
              <a:solidFill>
                <a:srgbClr val="A9250B"/>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618749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par>
                                <p:cTn id="32" presetID="8" presetClass="emph" presetSubtype="0" fill="hold" nodeType="withEffect">
                                  <p:stCondLst>
                                    <p:cond delay="0"/>
                                  </p:stCondLst>
                                  <p:childTnLst>
                                    <p:animRot by="21600000">
                                      <p:cBhvr>
                                        <p:cTn id="33" dur="10000" fill="hold"/>
                                        <p:tgtEl>
                                          <p:spTgt spid="23"/>
                                        </p:tgtEl>
                                        <p:attrNameLst>
                                          <p:attrName>r</p:attrName>
                                        </p:attrNameLst>
                                      </p:cBhvr>
                                    </p:animRo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par>
                                <p:cTn id="37" presetID="22" presetClass="entr" presetSubtype="2"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42"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53" presetClass="entr" presetSubtype="52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250" fill="hold"/>
                                        <p:tgtEl>
                                          <p:spTgt spid="2"/>
                                        </p:tgtEl>
                                        <p:attrNameLst>
                                          <p:attrName>ppt_w</p:attrName>
                                        </p:attrNameLst>
                                      </p:cBhvr>
                                      <p:tavLst>
                                        <p:tav tm="0">
                                          <p:val>
                                            <p:fltVal val="0"/>
                                          </p:val>
                                        </p:tav>
                                        <p:tav tm="100000">
                                          <p:val>
                                            <p:strVal val="#ppt_w"/>
                                          </p:val>
                                        </p:tav>
                                      </p:tavLst>
                                    </p:anim>
                                    <p:anim calcmode="lin" valueType="num">
                                      <p:cBhvr>
                                        <p:cTn id="53" dur="1250" fill="hold"/>
                                        <p:tgtEl>
                                          <p:spTgt spid="2"/>
                                        </p:tgtEl>
                                        <p:attrNameLst>
                                          <p:attrName>ppt_h</p:attrName>
                                        </p:attrNameLst>
                                      </p:cBhvr>
                                      <p:tavLst>
                                        <p:tav tm="0">
                                          <p:val>
                                            <p:fltVal val="0"/>
                                          </p:val>
                                        </p:tav>
                                        <p:tav tm="100000">
                                          <p:val>
                                            <p:strVal val="#ppt_h"/>
                                          </p:val>
                                        </p:tav>
                                      </p:tavLst>
                                    </p:anim>
                                    <p:animEffect transition="in" filter="fade">
                                      <p:cBhvr>
                                        <p:cTn id="54" dur="1250"/>
                                        <p:tgtEl>
                                          <p:spTgt spid="2"/>
                                        </p:tgtEl>
                                      </p:cBhvr>
                                    </p:animEffect>
                                    <p:anim calcmode="lin" valueType="num">
                                      <p:cBhvr>
                                        <p:cTn id="55" dur="1250" fill="hold"/>
                                        <p:tgtEl>
                                          <p:spTgt spid="2"/>
                                        </p:tgtEl>
                                        <p:attrNameLst>
                                          <p:attrName>ppt_x</p:attrName>
                                        </p:attrNameLst>
                                      </p:cBhvr>
                                      <p:tavLst>
                                        <p:tav tm="0">
                                          <p:val>
                                            <p:fltVal val="0.5"/>
                                          </p:val>
                                        </p:tav>
                                        <p:tav tm="100000">
                                          <p:val>
                                            <p:strVal val="#ppt_x"/>
                                          </p:val>
                                        </p:tav>
                                      </p:tavLst>
                                    </p:anim>
                                    <p:anim calcmode="lin" valueType="num">
                                      <p:cBhvr>
                                        <p:cTn id="56" dur="1250" fill="hold"/>
                                        <p:tgtEl>
                                          <p:spTgt spid="2"/>
                                        </p:tgtEl>
                                        <p:attrNameLst>
                                          <p:attrName>ppt_y</p:attrName>
                                        </p:attrNameLst>
                                      </p:cBhvr>
                                      <p:tavLst>
                                        <p:tav tm="0">
                                          <p:val>
                                            <p:fltVal val="0.5"/>
                                          </p:val>
                                        </p:tav>
                                        <p:tav tm="100000">
                                          <p:val>
                                            <p:strVal val="#ppt_y"/>
                                          </p:val>
                                        </p:tav>
                                      </p:tavLst>
                                    </p:anim>
                                  </p:childTnLst>
                                </p:cTn>
                              </p:par>
                              <p:par>
                                <p:cTn id="57" presetID="2" presetClass="entr" presetSubtype="8" decel="41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4500" fill="hold"/>
                                        <p:tgtEl>
                                          <p:spTgt spid="28"/>
                                        </p:tgtEl>
                                        <p:attrNameLst>
                                          <p:attrName>ppt_x</p:attrName>
                                        </p:attrNameLst>
                                      </p:cBhvr>
                                      <p:tavLst>
                                        <p:tav tm="0">
                                          <p:val>
                                            <p:strVal val="0-#ppt_w/2"/>
                                          </p:val>
                                        </p:tav>
                                        <p:tav tm="100000">
                                          <p:val>
                                            <p:strVal val="#ppt_x"/>
                                          </p:val>
                                        </p:tav>
                                      </p:tavLst>
                                    </p:anim>
                                    <p:anim calcmode="lin" valueType="num">
                                      <p:cBhvr additive="base">
                                        <p:cTn id="60" dur="4500" fill="hold"/>
                                        <p:tgtEl>
                                          <p:spTgt spid="28"/>
                                        </p:tgtEl>
                                        <p:attrNameLst>
                                          <p:attrName>ppt_y</p:attrName>
                                        </p:attrNameLst>
                                      </p:cBhvr>
                                      <p:tavLst>
                                        <p:tav tm="0">
                                          <p:val>
                                            <p:strVal val="#ppt_y"/>
                                          </p:val>
                                        </p:tav>
                                        <p:tav tm="100000">
                                          <p:val>
                                            <p:strVal val="#ppt_y"/>
                                          </p:val>
                                        </p:tav>
                                      </p:tavLst>
                                    </p:anim>
                                  </p:childTnLst>
                                </p:cTn>
                              </p:par>
                              <p:par>
                                <p:cTn id="61" presetID="6" presetClass="emph" presetSubtype="0" repeatCount="14000" autoRev="1" fill="hold" nodeType="withEffect">
                                  <p:stCondLst>
                                    <p:cond delay="0"/>
                                  </p:stCondLst>
                                  <p:childTnLst>
                                    <p:animScale>
                                      <p:cBhvr>
                                        <p:cTn id="62" dur="250" fill="hold"/>
                                        <p:tgtEl>
                                          <p:spTgt spid="28"/>
                                        </p:tgtEl>
                                      </p:cBhvr>
                                      <p:by x="95000" y="95000"/>
                                    </p:animScale>
                                  </p:childTnLst>
                                </p:cTn>
                              </p:par>
                              <p:par>
                                <p:cTn id="63" presetID="41" presetClass="entr" presetSubtype="0" fill="hold" grpId="0" nodeType="with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4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400" fill="hold"/>
                                        <p:tgtEl>
                                          <p:spTgt spid="24"/>
                                        </p:tgtEl>
                                        <p:attrNameLst>
                                          <p:attrName>ppt_y</p:attrName>
                                        </p:attrNameLst>
                                      </p:cBhvr>
                                      <p:tavLst>
                                        <p:tav tm="0">
                                          <p:val>
                                            <p:strVal val="#ppt_y"/>
                                          </p:val>
                                        </p:tav>
                                        <p:tav tm="100000">
                                          <p:val>
                                            <p:strVal val="#ppt_y"/>
                                          </p:val>
                                        </p:tav>
                                      </p:tavLst>
                                    </p:anim>
                                    <p:anim calcmode="lin" valueType="num">
                                      <p:cBhvr>
                                        <p:cTn id="67" dur="4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4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4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5000"/>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935980" y="-50147"/>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50" normalizeH="0" baseline="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Thám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hiểm</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là</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 </a:t>
            </a:r>
            <a:r>
              <a:rPr kumimoji="0" lang="en-US" sz="5400" b="1" i="0" u="none" strike="noStrike" kern="0" cap="none" spc="50" normalizeH="0" noProof="0" dirty="0" err="1">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gì</a:t>
            </a:r>
            <a:r>
              <a:rPr kumimoji="0" lang="en-US" sz="5400" b="1" i="0" u="none" strike="noStrike" kern="0" cap="none" spc="50" normalizeH="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grpSp>
        <p:nvGrpSpPr>
          <p:cNvPr id="10" name="Group 9"/>
          <p:cNvGrpSpPr/>
          <p:nvPr/>
        </p:nvGrpSpPr>
        <p:grpSpPr>
          <a:xfrm>
            <a:off x="6780706" y="4686364"/>
            <a:ext cx="4671176" cy="1866931"/>
            <a:chOff x="6780706" y="4686364"/>
            <a:chExt cx="4671176" cy="1866931"/>
          </a:xfrm>
        </p:grpSpPr>
        <p:pic>
          <p:nvPicPr>
            <p:cNvPr id="24" name="Picture 2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grpSp>
          <p:nvGrpSpPr>
            <p:cNvPr id="38" name="Group 37"/>
            <p:cNvGrpSpPr/>
            <p:nvPr/>
          </p:nvGrpSpPr>
          <p:grpSpPr>
            <a:xfrm>
              <a:off x="6780706" y="4686364"/>
              <a:ext cx="1333064" cy="1866931"/>
              <a:chOff x="6780706" y="4686364"/>
              <a:chExt cx="1333064" cy="1866931"/>
            </a:xfrm>
          </p:grpSpPr>
          <p:pic>
            <p:nvPicPr>
              <p:cNvPr id="27" name="Picture 26">
                <a:hlinkClick r:id="rId7"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7"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7" action="ppaction://hlinksldjump"/>
            </p:cNvPr>
            <p:cNvSpPr txBox="1"/>
            <p:nvPr/>
          </p:nvSpPr>
          <p:spPr>
            <a:xfrm>
              <a:off x="8067624" y="5079340"/>
              <a:ext cx="33842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ln>
                    <a:solidFill>
                      <a:prstClr val="black">
                        <a:lumMod val="95000"/>
                        <a:lumOff val="5000"/>
                      </a:prstClr>
                    </a:solidFill>
                  </a:ln>
                  <a:solidFill>
                    <a:prstClr val="white"/>
                  </a:solidFill>
                </a:rPr>
                <a:t>Đi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khám</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phá</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điều</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mới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lạ</a:t>
              </a:r>
              <a:endParaRPr kumimoji="0" lang="en-US" sz="40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grpSp>
        <p:nvGrpSpPr>
          <p:cNvPr id="6" name="Group 5"/>
          <p:cNvGrpSpPr/>
          <p:nvPr/>
        </p:nvGrpSpPr>
        <p:grpSpPr>
          <a:xfrm>
            <a:off x="935980" y="4683256"/>
            <a:ext cx="4298766" cy="1859147"/>
            <a:chOff x="935980" y="4683256"/>
            <a:chExt cx="4298766" cy="1859147"/>
          </a:xfrm>
        </p:grpSpPr>
        <p:pic>
          <p:nvPicPr>
            <p:cNvPr id="13" name="Picture 12">
              <a:hlinkClick r:id="rId10"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10"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10"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sp>
          <p:nvSpPr>
            <p:cNvPr id="32" name="TextBox 31">
              <a:hlinkClick r:id="rId10" action="ppaction://hlinksldjump"/>
            </p:cNvPr>
            <p:cNvSpPr txBox="1"/>
            <p:nvPr/>
          </p:nvSpPr>
          <p:spPr>
            <a:xfrm>
              <a:off x="1461389" y="5098536"/>
              <a:ext cx="284558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ln>
                    <a:solidFill>
                      <a:prstClr val="black">
                        <a:lumMod val="95000"/>
                        <a:lumOff val="5000"/>
                      </a:prstClr>
                    </a:solidFill>
                  </a:ln>
                  <a:solidFill>
                    <a:prstClr val="white"/>
                  </a:solidFill>
                </a:rPr>
                <a:t>Đi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tới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nơi</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nguy</a:t>
              </a:r>
              <a:r>
                <a:rPr lang="en-US" sz="4000" dirty="0">
                  <a:ln>
                    <a:solidFill>
                      <a:prstClr val="black">
                        <a:lumMod val="95000"/>
                        <a:lumOff val="5000"/>
                      </a:prstClr>
                    </a:solidFill>
                  </a:ln>
                  <a:solidFill>
                    <a:prstClr val="white"/>
                  </a:solidFill>
                </a:rPr>
                <a:t> </a:t>
              </a:r>
              <a:r>
                <a:rPr lang="en-US" sz="4000" dirty="0" err="1">
                  <a:ln>
                    <a:solidFill>
                      <a:prstClr val="black">
                        <a:lumMod val="95000"/>
                        <a:lumOff val="5000"/>
                      </a:prstClr>
                    </a:solidFill>
                  </a:ln>
                  <a:solidFill>
                    <a:prstClr val="white"/>
                  </a:solidFill>
                </a:rPr>
                <a:t>hiểm</a:t>
              </a:r>
              <a:endParaRPr kumimoji="0" lang="en-US" sz="40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grpSp>
        <p:nvGrpSpPr>
          <p:cNvPr id="9" name="Group 8"/>
          <p:cNvGrpSpPr/>
          <p:nvPr/>
        </p:nvGrpSpPr>
        <p:grpSpPr>
          <a:xfrm>
            <a:off x="6897095" y="2964459"/>
            <a:ext cx="3934401" cy="1842018"/>
            <a:chOff x="6897095" y="2964459"/>
            <a:chExt cx="3934401" cy="1842018"/>
          </a:xfrm>
        </p:grpSpPr>
        <p:pic>
          <p:nvPicPr>
            <p:cNvPr id="23" name="Picture 22">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47238" y="3384038"/>
              <a:ext cx="3384258" cy="1422439"/>
            </a:xfrm>
            <a:prstGeom prst="rect">
              <a:avLst/>
            </a:prstGeom>
          </p:spPr>
        </p:pic>
        <p:grpSp>
          <p:nvGrpSpPr>
            <p:cNvPr id="37" name="Group 36"/>
            <p:cNvGrpSpPr/>
            <p:nvPr/>
          </p:nvGrpSpPr>
          <p:grpSpPr>
            <a:xfrm>
              <a:off x="6897095" y="2964459"/>
              <a:ext cx="1001611" cy="1570159"/>
              <a:chOff x="6897095" y="2964459"/>
              <a:chExt cx="1001611" cy="1570159"/>
            </a:xfrm>
          </p:grpSpPr>
          <p:pic>
            <p:nvPicPr>
              <p:cNvPr id="26" name="Picture 25">
                <a:hlinkClick r:id="rId10"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0"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sp>
          <p:nvSpPr>
            <p:cNvPr id="33" name="TextBox 32">
              <a:hlinkClick r:id="rId10" action="ppaction://hlinksldjump"/>
            </p:cNvPr>
            <p:cNvSpPr txBox="1"/>
            <p:nvPr/>
          </p:nvSpPr>
          <p:spPr>
            <a:xfrm>
              <a:off x="8142090" y="3645457"/>
              <a:ext cx="231185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Đi</a:t>
              </a:r>
              <a:r>
                <a:rPr lang="en-US" sz="4400" dirty="0">
                  <a:ln>
                    <a:solidFill>
                      <a:prstClr val="black">
                        <a:lumMod val="95000"/>
                        <a:lumOff val="5000"/>
                      </a:prstClr>
                    </a:solidFill>
                  </a:ln>
                  <a:solidFill>
                    <a:prstClr val="white"/>
                  </a:solidFill>
                </a:rPr>
                <a:t> du </a:t>
              </a:r>
              <a:r>
                <a:rPr lang="en-US" sz="4400" dirty="0" err="1">
                  <a:ln>
                    <a:solidFill>
                      <a:prstClr val="black">
                        <a:lumMod val="95000"/>
                        <a:lumOff val="5000"/>
                      </a:prstClr>
                    </a:solidFill>
                  </a:ln>
                  <a:solidFill>
                    <a:prstClr val="white"/>
                  </a:solidFill>
                </a:rPr>
                <a:t>lịch</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grpSp>
        <p:nvGrpSpPr>
          <p:cNvPr id="4" name="Group 3"/>
          <p:cNvGrpSpPr/>
          <p:nvPr/>
        </p:nvGrpSpPr>
        <p:grpSpPr>
          <a:xfrm>
            <a:off x="935980" y="2941753"/>
            <a:ext cx="4051068" cy="1864724"/>
            <a:chOff x="935980" y="2941753"/>
            <a:chExt cx="4051068" cy="1864724"/>
          </a:xfrm>
        </p:grpSpPr>
        <p:pic>
          <p:nvPicPr>
            <p:cNvPr id="5" name="Picture 4">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grpSp>
          <p:nvGrpSpPr>
            <p:cNvPr id="35" name="Group 34"/>
            <p:cNvGrpSpPr/>
            <p:nvPr/>
          </p:nvGrpSpPr>
          <p:grpSpPr>
            <a:xfrm>
              <a:off x="3985437" y="2941753"/>
              <a:ext cx="1001611" cy="1531482"/>
              <a:chOff x="3985437" y="2941753"/>
              <a:chExt cx="1001611" cy="1531482"/>
            </a:xfrm>
          </p:grpSpPr>
          <p:pic>
            <p:nvPicPr>
              <p:cNvPr id="15" name="Picture 14">
                <a:hlinkClick r:id="rId10" action="ppaction://hlinksldjump"/>
              </p:cNvPr>
              <p:cNvPicPr>
                <a:picLocks noChangeAspect="1"/>
              </p:cNvPicPr>
              <p:nvPr/>
            </p:nvPicPr>
            <p:blipFill>
              <a:blip r:embed="rId9"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10"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sp>
          <p:nvSpPr>
            <p:cNvPr id="34" name="TextBox 33">
              <a:hlinkClick r:id="rId10" action="ppaction://hlinksldjump"/>
            </p:cNvPr>
            <p:cNvSpPr txBox="1"/>
            <p:nvPr/>
          </p:nvSpPr>
          <p:spPr>
            <a:xfrm>
              <a:off x="1759036" y="3629587"/>
              <a:ext cx="200247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Đi</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thăm</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grpSp>
    </p:spTree>
    <p:extLst>
      <p:ext uri="{BB962C8B-B14F-4D97-AF65-F5344CB8AC3E}">
        <p14:creationId xmlns:p14="http://schemas.microsoft.com/office/powerpoint/2010/main" val="8092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heckerboard(across)">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heckerboard(across)">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863354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5594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42031" y="-77416"/>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4550" y="-284786"/>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3058510" y="602892"/>
            <a:ext cx="7190403" cy="1620570"/>
          </a:xfrm>
          <a:prstGeom prst="rect">
            <a:avLst/>
          </a:prstGeom>
          <a:noFill/>
          <a:ln w="12700" cap="flat" cmpd="sng" algn="ctr">
            <a:noFill/>
            <a:prstDash val="solid"/>
            <a:miter lim="800000"/>
          </a:ln>
          <a:effectLst/>
        </p:spPr>
        <p:txBody>
          <a:bodyPr rtlCol="0" anchor="ctr"/>
          <a:lstStyle/>
          <a:p>
            <a:pPr lvl="0" algn="ctr"/>
            <a:r>
              <a:rPr lang="vi-VN" sz="4000" b="1" kern="0" spc="50" dirty="0">
                <a:ln w="9525" cmpd="sng">
                  <a:solidFill>
                    <a:prstClr val="black">
                      <a:lumMod val="85000"/>
                      <a:lumOff val="15000"/>
                    </a:prstClr>
                  </a:solidFill>
                  <a:prstDash val="solid"/>
                </a:ln>
                <a:solidFill>
                  <a:srgbClr val="EB701D"/>
                </a:solidFill>
                <a:effectLst>
                  <a:glow rad="38100">
                    <a:srgbClr val="5B9BD5">
                      <a:alpha val="40000"/>
                    </a:srgbClr>
                  </a:glow>
                </a:effectLst>
                <a:ea typeface="Tahoma" panose="020B0604030504040204" pitchFamily="34" charset="0"/>
                <a:cs typeface="Tahoma" panose="020B0604030504040204" pitchFamily="34" charset="0"/>
              </a:rPr>
              <a:t>Nhắc đến Trường Sa, người ta nhắc đến những gì?</a:t>
            </a:r>
            <a:endParaRPr kumimoji="0" lang="en-US" sz="40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ea typeface="Tahoma" panose="020B0604030504040204" pitchFamily="34" charset="0"/>
              <a:cs typeface="Tahoma" panose="020B0604030504040204" pitchFamily="34" charset="0"/>
            </a:endParaRPr>
          </a:p>
        </p:txBody>
      </p:sp>
      <p:pic>
        <p:nvPicPr>
          <p:cNvPr id="23" name="Picture 2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95379" y="3384038"/>
            <a:ext cx="3930314" cy="1422439"/>
          </a:xfrm>
          <a:prstGeom prst="rect">
            <a:avLst/>
          </a:prstGeom>
        </p:spPr>
      </p:pic>
      <p:pic>
        <p:nvPicPr>
          <p:cNvPr id="24" name="Picture 23">
            <a:hlinkClick r:id="rId9"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5379" y="5098536"/>
            <a:ext cx="4015374" cy="1422439"/>
          </a:xfrm>
          <a:prstGeom prst="rect">
            <a:avLst/>
          </a:prstGeom>
        </p:spPr>
      </p:pic>
      <p:grpSp>
        <p:nvGrpSpPr>
          <p:cNvPr id="35" name="Group 34"/>
          <p:cNvGrpSpPr/>
          <p:nvPr/>
        </p:nvGrpSpPr>
        <p:grpSpPr>
          <a:xfrm>
            <a:off x="3985437" y="2941753"/>
            <a:ext cx="1001611" cy="1531482"/>
            <a:chOff x="3985437" y="2941753"/>
            <a:chExt cx="1001611" cy="1531482"/>
          </a:xfrm>
        </p:grpSpPr>
        <p:pic>
          <p:nvPicPr>
            <p:cNvPr id="15" name="Picture 14">
              <a:hlinkClick r:id="rId6"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6"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A</a:t>
              </a:r>
            </a:p>
          </p:txBody>
        </p:sp>
      </p:grpSp>
      <p:grpSp>
        <p:nvGrpSpPr>
          <p:cNvPr id="36" name="Group 35"/>
          <p:cNvGrpSpPr/>
          <p:nvPr/>
        </p:nvGrpSpPr>
        <p:grpSpPr>
          <a:xfrm>
            <a:off x="3901682" y="4683256"/>
            <a:ext cx="1333064" cy="1859147"/>
            <a:chOff x="3901682" y="4683256"/>
            <a:chExt cx="1333064" cy="1859147"/>
          </a:xfrm>
        </p:grpSpPr>
        <p:pic>
          <p:nvPicPr>
            <p:cNvPr id="25" name="Picture 24">
              <a:hlinkClick r:id="rId6"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6"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C</a:t>
              </a:r>
            </a:p>
          </p:txBody>
        </p:sp>
      </p:grpSp>
      <p:grpSp>
        <p:nvGrpSpPr>
          <p:cNvPr id="37" name="Group 36"/>
          <p:cNvGrpSpPr/>
          <p:nvPr/>
        </p:nvGrpSpPr>
        <p:grpSpPr>
          <a:xfrm>
            <a:off x="6897095" y="2964459"/>
            <a:ext cx="1001611" cy="1570159"/>
            <a:chOff x="6897095" y="2964459"/>
            <a:chExt cx="1001611" cy="1570159"/>
          </a:xfrm>
        </p:grpSpPr>
        <p:pic>
          <p:nvPicPr>
            <p:cNvPr id="26" name="Picture 25">
              <a:hlinkClick r:id="rId6"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6" action="ppaction://hlinksldjump"/>
            </p:cNvPr>
            <p:cNvSpPr txBox="1"/>
            <p:nvPr/>
          </p:nvSpPr>
          <p:spPr>
            <a:xfrm>
              <a:off x="6986612" y="2964459"/>
              <a:ext cx="519694"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B</a:t>
              </a:r>
            </a:p>
          </p:txBody>
        </p:sp>
      </p:grpSp>
      <p:grpSp>
        <p:nvGrpSpPr>
          <p:cNvPr id="38" name="Group 37"/>
          <p:cNvGrpSpPr/>
          <p:nvPr/>
        </p:nvGrpSpPr>
        <p:grpSpPr>
          <a:xfrm>
            <a:off x="6780706" y="4686364"/>
            <a:ext cx="1333064" cy="1866931"/>
            <a:chOff x="6780706" y="4686364"/>
            <a:chExt cx="1333064" cy="1866931"/>
          </a:xfrm>
        </p:grpSpPr>
        <p:pic>
          <p:nvPicPr>
            <p:cNvPr id="27" name="Picture 26">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9"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ea typeface="+mn-ea"/>
                  <a:cs typeface="+mn-cs"/>
                </a:rPr>
                <a:t>D</a:t>
              </a:r>
            </a:p>
          </p:txBody>
        </p:sp>
      </p:grpSp>
      <p:sp>
        <p:nvSpPr>
          <p:cNvPr id="31" name="TextBox 30">
            <a:hlinkClick r:id="rId9" action="ppaction://hlinksldjump"/>
          </p:cNvPr>
          <p:cNvSpPr txBox="1"/>
          <p:nvPr/>
        </p:nvSpPr>
        <p:spPr>
          <a:xfrm>
            <a:off x="8220772" y="5425033"/>
            <a:ext cx="288386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ln>
                  <a:solidFill>
                    <a:prstClr val="black">
                      <a:lumMod val="95000"/>
                      <a:lumOff val="5000"/>
                    </a:prstClr>
                  </a:solidFill>
                </a:ln>
                <a:solidFill>
                  <a:prstClr val="white"/>
                </a:solidFill>
              </a:rPr>
              <a:t>Đảo</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và</a:t>
            </a:r>
            <a:r>
              <a:rPr lang="en-US" sz="4400" dirty="0">
                <a:ln>
                  <a:solidFill>
                    <a:prstClr val="black">
                      <a:lumMod val="95000"/>
                      <a:lumOff val="5000"/>
                    </a:prstClr>
                  </a:solidFill>
                </a:ln>
                <a:solidFill>
                  <a:prstClr val="white"/>
                </a:solidFill>
              </a:rPr>
              <a:t> </a:t>
            </a:r>
            <a:r>
              <a:rPr lang="en-US" sz="4400" dirty="0" err="1">
                <a:ln>
                  <a:solidFill>
                    <a:prstClr val="black">
                      <a:lumMod val="95000"/>
                      <a:lumOff val="5000"/>
                    </a:prstClr>
                  </a:solidFill>
                </a:ln>
                <a:solidFill>
                  <a:prstClr val="white"/>
                </a:solidFill>
              </a:rPr>
              <a:t>biển</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2" name="TextBox 31">
            <a:hlinkClick r:id="rId6" action="ppaction://hlinksldjump"/>
          </p:cNvPr>
          <p:cNvSpPr txBox="1"/>
          <p:nvPr/>
        </p:nvSpPr>
        <p:spPr>
          <a:xfrm>
            <a:off x="1838281" y="5425033"/>
            <a:ext cx="17524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rPr>
              <a:t>Du </a:t>
            </a: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lịch</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3" name="TextBox 32">
            <a:hlinkClick r:id="rId6" action="ppaction://hlinksldjump"/>
          </p:cNvPr>
          <p:cNvSpPr txBox="1"/>
          <p:nvPr/>
        </p:nvSpPr>
        <p:spPr>
          <a:xfrm>
            <a:off x="7759427" y="3710536"/>
            <a:ext cx="361188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noProof="0" dirty="0" err="1">
                <a:ln>
                  <a:solidFill>
                    <a:prstClr val="black">
                      <a:lumMod val="95000"/>
                      <a:lumOff val="5000"/>
                    </a:prstClr>
                  </a:solidFill>
                </a:ln>
                <a:solidFill>
                  <a:prstClr val="white"/>
                </a:solidFill>
              </a:rPr>
              <a:t>Người</a:t>
            </a:r>
            <a:r>
              <a:rPr lang="en-US" sz="4400" noProof="0" dirty="0">
                <a:ln>
                  <a:solidFill>
                    <a:prstClr val="black">
                      <a:lumMod val="95000"/>
                      <a:lumOff val="5000"/>
                    </a:prstClr>
                  </a:solidFill>
                </a:ln>
                <a:solidFill>
                  <a:prstClr val="white"/>
                </a:solidFill>
              </a:rPr>
              <a:t> </a:t>
            </a:r>
            <a:r>
              <a:rPr lang="en-US" sz="4400" noProof="0" dirty="0" err="1">
                <a:ln>
                  <a:solidFill>
                    <a:prstClr val="black">
                      <a:lumMod val="95000"/>
                      <a:lumOff val="5000"/>
                    </a:prstClr>
                  </a:solidFill>
                </a:ln>
                <a:solidFill>
                  <a:prstClr val="white"/>
                </a:solidFill>
              </a:rPr>
              <a:t>dân</a:t>
            </a:r>
            <a:r>
              <a:rPr lang="en-US" sz="4400" noProof="0" dirty="0">
                <a:ln>
                  <a:solidFill>
                    <a:prstClr val="black">
                      <a:lumMod val="95000"/>
                      <a:lumOff val="5000"/>
                    </a:prstClr>
                  </a:solidFill>
                </a:ln>
                <a:solidFill>
                  <a:prstClr val="white"/>
                </a:solidFill>
              </a:rPr>
              <a:t> </a:t>
            </a:r>
            <a:r>
              <a:rPr lang="en-US" sz="4400" noProof="0" dirty="0" err="1">
                <a:ln>
                  <a:solidFill>
                    <a:prstClr val="black">
                      <a:lumMod val="95000"/>
                      <a:lumOff val="5000"/>
                    </a:prstClr>
                  </a:solidFill>
                </a:ln>
                <a:solidFill>
                  <a:prstClr val="white"/>
                </a:solidFill>
              </a:rPr>
              <a:t>đảo</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
        <p:nvSpPr>
          <p:cNvPr id="34" name="TextBox 33">
            <a:hlinkClick r:id="rId6" action="ppaction://hlinksldjump"/>
          </p:cNvPr>
          <p:cNvSpPr txBox="1"/>
          <p:nvPr/>
        </p:nvSpPr>
        <p:spPr>
          <a:xfrm>
            <a:off x="1537907" y="3735501"/>
            <a:ext cx="262956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solidFill>
                    <a:prstClr val="black">
                      <a:lumMod val="95000"/>
                      <a:lumOff val="5000"/>
                    </a:prstClr>
                  </a:solidFill>
                </a:ln>
                <a:solidFill>
                  <a:prstClr val="white"/>
                </a:solidFill>
                <a:effectLst/>
                <a:uLnTx/>
                <a:uFillTx/>
                <a:ea typeface="+mn-ea"/>
                <a:cs typeface="+mn-cs"/>
              </a:rPr>
              <a:t>Tài</a:t>
            </a:r>
            <a:r>
              <a:rPr kumimoji="0" lang="en-US" sz="4400" b="0" i="0" u="none" strike="noStrike" kern="1200" cap="none" spc="0" normalizeH="0" noProof="0" dirty="0">
                <a:ln>
                  <a:solidFill>
                    <a:prstClr val="black">
                      <a:lumMod val="95000"/>
                      <a:lumOff val="5000"/>
                    </a:prstClr>
                  </a:solidFill>
                </a:ln>
                <a:solidFill>
                  <a:prstClr val="white"/>
                </a:solidFill>
                <a:effectLst/>
                <a:uLnTx/>
                <a:uFillTx/>
                <a:ea typeface="+mn-ea"/>
                <a:cs typeface="+mn-cs"/>
              </a:rPr>
              <a:t> </a:t>
            </a:r>
            <a:r>
              <a:rPr kumimoji="0" lang="en-US" sz="4400" b="0" i="0" u="none" strike="noStrike" kern="1200" cap="none" spc="0" normalizeH="0" noProof="0" dirty="0" err="1">
                <a:ln>
                  <a:solidFill>
                    <a:prstClr val="black">
                      <a:lumMod val="95000"/>
                      <a:lumOff val="5000"/>
                    </a:prstClr>
                  </a:solidFill>
                </a:ln>
                <a:solidFill>
                  <a:prstClr val="white"/>
                </a:solidFill>
                <a:effectLst/>
                <a:uLnTx/>
                <a:uFillTx/>
                <a:ea typeface="+mn-ea"/>
                <a:cs typeface="+mn-cs"/>
              </a:rPr>
              <a:t>nguyên</a:t>
            </a:r>
            <a:endParaRPr kumimoji="0" lang="en-US" sz="4400" b="0" i="0" u="none" strike="noStrike" kern="1200" cap="none" spc="0" normalizeH="0" baseline="0" noProof="0" dirty="0">
              <a:ln>
                <a:solidFill>
                  <a:prstClr val="black">
                    <a:lumMod val="95000"/>
                    <a:lumOff val="5000"/>
                  </a:prstClr>
                </a:solidFill>
              </a:ln>
              <a:solidFill>
                <a:prstClr val="white"/>
              </a:solidFill>
              <a:effectLst/>
              <a:uLnTx/>
              <a:uFillTx/>
              <a:ea typeface="+mn-ea"/>
              <a:cs typeface="+mn-cs"/>
            </a:endParaRPr>
          </a:p>
        </p:txBody>
      </p:sp>
    </p:spTree>
    <p:extLst>
      <p:ext uri="{BB962C8B-B14F-4D97-AF65-F5344CB8AC3E}">
        <p14:creationId xmlns:p14="http://schemas.microsoft.com/office/powerpoint/2010/main" val="258738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heckerboard(across)">
                                      <p:cBhvr>
                                        <p:cTn id="26" dur="500"/>
                                        <p:tgtEl>
                                          <p:spTgt spid="34"/>
                                        </p:tgtEl>
                                      </p:cBhvr>
                                    </p:animEffect>
                                  </p:childTnLst>
                                </p:cTn>
                              </p:par>
                              <p:par>
                                <p:cTn id="27" presetID="5"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heckerboard(across)">
                                      <p:cBhvr>
                                        <p:cTn id="29" dur="5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heckerboard(across)">
                                      <p:cBhvr>
                                        <p:cTn id="34" dur="500"/>
                                        <p:tgtEl>
                                          <p:spTgt spid="2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checkerboard(across)">
                                      <p:cBhvr>
                                        <p:cTn id="37" dur="500"/>
                                        <p:tgtEl>
                                          <p:spTgt spid="33"/>
                                        </p:tgtEl>
                                      </p:cBhvr>
                                    </p:animEffect>
                                  </p:childTnLst>
                                </p:cTn>
                              </p:par>
                              <p:par>
                                <p:cTn id="38" presetID="5" presetClass="entr" presetSubtype="1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checkerboard(across)">
                                      <p:cBhvr>
                                        <p:cTn id="40"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heckerboard(across)">
                                      <p:cBhvr>
                                        <p:cTn id="48" dur="500"/>
                                        <p:tgtEl>
                                          <p:spTgt spid="36"/>
                                        </p:tgtEl>
                                      </p:cBhvr>
                                    </p:animEffec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9" presetID="5" presetClass="entr" presetSubtype="1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checkerboard(across)">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checkerboard(across)">
                                      <p:cBhvr>
                                        <p:cTn id="56" dur="500"/>
                                        <p:tgtEl>
                                          <p:spTgt spid="24"/>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checkerboard(across)">
                                      <p:cBhvr>
                                        <p:cTn id="59" dur="500"/>
                                        <p:tgtEl>
                                          <p:spTgt spid="31"/>
                                        </p:tgtEl>
                                      </p:cBhvr>
                                    </p:animEffect>
                                  </p:childTnLst>
                                </p:cTn>
                              </p:par>
                              <p:par>
                                <p:cTn id="60" presetID="5" presetClass="entr" presetSubtype="1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checkerboard(across)">
                                      <p:cBhvr>
                                        <p:cTn id="62" dur="500"/>
                                        <p:tgtEl>
                                          <p:spTgt spid="38"/>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1368</Words>
  <Application>Microsoft Office PowerPoint</Application>
  <PresentationFormat>Widescreen</PresentationFormat>
  <Paragraphs>149</Paragraphs>
  <Slides>39</Slides>
  <Notes>4</Notes>
  <HiddenSlides>0</HiddenSlides>
  <MMClips>28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Arial-Rounded</vt:lpstr>
      <vt:lpstr>Calibri</vt:lpstr>
      <vt:lpstr>Calibri Light</vt:lpstr>
      <vt:lpstr>DFPOP1-W9</vt:lpstr>
      <vt:lpstr>iCiel Cadena</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LENOVO</cp:lastModifiedBy>
  <cp:revision>17</cp:revision>
  <dcterms:created xsi:type="dcterms:W3CDTF">2021-07-20T01:55:21Z</dcterms:created>
  <dcterms:modified xsi:type="dcterms:W3CDTF">2022-05-16T07:06:48Z</dcterms:modified>
</cp:coreProperties>
</file>