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319" r:id="rId2"/>
    <p:sldId id="320" r:id="rId3"/>
    <p:sldId id="322" r:id="rId4"/>
    <p:sldId id="325" r:id="rId5"/>
    <p:sldId id="324" r:id="rId6"/>
    <p:sldId id="304" r:id="rId7"/>
    <p:sldId id="328" r:id="rId8"/>
    <p:sldId id="327" r:id="rId9"/>
    <p:sldId id="329" r:id="rId10"/>
    <p:sldId id="307" r:id="rId11"/>
    <p:sldId id="310" r:id="rId12"/>
    <p:sldId id="313" r:id="rId13"/>
    <p:sldId id="331" r:id="rId14"/>
    <p:sldId id="326" r:id="rId15"/>
    <p:sldId id="33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iny" panose="020B0604020202020204" charset="0"/>
      <p:regular r:id="rId22"/>
    </p:embeddedFont>
    <p:embeddedFont>
      <p:font typeface="Fira Sans ExtraBold" panose="020B0903050000020004" pitchFamily="34" charset="0"/>
      <p:bold r:id="rId23"/>
      <p:boldItalic r:id="rId24"/>
    </p:embeddedFont>
    <p:embeddedFont>
      <p:font typeface="HP001 4 hàng" panose="020B0603050302020204" pitchFamily="34" charset="0"/>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99FEFF"/>
    <a:srgbClr val="66FF33"/>
    <a:srgbClr val="83E1FF"/>
    <a:srgbClr val="6EA33D"/>
    <a:srgbClr val="08FFC8"/>
    <a:srgbClr val="C299FC"/>
    <a:srgbClr val="176100"/>
    <a:srgbClr val="B9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09" autoAdjust="0"/>
  </p:normalViewPr>
  <p:slideViewPr>
    <p:cSldViewPr snapToGrid="0" showGuides="1">
      <p:cViewPr varScale="1">
        <p:scale>
          <a:sx n="57" d="100"/>
          <a:sy n="57" d="100"/>
        </p:scale>
        <p:origin x="117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3" d="100"/>
        <a:sy n="143" d="100"/>
      </p:scale>
      <p:origin x="0" y="-1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AC1A6-673B-4678-B483-6CDE0B2ECF55}" type="datetimeFigureOut">
              <a:rPr lang="zh-CN" altLang="en-US" smtClean="0"/>
              <a:t>2022/5/15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36261-BF9B-417B-BCDC-BFF16F249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emf"/><Relationship Id="rId7" Type="http://schemas.openxmlformats.org/officeDocument/2006/relationships/image" Target="../media/image14.emf"/><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7.jpeg"/><Relationship Id="rId7" Type="http://schemas.openxmlformats.org/officeDocument/2006/relationships/image" Target="../media/image9.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9.GIF"/><Relationship Id="rId4" Type="http://schemas.openxmlformats.org/officeDocument/2006/relationships/image" Target="../media/image4.emf"/><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4715" t="21480" r="6517" b="14885"/>
          <a:stretch>
            <a:fillRect/>
          </a:stretch>
        </p:blipFill>
        <p:spPr>
          <a:xfrm>
            <a:off x="0" y="1"/>
            <a:ext cx="12192000" cy="6858000"/>
          </a:xfrm>
          <a:prstGeom prst="rect">
            <a:avLst/>
          </a:prstGeom>
        </p:spPr>
      </p:pic>
      <p:sp>
        <p:nvSpPr>
          <p:cNvPr id="3" name="文本框 18"/>
          <p:cNvSpPr txBox="1"/>
          <p:nvPr/>
        </p:nvSpPr>
        <p:spPr>
          <a:xfrm>
            <a:off x="0" y="1894602"/>
            <a:ext cx="7257455" cy="2585323"/>
          </a:xfrm>
          <a:prstGeom prst="rect">
            <a:avLst/>
          </a:prstGeom>
          <a:noFill/>
        </p:spPr>
        <p:txBody>
          <a:bodyPr wrap="square" rtlCol="0">
            <a:spAutoFit/>
          </a:bodyPr>
          <a:lstStyle/>
          <a:p>
            <a:pPr algn="ctr"/>
            <a:r>
              <a:rPr lang="en-US" altLang="zh-CN" sz="5400" b="1">
                <a:solidFill>
                  <a:srgbClr val="002060"/>
                </a:solidFill>
                <a:latin typeface="Coiny" panose="02000903060500060000" pitchFamily="2" charset="0"/>
                <a:ea typeface="Tahoma" panose="020B0604030504040204" pitchFamily="34" charset="0"/>
                <a:cs typeface="Calibri" panose="020F0502020204030204" pitchFamily="34" charset="0"/>
              </a:rPr>
              <a:t>Chào mừng các con đến với tiết học Tiếng Việt</a:t>
            </a:r>
            <a:endParaRPr lang="en-US" altLang="zh-CN" sz="5400" b="1" dirty="0">
              <a:solidFill>
                <a:srgbClr val="002060"/>
              </a:solidFill>
              <a:latin typeface="Coiny" panose="02000903060500060000" pitchFamily="2" charset="0"/>
              <a:ea typeface="Tahoma" panose="020B0604030504040204" pitchFamily="34" charset="0"/>
              <a:cs typeface="Calibri" panose="020F0502020204030204" pitchFamily="34" charset="0"/>
            </a:endParaRPr>
          </a:p>
        </p:txBody>
      </p:sp>
      <p:pic>
        <p:nvPicPr>
          <p:cNvPr id="4" name="Media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37452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9381"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940709" y="316465"/>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p:cNvGrpSpPr/>
          <p:nvPr/>
        </p:nvGrpSpPr>
        <p:grpSpPr>
          <a:xfrm>
            <a:off x="662246" y="368275"/>
            <a:ext cx="3140218" cy="702892"/>
            <a:chOff x="3652468" y="238546"/>
            <a:chExt cx="3140218" cy="702892"/>
          </a:xfrm>
        </p:grpSpPr>
        <p:sp>
          <p:nvSpPr>
            <p:cNvPr id="23" name="Rectangle 22"/>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2468" y="295107"/>
              <a:ext cx="3140218" cy="646331"/>
            </a:xfrm>
            <a:prstGeom prst="rect">
              <a:avLst/>
            </a:prstGeom>
            <a:noFill/>
          </p:spPr>
          <p:txBody>
            <a:bodyPr wrap="square" rtlCol="0">
              <a:spAutoFit/>
            </a:bodyPr>
            <a:lstStyle/>
            <a:p>
              <a:r>
                <a:rPr lang="en-US" sz="3600" dirty="0">
                  <a:latin typeface="Coiny" panose="02000903060500060000" pitchFamily="2" charset="0"/>
                </a:rPr>
                <a:t>  LUYỆN TẬP</a:t>
              </a:r>
            </a:p>
          </p:txBody>
        </p:sp>
      </p:grpSp>
      <p:sp>
        <p:nvSpPr>
          <p:cNvPr id="3" name="TextBox 2"/>
          <p:cNvSpPr txBox="1"/>
          <p:nvPr/>
        </p:nvSpPr>
        <p:spPr>
          <a:xfrm>
            <a:off x="5655951" y="2067275"/>
            <a:ext cx="7269633" cy="3970318"/>
          </a:xfrm>
          <a:prstGeom prst="rect">
            <a:avLst/>
          </a:prstGeom>
          <a:noFill/>
        </p:spPr>
        <p:txBody>
          <a:bodyPr wrap="square" rtlCol="0">
            <a:spAutoFit/>
          </a:bodyPr>
          <a:lstStyle/>
          <a:p>
            <a:pPr lvl="0">
              <a:defRPr/>
            </a:pPr>
            <a:r>
              <a:rPr lang="en-US" sz="3600">
                <a:latin typeface="Times New Roman" panose="02020603050405020304" pitchFamily="18" charset="0"/>
                <a:cs typeface="Times New Roman" panose="02020603050405020304" pitchFamily="18" charset="0"/>
              </a:rPr>
              <a:t>- Đoạn văn đủ số câu.</a:t>
            </a:r>
          </a:p>
          <a:p>
            <a:pPr lvl="0">
              <a:defRPr/>
            </a:pPr>
            <a:r>
              <a:rPr lang="en-US" sz="3600">
                <a:latin typeface="Times New Roman" panose="02020603050405020304" pitchFamily="18" charset="0"/>
                <a:cs typeface="Times New Roman" panose="02020603050405020304" pitchFamily="18" charset="0"/>
              </a:rPr>
              <a:t> - Đoạn văn nêu được:</a:t>
            </a:r>
          </a:p>
          <a:p>
            <a:pPr>
              <a:defRPr/>
            </a:pPr>
            <a:r>
              <a:rPr lang="en-US" sz="3600">
                <a:latin typeface="Times New Roman" panose="02020603050405020304" pitchFamily="18" charset="0"/>
                <a:ea typeface="Aachen" panose="02020500000000000000" pitchFamily="18" charset="0"/>
                <a:cs typeface="Times New Roman" panose="02020603050405020304" pitchFamily="18" charset="0"/>
              </a:rPr>
              <a:t>(Thời gian, địa điểm, hoạt động của mọi người và cảm nghĩ về chuyến đi)</a:t>
            </a:r>
            <a:endParaRPr lang="en-US" sz="3600">
              <a:latin typeface="Times New Roman" panose="02020603050405020304" pitchFamily="18" charset="0"/>
              <a:cs typeface="Times New Roman" panose="02020603050405020304" pitchFamily="18" charset="0"/>
            </a:endParaRPr>
          </a:p>
          <a:p>
            <a:pPr>
              <a:lnSpc>
                <a:spcPct val="150000"/>
              </a:lnSpc>
            </a:pPr>
            <a:r>
              <a:rPr lang="en-US" sz="3600">
                <a:latin typeface="Times New Roman" panose="02020603050405020304" pitchFamily="18" charset="0"/>
                <a:cs typeface="Times New Roman" panose="02020603050405020304" pitchFamily="18" charset="0"/>
              </a:rPr>
              <a:t>- Diễn đạt rõ ràng, mạch lạc.</a:t>
            </a:r>
          </a:p>
          <a:p>
            <a:pPr lvl="0">
              <a:defRPr/>
            </a:pPr>
            <a:r>
              <a:rPr lang="en-US" sz="3600">
                <a:latin typeface="Times New Roman" panose="02020603050405020304" pitchFamily="18" charset="0"/>
                <a:cs typeface="Times New Roman" panose="02020603050405020304" pitchFamily="18" charset="0"/>
              </a:rPr>
              <a:t>- Trình bày đúng, chữ viết sạch sẽ.</a:t>
            </a:r>
          </a:p>
          <a:p>
            <a:endParaRPr lang="en-US"/>
          </a:p>
        </p:txBody>
      </p:sp>
      <p:sp>
        <p:nvSpPr>
          <p:cNvPr id="16" name="TextBox 15"/>
          <p:cNvSpPr txBox="1"/>
          <p:nvPr/>
        </p:nvSpPr>
        <p:spPr>
          <a:xfrm flipH="1">
            <a:off x="464550" y="2125983"/>
            <a:ext cx="2505009" cy="3831818"/>
          </a:xfrm>
          <a:prstGeom prst="rect">
            <a:avLst/>
          </a:prstGeom>
          <a:noFill/>
        </p:spPr>
        <p:txBody>
          <a:bodyPr wrap="square" rtlCol="0">
            <a:spAutoFit/>
          </a:bodyPr>
          <a:lstStyle/>
          <a:p>
            <a:pPr algn="ctr">
              <a:lnSpc>
                <a:spcPct val="150000"/>
              </a:lnSpc>
            </a:pPr>
            <a:r>
              <a:rPr lang="vi-VN" sz="5400">
                <a:solidFill>
                  <a:srgbClr val="FF0000"/>
                </a:solidFill>
                <a:effectLst>
                  <a:outerShdw blurRad="50800" dist="38100" dir="5400000" algn="t" rotWithShape="0">
                    <a:prstClr val="black">
                      <a:alpha val="40000"/>
                    </a:prstClr>
                  </a:outerShdw>
                </a:effectLst>
                <a:latin typeface="Fira Sans ExtraBold" panose="020B0903050000020004" pitchFamily="34" charset="0"/>
              </a:rPr>
              <a:t>TIÊU</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Fira Sans ExtraBold" panose="020B0903050000020004" pitchFamily="34" charset="0"/>
              </a:rPr>
              <a:t>CHÍ </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Fira Sans ExtraBold" panose="020B0903050000020004" pitchFamily="34" charset="0"/>
              </a:rPr>
              <a:t>VIẾT</a:t>
            </a:r>
            <a:endParaRPr lang="vi-VN" sz="5400" dirty="0">
              <a:solidFill>
                <a:srgbClr val="FF0000"/>
              </a:solidFill>
              <a:effectLst>
                <a:outerShdw blurRad="50800" dist="38100" dir="5400000" algn="t" rotWithShape="0">
                  <a:prstClr val="black">
                    <a:alpha val="40000"/>
                  </a:prstClr>
                </a:outerShdw>
              </a:effectLst>
              <a:latin typeface="Fira Sans ExtraBold" panose="020B09030500000200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0" y="582007"/>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Straight Connector 62"/>
          <p:cNvCxnSpPr/>
          <p:nvPr/>
        </p:nvCxnSpPr>
        <p:spPr>
          <a:xfrm>
            <a:off x="7750853" y="1342941"/>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6535" b="55220"/>
          <a:stretch>
            <a:fillRect/>
          </a:stretch>
        </p:blipFill>
        <p:spPr>
          <a:xfrm>
            <a:off x="7758805" y="920911"/>
            <a:ext cx="4320961" cy="1468328"/>
          </a:xfrm>
          <a:prstGeom prst="rect">
            <a:avLst/>
          </a:prstGeom>
        </p:spPr>
      </p:pic>
      <p:grpSp>
        <p:nvGrpSpPr>
          <p:cNvPr id="65" name="组合 6"/>
          <p:cNvGrpSpPr/>
          <p:nvPr/>
        </p:nvGrpSpPr>
        <p:grpSpPr>
          <a:xfrm>
            <a:off x="7773971" y="2514663"/>
            <a:ext cx="4293600" cy="2816196"/>
            <a:chOff x="1249363" y="868048"/>
            <a:chExt cx="9126536" cy="5353344"/>
          </a:xfrm>
          <a:effectLst>
            <a:outerShdw blurRad="50800" dist="38100" dir="2700000" algn="tl" rotWithShape="0">
              <a:prstClr val="black">
                <a:alpha val="40000"/>
              </a:prstClr>
            </a:outerShdw>
          </a:effectLst>
        </p:grpSpPr>
        <p:sp>
          <p:nvSpPr>
            <p:cNvPr id="66"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12"/>
            <p:cNvSpPr/>
            <p:nvPr/>
          </p:nvSpPr>
          <p:spPr>
            <a:xfrm>
              <a:off x="1550913" y="1082204"/>
              <a:ext cx="8495875" cy="4967539"/>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sp>
        <p:nvSpPr>
          <p:cNvPr id="5" name="TextBox 4"/>
          <p:cNvSpPr txBox="1"/>
          <p:nvPr/>
        </p:nvSpPr>
        <p:spPr>
          <a:xfrm>
            <a:off x="8144847" y="2998807"/>
            <a:ext cx="4000140" cy="2092881"/>
          </a:xfrm>
          <a:prstGeom prst="rect">
            <a:avLst/>
          </a:prstGeom>
          <a:noFill/>
        </p:spPr>
        <p:txBody>
          <a:bodyPr wrap="square" rtlCol="0">
            <a:spAutoFit/>
          </a:bodyPr>
          <a:lstStyle/>
          <a:p>
            <a:pPr lvl="0">
              <a:defRPr/>
            </a:pPr>
            <a:r>
              <a:rPr lang="en-US" sz="2000">
                <a:latin typeface="Times New Roman" panose="02020603050405020304" pitchFamily="18" charset="0"/>
                <a:cs typeface="Times New Roman" panose="02020603050405020304" pitchFamily="18" charset="0"/>
              </a:rPr>
              <a:t>- Đoạn văn đủ số câu.</a:t>
            </a:r>
          </a:p>
          <a:p>
            <a:pPr lvl="0">
              <a:defRPr/>
            </a:pPr>
            <a:r>
              <a:rPr lang="en-US" sz="2000">
                <a:latin typeface="Times New Roman" panose="02020603050405020304" pitchFamily="18" charset="0"/>
                <a:cs typeface="Times New Roman" panose="02020603050405020304" pitchFamily="18" charset="0"/>
              </a:rPr>
              <a:t> - Đoạn văn nêu được:</a:t>
            </a:r>
          </a:p>
          <a:p>
            <a:pPr>
              <a:defRPr/>
            </a:pPr>
            <a:r>
              <a:rPr lang="en-US" sz="2000">
                <a:latin typeface="Times New Roman" panose="02020603050405020304" pitchFamily="18" charset="0"/>
                <a:ea typeface="Aachen" panose="02020500000000000000" pitchFamily="18" charset="0"/>
                <a:cs typeface="Times New Roman" panose="02020603050405020304" pitchFamily="18" charset="0"/>
              </a:rPr>
              <a:t>(Thời gian, địa điểm, hoạt động của mọi người và cảm nghĩ về chuyến đi)</a:t>
            </a:r>
            <a:endParaRPr lang="en-US" sz="2000">
              <a:latin typeface="Times New Roman" panose="02020603050405020304" pitchFamily="18" charset="0"/>
              <a:cs typeface="Times New Roman" panose="02020603050405020304" pitchFamily="18" charset="0"/>
            </a:endParaRPr>
          </a:p>
          <a:p>
            <a:pPr>
              <a:lnSpc>
                <a:spcPct val="150000"/>
              </a:lnSpc>
            </a:pPr>
            <a:r>
              <a:rPr lang="en-US" sz="2000">
                <a:latin typeface="Times New Roman" panose="02020603050405020304" pitchFamily="18" charset="0"/>
                <a:cs typeface="Times New Roman" panose="02020603050405020304" pitchFamily="18" charset="0"/>
              </a:rPr>
              <a:t>- Diễn đạt rõ ràng, mạch lạc.</a:t>
            </a:r>
          </a:p>
          <a:p>
            <a:pPr lvl="0">
              <a:defRPr/>
            </a:pPr>
            <a:r>
              <a:rPr lang="en-US" sz="2000">
                <a:latin typeface="Times New Roman" panose="02020603050405020304" pitchFamily="18" charset="0"/>
                <a:cs typeface="Times New Roman" panose="02020603050405020304" pitchFamily="18" charset="0"/>
              </a:rPr>
              <a:t>- Trình bày đúng, chữ viết sạch sẽ.</a:t>
            </a:r>
          </a:p>
        </p:txBody>
      </p:sp>
      <p:sp>
        <p:nvSpPr>
          <p:cNvPr id="6" name="TextBox 5"/>
          <p:cNvSpPr txBox="1"/>
          <p:nvPr/>
        </p:nvSpPr>
        <p:spPr>
          <a:xfrm>
            <a:off x="8588598" y="1046334"/>
            <a:ext cx="1048029" cy="369332"/>
          </a:xfrm>
          <a:prstGeom prst="rect">
            <a:avLst/>
          </a:prstGeom>
          <a:noFill/>
        </p:spPr>
        <p:txBody>
          <a:bodyPr wrap="square" rtlCol="0">
            <a:spAutoFit/>
          </a:bodyPr>
          <a:lstStyle/>
          <a:p>
            <a:r>
              <a:rPr lang="vi-VN" b="1">
                <a:latin typeface="HP001 4 hàng" panose="020B0603050302020204" pitchFamily="34" charset="0"/>
              </a:rPr>
              <a:t>Bài 2:</a:t>
            </a:r>
            <a:endParaRPr lang="en-US" b="1">
              <a:latin typeface="HP001 4 hàng" panose="020B0603050302020204" pitchFamily="34" charset="0"/>
            </a:endParaRPr>
          </a:p>
        </p:txBody>
      </p:sp>
      <p:sp>
        <p:nvSpPr>
          <p:cNvPr id="73" name="TextBox 72"/>
          <p:cNvSpPr txBox="1"/>
          <p:nvPr/>
        </p:nvSpPr>
        <p:spPr>
          <a:xfrm>
            <a:off x="9289067" y="1415666"/>
            <a:ext cx="2354705" cy="369332"/>
          </a:xfrm>
          <a:prstGeom prst="rect">
            <a:avLst/>
          </a:prstGeom>
          <a:noFill/>
        </p:spPr>
        <p:txBody>
          <a:bodyPr wrap="square" rtlCol="0">
            <a:spAutoFit/>
          </a:bodyPr>
          <a:lstStyle/>
          <a:p>
            <a:r>
              <a:rPr lang="vi-VN" b="1">
                <a:latin typeface="HP001 4 hàng" panose="020B0603050302020204" pitchFamily="34" charset="0"/>
              </a:rPr>
              <a:t>Bài làm </a:t>
            </a:r>
            <a:endParaRPr lang="en-US" b="1">
              <a:latin typeface="HP001 4 hàng" panose="020B0603050302020204" pitchFamily="34" charset="0"/>
            </a:endParaRPr>
          </a:p>
        </p:txBody>
      </p:sp>
      <p:grpSp>
        <p:nvGrpSpPr>
          <p:cNvPr id="74" name="Group 73"/>
          <p:cNvGrpSpPr/>
          <p:nvPr/>
        </p:nvGrpSpPr>
        <p:grpSpPr>
          <a:xfrm>
            <a:off x="9082045" y="5042987"/>
            <a:ext cx="3364816" cy="2173335"/>
            <a:chOff x="9409614" y="3956391"/>
            <a:chExt cx="2895240" cy="2761610"/>
          </a:xfrm>
        </p:grpSpPr>
        <p:sp>
          <p:nvSpPr>
            <p:cNvPr id="75" name="Cloud 74"/>
            <p:cNvSpPr/>
            <p:nvPr/>
          </p:nvSpPr>
          <p:spPr>
            <a:xfrm>
              <a:off x="9467315" y="3956391"/>
              <a:ext cx="2779840" cy="2366803"/>
            </a:xfrm>
            <a:prstGeom prst="cloud">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图片 25"/>
            <p:cNvPicPr>
              <a:picLocks noChangeAspect="1"/>
            </p:cNvPicPr>
            <p:nvPr/>
          </p:nvPicPr>
          <p:blipFill>
            <a:blip r:embed="rId3"/>
            <a:stretch>
              <a:fillRect/>
            </a:stretch>
          </p:blipFill>
          <p:spPr>
            <a:xfrm rot="19593532">
              <a:off x="10190470" y="5205061"/>
              <a:ext cx="1107893" cy="1291154"/>
            </a:xfrm>
            <a:prstGeom prst="rect">
              <a:avLst/>
            </a:prstGeom>
          </p:spPr>
        </p:pic>
        <p:pic>
          <p:nvPicPr>
            <p:cNvPr id="77" name="图片 26"/>
            <p:cNvPicPr>
              <a:picLocks noChangeAspect="1"/>
            </p:cNvPicPr>
            <p:nvPr/>
          </p:nvPicPr>
          <p:blipFill rotWithShape="1">
            <a:blip r:embed="rId4"/>
            <a:srcRect t="29967"/>
            <a:stretch>
              <a:fillRect/>
            </a:stretch>
          </p:blipFill>
          <p:spPr>
            <a:xfrm>
              <a:off x="10675764" y="4723033"/>
              <a:ext cx="1284898" cy="1994968"/>
            </a:xfrm>
            <a:prstGeom prst="rect">
              <a:avLst/>
            </a:prstGeom>
          </p:spPr>
        </p:pic>
        <p:sp>
          <p:nvSpPr>
            <p:cNvPr id="78" name="TextBox 77"/>
            <p:cNvSpPr txBox="1"/>
            <p:nvPr/>
          </p:nvSpPr>
          <p:spPr>
            <a:xfrm>
              <a:off x="9409614" y="4429407"/>
              <a:ext cx="2895240" cy="586628"/>
            </a:xfrm>
            <a:prstGeom prst="rect">
              <a:avLst/>
            </a:prstGeom>
            <a:noFill/>
          </p:spPr>
          <p:txBody>
            <a:bodyPr wrap="square" rtlCol="0">
              <a:spAutoFit/>
            </a:bodyPr>
            <a:lstStyle/>
            <a:p>
              <a:pPr algn="ctr"/>
              <a:r>
                <a:rPr lang="en-US" sz="2400" dirty="0" err="1">
                  <a:latin typeface="Coiny" panose="02000903060500060000" pitchFamily="2" charset="0"/>
                </a:rPr>
                <a:t>Thực</a:t>
              </a:r>
              <a:r>
                <a:rPr lang="en-US" sz="2400" dirty="0">
                  <a:latin typeface="Coiny" panose="02000903060500060000" pitchFamily="2" charset="0"/>
                </a:rPr>
                <a:t> </a:t>
              </a:r>
              <a:r>
                <a:rPr lang="en-US" sz="2400" err="1">
                  <a:latin typeface="Coiny" panose="02000903060500060000" pitchFamily="2" charset="0"/>
                </a:rPr>
                <a:t>hiện</a:t>
              </a:r>
              <a:r>
                <a:rPr lang="en-US" sz="2400">
                  <a:latin typeface="Coiny" panose="02000903060500060000" pitchFamily="2" charset="0"/>
                </a:rPr>
                <a:t> cá nhân</a:t>
              </a:r>
              <a:endParaRPr lang="en-US" sz="2400" dirty="0">
                <a:latin typeface="Coiny" panose="02000903060500060000" pitchFamily="2" charset="0"/>
              </a:endParaRPr>
            </a:p>
          </p:txBody>
        </p:sp>
      </p:grpSp>
      <p:sp>
        <p:nvSpPr>
          <p:cNvPr id="7" name="Rectangle 6"/>
          <p:cNvSpPr/>
          <p:nvPr/>
        </p:nvSpPr>
        <p:spPr>
          <a:xfrm>
            <a:off x="8552434" y="2681833"/>
            <a:ext cx="1913985" cy="369332"/>
          </a:xfrm>
          <a:prstGeom prst="rect">
            <a:avLst/>
          </a:prstGeom>
        </p:spPr>
        <p:txBody>
          <a:bodyPr wrap="none">
            <a:spAutoFit/>
          </a:bodyPr>
          <a:lstStyle/>
          <a:p>
            <a:r>
              <a:rPr lang="en-US" b="1">
                <a:solidFill>
                  <a:srgbClr val="FF0000"/>
                </a:solidFill>
                <a:latin typeface="Times New Roman" panose="02020603050405020304" pitchFamily="18" charset="0"/>
                <a:cs typeface="Times New Roman" panose="02020603050405020304" pitchFamily="18" charset="0"/>
              </a:rPr>
              <a:t>TIÊU CHÍ VIẾT </a:t>
            </a:r>
            <a:endParaRPr lang="en-US"/>
          </a:p>
        </p:txBody>
      </p:sp>
      <p:grpSp>
        <p:nvGrpSpPr>
          <p:cNvPr id="25" name="Group 24"/>
          <p:cNvGrpSpPr/>
          <p:nvPr/>
        </p:nvGrpSpPr>
        <p:grpSpPr>
          <a:xfrm>
            <a:off x="0" y="-11747"/>
            <a:ext cx="12192000" cy="907679"/>
            <a:chOff x="2617562" y="226198"/>
            <a:chExt cx="12192000" cy="954107"/>
          </a:xfrm>
        </p:grpSpPr>
        <p:sp>
          <p:nvSpPr>
            <p:cNvPr id="26" name="Rectangle 25"/>
            <p:cNvSpPr/>
            <p:nvPr/>
          </p:nvSpPr>
          <p:spPr>
            <a:xfrm>
              <a:off x="2617562" y="238546"/>
              <a:ext cx="12192000" cy="890567"/>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37651" y="226198"/>
              <a:ext cx="10313946" cy="954107"/>
            </a:xfrm>
            <a:prstGeom prst="rect">
              <a:avLst/>
            </a:prstGeom>
            <a:noFill/>
          </p:spPr>
          <p:txBody>
            <a:bodyPr wrap="square" rtlCol="0">
              <a:spAutoFit/>
            </a:bodyPr>
            <a:lstStyle/>
            <a:p>
              <a:pPr algn="ctr"/>
              <a:r>
                <a:rPr lang="en-US" sz="2800">
                  <a:latin typeface="Coiny" panose="02000903060500060000" pitchFamily="2" charset="0"/>
                </a:rPr>
                <a:t>  Viết 4-5 câu kể về một buổi đi chơi cùng người thân (hoặc thầy cô, bạn bè)</a:t>
              </a:r>
              <a:endParaRPr lang="en-US" sz="2800" dirty="0">
                <a:latin typeface="Coiny" panose="02000903060500060000" pitchFamily="2" charset="0"/>
              </a:endParaRPr>
            </a:p>
          </p:txBody>
        </p:sp>
        <p:sp>
          <p:nvSpPr>
            <p:cNvPr id="28" name="椭圆 47"/>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Calibri" panose="020F0502020204030204" pitchFamily="34" charset="0"/>
                  <a:cs typeface="Calibri" panose="020F0502020204030204" pitchFamily="34" charset="0"/>
                </a:rPr>
                <a:t>2</a:t>
              </a:r>
              <a:endParaRPr lang="zh-CN" altLang="en-US" sz="4000" b="1" dirty="0">
                <a:solidFill>
                  <a:schemeClr val="bg1"/>
                </a:solidFill>
                <a:latin typeface="Calibri" panose="020F0502020204030204" pitchFamily="34" charset="0"/>
                <a:cs typeface="Calibri" panose="020F0502020204030204" pitchFamily="34" charset="0"/>
              </a:endParaRPr>
            </a:p>
          </p:txBody>
        </p:sp>
      </p:grpSp>
      <p:pic>
        <p:nvPicPr>
          <p:cNvPr id="10" name="Picture 9"/>
          <p:cNvPicPr>
            <a:picLocks noChangeAspect="1"/>
          </p:cNvPicPr>
          <p:nvPr/>
        </p:nvPicPr>
        <p:blipFill>
          <a:blip r:embed="rId5"/>
          <a:stretch>
            <a:fillRect/>
          </a:stretch>
        </p:blipFill>
        <p:spPr>
          <a:xfrm>
            <a:off x="-38539" y="1013123"/>
            <a:ext cx="7866215" cy="5645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500" fill="hold"/>
                                        <p:tgtEl>
                                          <p:spTgt spid="74"/>
                                        </p:tgtEl>
                                        <p:attrNameLst>
                                          <p:attrName>ppt_x</p:attrName>
                                        </p:attrNameLst>
                                      </p:cBhvr>
                                      <p:tavLst>
                                        <p:tav tm="0">
                                          <p:val>
                                            <p:strVal val="#ppt_x"/>
                                          </p:val>
                                        </p:tav>
                                        <p:tav tm="100000">
                                          <p:val>
                                            <p:strVal val="#ppt_x"/>
                                          </p:val>
                                        </p:tav>
                                      </p:tavLst>
                                    </p:anim>
                                    <p:anim calcmode="lin" valueType="num">
                                      <p:cBhvr additive="base">
                                        <p:cTn id="11" dur="500" fill="hold"/>
                                        <p:tgtEl>
                                          <p:spTgt spid="74"/>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0-#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495780" y="-1135816"/>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p:cNvGrpSpPr/>
          <p:nvPr/>
        </p:nvGrpSpPr>
        <p:grpSpPr>
          <a:xfrm>
            <a:off x="662246" y="368275"/>
            <a:ext cx="3140218" cy="702892"/>
            <a:chOff x="3652468" y="238546"/>
            <a:chExt cx="3140218" cy="702892"/>
          </a:xfrm>
        </p:grpSpPr>
        <p:sp>
          <p:nvSpPr>
            <p:cNvPr id="23" name="Rectangle 22"/>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2468" y="295107"/>
              <a:ext cx="3140218" cy="646331"/>
            </a:xfrm>
            <a:prstGeom prst="rect">
              <a:avLst/>
            </a:prstGeom>
            <a:noFill/>
          </p:spPr>
          <p:txBody>
            <a:bodyPr wrap="square" rtlCol="0">
              <a:spAutoFit/>
            </a:bodyPr>
            <a:lstStyle/>
            <a:p>
              <a:r>
                <a:rPr lang="en-US" sz="3600" dirty="0">
                  <a:latin typeface="Coiny" panose="02000903060500060000" pitchFamily="2" charset="0"/>
                </a:rPr>
                <a:t>  LUYỆN TẬP</a:t>
              </a:r>
            </a:p>
          </p:txBody>
        </p:sp>
      </p:grpSp>
      <p:sp>
        <p:nvSpPr>
          <p:cNvPr id="3" name="TextBox 2"/>
          <p:cNvSpPr txBox="1"/>
          <p:nvPr/>
        </p:nvSpPr>
        <p:spPr>
          <a:xfrm>
            <a:off x="4742820" y="928761"/>
            <a:ext cx="7493734" cy="5693866"/>
          </a:xfrm>
          <a:prstGeom prst="rect">
            <a:avLst/>
          </a:prstGeom>
          <a:noFill/>
        </p:spPr>
        <p:txBody>
          <a:bodyPr wrap="square" rtlCol="0">
            <a:spAutoFit/>
          </a:bodyPr>
          <a:lstStyle/>
          <a:p>
            <a:pPr lvl="0">
              <a:defRPr/>
            </a:pPr>
            <a:r>
              <a:rPr lang="en-US" sz="2800"/>
              <a:t>      </a:t>
            </a:r>
            <a:r>
              <a:rPr lang="vi-VN" sz="2800"/>
              <a:t>Hè vừa rồi, em đã được đi biển chơi. Bố em lên kế hoạch cho cả nhà được tham gia một chuyến đi thật thú vị. Gia đình em cùng nhau đi tắm biển. Bố dẫn hai mẹ con em tới ăn ở một nhà hàng hải sản rất nhiều món ăn ngon. Em được ngắm nhìn những cảnh đẹp và chơi rất nhiều trò chơi thú vị. Cả gia đình em đều vui và hạnh phúc vì đã có quãng thời gian thật tuyệt vời ở đây. Đây là một chuyến đi thật đang nhớ với em. Em mong sau này sẽ có thật nhiều những chuyến đi như thế.</a:t>
            </a:r>
            <a:br>
              <a:rPr lang="vi-VN" sz="2800"/>
            </a:br>
            <a:br>
              <a:rPr lang="vi-VN" sz="2800"/>
            </a:br>
            <a:endParaRPr lang="en-US" sz="2800"/>
          </a:p>
        </p:txBody>
      </p:sp>
      <p:sp>
        <p:nvSpPr>
          <p:cNvPr id="16" name="TextBox 15"/>
          <p:cNvSpPr txBox="1"/>
          <p:nvPr/>
        </p:nvSpPr>
        <p:spPr>
          <a:xfrm flipH="1">
            <a:off x="464550" y="2125983"/>
            <a:ext cx="2505009" cy="3831818"/>
          </a:xfrm>
          <a:prstGeom prst="rect">
            <a:avLst/>
          </a:prstGeom>
          <a:noFill/>
        </p:spPr>
        <p:txBody>
          <a:bodyPr wrap="square" rtlCol="0">
            <a:spAutoFit/>
          </a:bodyPr>
          <a:lstStyle/>
          <a:p>
            <a:pPr algn="ctr">
              <a:lnSpc>
                <a:spcPct val="150000"/>
              </a:lnSpc>
            </a:pPr>
            <a:r>
              <a:rPr lang="en-US" sz="5400">
                <a:solidFill>
                  <a:srgbClr val="FF0000"/>
                </a:solidFill>
                <a:effectLst>
                  <a:outerShdw blurRad="50800" dist="38100" dir="5400000" algn="t" rotWithShape="0">
                    <a:prstClr val="black">
                      <a:alpha val="40000"/>
                    </a:prstClr>
                  </a:outerShdw>
                </a:effectLst>
                <a:latin typeface="Fira Sans ExtraBold" panose="020B0903050000020004" pitchFamily="34" charset="0"/>
              </a:rPr>
              <a:t>Bài tham khảo</a:t>
            </a:r>
            <a:endParaRPr lang="vi-VN" sz="5400">
              <a:solidFill>
                <a:srgbClr val="FF0000"/>
              </a:solidFill>
              <a:effectLst>
                <a:outerShdw blurRad="50800" dist="38100" dir="5400000" algn="t" rotWithShape="0">
                  <a:prstClr val="black">
                    <a:alpha val="40000"/>
                  </a:prstClr>
                </a:outerShdw>
              </a:effectLst>
              <a:latin typeface="Fira Sans ExtraBold" panose="020B09030500000200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Coiny" panose="02000903060500060000" pitchFamily="2" charset="0"/>
                <a:ea typeface="Tahoma" panose="020B0604030504040204" pitchFamily="34" charset="0"/>
                <a:cs typeface="Calibri" panose="020F0502020204030204" pitchFamily="34" charset="0"/>
              </a:rPr>
              <a:t>YÊU CẦU CẦN ĐẠT</a:t>
            </a:r>
            <a:endParaRPr lang="en-US" altLang="zh-CN" sz="4400" b="1" dirty="0">
              <a:solidFill>
                <a:srgbClr val="002060"/>
              </a:solidFill>
              <a:latin typeface="Coiny" panose="02000903060500060000" pitchFamily="2" charset="0"/>
              <a:ea typeface="Tahoma" panose="020B0604030504040204" pitchFamily="34" charset="0"/>
              <a:cs typeface="Calibri" panose="020F0502020204030204" pitchFamily="34" charset="0"/>
            </a:endParaRPr>
          </a:p>
        </p:txBody>
      </p:sp>
      <p:sp>
        <p:nvSpPr>
          <p:cNvPr id="39" name="isḻîḓè"/>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0" name="isḻîḓè"/>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Biết kể về một buổi em đi chơi.</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1" name="isḻîḓè"/>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2" name="isḻîḓè"/>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Viết được đoạn </a:t>
            </a:r>
            <a:r>
              <a:rPr lang="en-US" altLang="zh-CN" sz="3200" b="1" err="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văn</a:t>
            </a: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12" y="3270887"/>
            <a:ext cx="4764859" cy="3175474"/>
          </a:xfrm>
          <a:prstGeom prst="rect">
            <a:avLst/>
          </a:prstGeom>
        </p:spPr>
      </p:pic>
      <p:pic>
        <p:nvPicPr>
          <p:cNvPr id="6"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17" y="2351056"/>
            <a:ext cx="5707239" cy="3803510"/>
          </a:xfrm>
          <a:prstGeom prst="rect">
            <a:avLst/>
          </a:prstGeom>
        </p:spPr>
      </p:pic>
      <p:sp>
        <p:nvSpPr>
          <p:cNvPr id="7" name="TextBox 6"/>
          <p:cNvSpPr txBox="1"/>
          <p:nvPr/>
        </p:nvSpPr>
        <p:spPr>
          <a:xfrm>
            <a:off x="1028274" y="3815698"/>
            <a:ext cx="5595582" cy="1200329"/>
          </a:xfrm>
          <a:prstGeom prst="rect">
            <a:avLst/>
          </a:prstGeom>
          <a:noFill/>
        </p:spPr>
        <p:txBody>
          <a:bodyPr wrap="square" rtlCol="0">
            <a:spAutoFit/>
          </a:bodyPr>
          <a:lstStyle/>
          <a:p>
            <a:pPr algn="ctr"/>
            <a:r>
              <a:rPr lang="en-US" sz="3600" b="1">
                <a:latin typeface="Times New Roman" panose="02020603050405020304" pitchFamily="18" charset="0"/>
                <a:ea typeface="Aachen" panose="02020500000000000000" pitchFamily="18" charset="0"/>
                <a:cs typeface="Times New Roman" panose="02020603050405020304" pitchFamily="18" charset="0"/>
              </a:rPr>
              <a:t>Hoàn thành bài viết </a:t>
            </a:r>
          </a:p>
          <a:p>
            <a:pPr algn="ctr"/>
            <a:r>
              <a:rPr lang="en-US" sz="3600" b="1">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229412" y="4490011"/>
            <a:ext cx="5595582" cy="646331"/>
          </a:xfrm>
          <a:prstGeom prst="rect">
            <a:avLst/>
          </a:prstGeom>
          <a:noFill/>
        </p:spPr>
        <p:txBody>
          <a:bodyPr wrap="square" rtlCol="0">
            <a:spAutoFit/>
          </a:bodyPr>
          <a:lstStyle/>
          <a:p>
            <a:r>
              <a:rPr lang="en-US" sz="3600" b="1" err="1">
                <a:latin typeface="Times New Roman" panose="02020603050405020304" pitchFamily="18" charset="0"/>
                <a:ea typeface="Aachen" panose="02020500000000000000" pitchFamily="18" charset="0"/>
                <a:cs typeface="Times New Roman" panose="02020603050405020304" pitchFamily="18" charset="0"/>
              </a:rPr>
              <a:t>Chuẩn</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bị</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bài</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sau</a:t>
            </a:r>
            <a:endParaRPr lang="en-US" sz="3600" b="1">
              <a:latin typeface="Times New Roman" panose="02020603050405020304" pitchFamily="18" charset="0"/>
              <a:ea typeface="Aachen" panose="02020500000000000000" pitchFamily="18" charset="0"/>
              <a:cs typeface="Times New Roman" panose="02020603050405020304" pitchFamily="18" charset="0"/>
            </a:endParaRPr>
          </a:p>
        </p:txBody>
      </p:sp>
      <p:pic>
        <p:nvPicPr>
          <p:cNvPr id="9" name="图片 14"/>
          <p:cNvPicPr>
            <a:picLocks noChangeAspect="1"/>
          </p:cNvPicPr>
          <p:nvPr/>
        </p:nvPicPr>
        <p:blipFill>
          <a:blip r:embed="rId4"/>
          <a:stretch>
            <a:fillRect/>
          </a:stretch>
        </p:blipFill>
        <p:spPr>
          <a:xfrm>
            <a:off x="5712852" y="2683386"/>
            <a:ext cx="2586191" cy="2141447"/>
          </a:xfrm>
          <a:prstGeom prst="rect">
            <a:avLst/>
          </a:prstGeom>
        </p:spPr>
      </p:pic>
      <p:sp>
        <p:nvSpPr>
          <p:cNvPr id="10" name="文本框 18"/>
          <p:cNvSpPr txBox="1"/>
          <p:nvPr/>
        </p:nvSpPr>
        <p:spPr>
          <a:xfrm>
            <a:off x="2993761" y="1804996"/>
            <a:ext cx="8024371" cy="1200329"/>
          </a:xfrm>
          <a:prstGeom prst="rect">
            <a:avLst/>
          </a:prstGeom>
          <a:noFill/>
        </p:spPr>
        <p:txBody>
          <a:bodyPr wrap="square" rtlCol="0">
            <a:spAutoFit/>
          </a:bodyPr>
          <a:lstStyle/>
          <a:p>
            <a:pPr algn="ctr"/>
            <a:r>
              <a:rPr lang="vi-VN" altLang="zh-CN" sz="7200" b="1">
                <a:solidFill>
                  <a:srgbClr val="002060"/>
                </a:solidFill>
                <a:latin typeface="Coiny" panose="02000903060500060000" pitchFamily="2" charset="0"/>
                <a:ea typeface="Tahoma" panose="020B0604030504040204" pitchFamily="34" charset="0"/>
                <a:cs typeface="Calibri" panose="020F0502020204030204" pitchFamily="34" charset="0"/>
              </a:rPr>
              <a:t>Dặn dò </a:t>
            </a:r>
            <a:endParaRPr lang="en-US" altLang="zh-CN" sz="7200" b="1" dirty="0">
              <a:solidFill>
                <a:srgbClr val="002060"/>
              </a:solidFill>
              <a:latin typeface="Coiny" panose="02000903060500060000" pitchFamily="2" charset="0"/>
              <a:ea typeface="Tahoma" panose="020B060403050404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12" name="图片 22"/>
          <p:cNvPicPr>
            <a:picLocks noChangeAspect="1"/>
          </p:cNvPicPr>
          <p:nvPr/>
        </p:nvPicPr>
        <p:blipFill>
          <a:blip r:embed="rId4"/>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13" name="图片 19"/>
          <p:cNvPicPr>
            <a:picLocks noChangeAspect="1"/>
          </p:cNvPicPr>
          <p:nvPr/>
        </p:nvPicPr>
        <p:blipFill>
          <a:blip r:embed="rId5"/>
          <a:stretch>
            <a:fillRect/>
          </a:stretch>
        </p:blipFill>
        <p:spPr>
          <a:xfrm>
            <a:off x="6708775" y="289916"/>
            <a:ext cx="1592643" cy="914039"/>
          </a:xfrm>
          <a:prstGeom prst="rect">
            <a:avLst/>
          </a:prstGeom>
        </p:spPr>
      </p:pic>
      <p:pic>
        <p:nvPicPr>
          <p:cNvPr id="14" name="图片 9"/>
          <p:cNvPicPr>
            <a:picLocks noChangeAspect="1"/>
          </p:cNvPicPr>
          <p:nvPr/>
        </p:nvPicPr>
        <p:blipFill>
          <a:blip r:embed="rId6"/>
          <a:stretch>
            <a:fillRect/>
          </a:stretch>
        </p:blipFill>
        <p:spPr>
          <a:xfrm>
            <a:off x="-41194" y="-271677"/>
            <a:ext cx="3764906" cy="7129677"/>
          </a:xfrm>
          <a:prstGeom prst="rect">
            <a:avLst/>
          </a:prstGeom>
        </p:spPr>
      </p:pic>
      <p:pic>
        <p:nvPicPr>
          <p:cNvPr id="15" name="图片 20"/>
          <p:cNvPicPr>
            <a:picLocks noChangeAspect="1"/>
          </p:cNvPicPr>
          <p:nvPr/>
        </p:nvPicPr>
        <p:blipFill>
          <a:blip r:embed="rId7"/>
          <a:stretch>
            <a:fillRect/>
          </a:stretch>
        </p:blipFill>
        <p:spPr>
          <a:xfrm>
            <a:off x="1419414" y="268893"/>
            <a:ext cx="1292002" cy="753668"/>
          </a:xfrm>
          <a:prstGeom prst="rect">
            <a:avLst/>
          </a:prstGeom>
        </p:spPr>
      </p:pic>
      <p:pic>
        <p:nvPicPr>
          <p:cNvPr id="16" name="图片 21"/>
          <p:cNvPicPr>
            <a:picLocks noChangeAspect="1"/>
          </p:cNvPicPr>
          <p:nvPr/>
        </p:nvPicPr>
        <p:blipFill>
          <a:blip r:embed="rId8"/>
          <a:stretch>
            <a:fillRect/>
          </a:stretch>
        </p:blipFill>
        <p:spPr>
          <a:xfrm>
            <a:off x="10902042" y="353221"/>
            <a:ext cx="573750" cy="337500"/>
          </a:xfrm>
          <a:prstGeom prst="rect">
            <a:avLst/>
          </a:prstGeom>
        </p:spPr>
      </p:pic>
      <p:sp>
        <p:nvSpPr>
          <p:cNvPr id="17" name="TextBox 16"/>
          <p:cNvSpPr txBox="1"/>
          <p:nvPr/>
        </p:nvSpPr>
        <p:spPr>
          <a:xfrm flipH="1">
            <a:off x="3404450" y="1430321"/>
            <a:ext cx="5835040" cy="3416320"/>
          </a:xfrm>
          <a:prstGeom prst="rect">
            <a:avLst/>
          </a:prstGeom>
          <a:noFill/>
        </p:spPr>
        <p:txBody>
          <a:bodyPr wrap="square" rtlCol="0">
            <a:spAutoFit/>
          </a:bodyPr>
          <a:lstStyle/>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TẠM BIỆT</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VÀ</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HẸN GẶP LẠI </a:t>
            </a:r>
            <a:endParaRPr lang="vi-VN" sz="7200" dirty="0">
              <a:solidFill>
                <a:srgbClr val="FF0000"/>
              </a:solidFill>
              <a:effectLst>
                <a:outerShdw blurRad="50800" dist="38100" dir="5400000" algn="t" rotWithShape="0">
                  <a:prstClr val="black">
                    <a:alpha val="40000"/>
                  </a:prstClr>
                </a:outerShdw>
              </a:effectLst>
              <a:latin typeface="Fira Sans ExtraBold" panose="020B09030500000200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1.45833E-6 4.07407E-6 L -1.45833E-6 -0.07223 " pathEditMode="relative" rAng="0" ptsTypes="AA">
                                      <p:cBhvr>
                                        <p:cTn id="6" dur="250" accel="50000" decel="50000" autoRev="1" fill="hold">
                                          <p:stCondLst>
                                            <p:cond delay="0"/>
                                          </p:stCondLst>
                                        </p:cTn>
                                        <p:tgtEl>
                                          <p:spTgt spid="17"/>
                                        </p:tgtEl>
                                        <p:attrNameLst>
                                          <p:attrName>ppt_x</p:attrName>
                                          <p:attrName>ppt_y</p:attrName>
                                        </p:attrNameLst>
                                      </p:cBhvr>
                                      <p:rCtr x="0" y="-3611"/>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3"/>
          <p:cNvPicPr>
            <a:picLocks noChangeAspect="1"/>
          </p:cNvPicPr>
          <p:nvPr/>
        </p:nvPicPr>
        <p:blipFill>
          <a:blip r:embed="rId3"/>
          <a:stretch>
            <a:fillRect/>
          </a:stretch>
        </p:blipFill>
        <p:spPr>
          <a:xfrm>
            <a:off x="-168900" y="-229800"/>
            <a:ext cx="2700000" cy="1755000"/>
          </a:xfrm>
          <a:prstGeom prst="rect">
            <a:avLst/>
          </a:prstGeom>
        </p:spPr>
      </p:pic>
      <p:pic>
        <p:nvPicPr>
          <p:cNvPr id="4" name="图片 4"/>
          <p:cNvPicPr>
            <a:picLocks noChangeAspect="1"/>
          </p:cNvPicPr>
          <p:nvPr/>
        </p:nvPicPr>
        <p:blipFill>
          <a:blip r:embed="rId3"/>
          <a:stretch>
            <a:fillRect/>
          </a:stretch>
        </p:blipFill>
        <p:spPr>
          <a:xfrm>
            <a:off x="0" y="0"/>
            <a:ext cx="2700000" cy="1755000"/>
          </a:xfrm>
          <a:prstGeom prst="rect">
            <a:avLst/>
          </a:prstGeom>
        </p:spPr>
      </p:pic>
      <p:pic>
        <p:nvPicPr>
          <p:cNvPr id="5" name="图片 5"/>
          <p:cNvPicPr>
            <a:picLocks noChangeAspect="1"/>
          </p:cNvPicPr>
          <p:nvPr/>
        </p:nvPicPr>
        <p:blipFill>
          <a:blip r:embed="rId4"/>
          <a:stretch>
            <a:fillRect/>
          </a:stretch>
        </p:blipFill>
        <p:spPr>
          <a:xfrm>
            <a:off x="-66412" y="0"/>
            <a:ext cx="1620000" cy="1057500"/>
          </a:xfrm>
          <a:prstGeom prst="rect">
            <a:avLst/>
          </a:prstGeom>
        </p:spPr>
      </p:pic>
      <p:pic>
        <p:nvPicPr>
          <p:cNvPr id="6"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7"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8"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9"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10" name="Group 9"/>
          <p:cNvGrpSpPr/>
          <p:nvPr/>
        </p:nvGrpSpPr>
        <p:grpSpPr>
          <a:xfrm>
            <a:off x="3062601" y="544403"/>
            <a:ext cx="6335284" cy="6313597"/>
            <a:chOff x="3259204" y="722177"/>
            <a:chExt cx="5673592" cy="5941702"/>
          </a:xfrm>
        </p:grpSpPr>
        <p:pic>
          <p:nvPicPr>
            <p:cNvPr id="11" name="图片 8"/>
            <p:cNvPicPr>
              <a:picLocks noChangeAspect="1"/>
            </p:cNvPicPr>
            <p:nvPr/>
          </p:nvPicPr>
          <p:blipFill>
            <a:blip r:embed="rId6"/>
            <a:stretch>
              <a:fillRect/>
            </a:stretch>
          </p:blipFill>
          <p:spPr>
            <a:xfrm>
              <a:off x="3259204" y="722177"/>
              <a:ext cx="5673592" cy="5653257"/>
            </a:xfrm>
            <a:prstGeom prst="rect">
              <a:avLst/>
            </a:prstGeom>
          </p:spPr>
        </p:pic>
        <p:pic>
          <p:nvPicPr>
            <p:cNvPr id="12" name="图片 7"/>
            <p:cNvPicPr>
              <a:picLocks noChangeAspect="1"/>
            </p:cNvPicPr>
            <p:nvPr/>
          </p:nvPicPr>
          <p:blipFill>
            <a:blip r:embed="rId7"/>
            <a:stretch>
              <a:fillRect/>
            </a:stretch>
          </p:blipFill>
          <p:spPr>
            <a:xfrm>
              <a:off x="3479373" y="3764620"/>
              <a:ext cx="5233255" cy="2899259"/>
            </a:xfrm>
            <a:prstGeom prst="rect">
              <a:avLst/>
            </a:prstGeom>
          </p:spPr>
        </p:pic>
      </p:grpSp>
      <p:pic>
        <p:nvPicPr>
          <p:cNvPr id="13" name="图片 16"/>
          <p:cNvPicPr>
            <a:picLocks noChangeAspect="1"/>
          </p:cNvPicPr>
          <p:nvPr/>
        </p:nvPicPr>
        <p:blipFill>
          <a:blip r:embed="rId8"/>
          <a:stretch>
            <a:fillRect/>
          </a:stretch>
        </p:blipFill>
        <p:spPr>
          <a:xfrm>
            <a:off x="1338088" y="1100100"/>
            <a:ext cx="191250" cy="360000"/>
          </a:xfrm>
          <a:prstGeom prst="rect">
            <a:avLst/>
          </a:prstGeom>
        </p:spPr>
      </p:pic>
      <p:pic>
        <p:nvPicPr>
          <p:cNvPr id="14" name="图片 17"/>
          <p:cNvPicPr>
            <a:picLocks noChangeAspect="1"/>
          </p:cNvPicPr>
          <p:nvPr/>
        </p:nvPicPr>
        <p:blipFill>
          <a:blip r:embed="rId9"/>
          <a:stretch>
            <a:fillRect/>
          </a:stretch>
        </p:blipFill>
        <p:spPr>
          <a:xfrm>
            <a:off x="1622939" y="490200"/>
            <a:ext cx="101250" cy="315000"/>
          </a:xfrm>
          <a:prstGeom prst="rect">
            <a:avLst/>
          </a:prstGeom>
        </p:spPr>
      </p:pic>
      <p:sp>
        <p:nvSpPr>
          <p:cNvPr id="15" name="文本框 18"/>
          <p:cNvSpPr txBox="1"/>
          <p:nvPr/>
        </p:nvSpPr>
        <p:spPr>
          <a:xfrm>
            <a:off x="3479372" y="2572894"/>
            <a:ext cx="5233255" cy="1015663"/>
          </a:xfrm>
          <a:prstGeom prst="rect">
            <a:avLst/>
          </a:prstGeom>
          <a:noFill/>
        </p:spPr>
        <p:txBody>
          <a:bodyPr wrap="square" rtlCol="0">
            <a:spAutoFit/>
          </a:bodyPr>
          <a:lstStyle/>
          <a:p>
            <a:pPr algn="ctr"/>
            <a:r>
              <a:rPr lang="en-US" altLang="zh-CN" sz="6000" b="1" dirty="0">
                <a:solidFill>
                  <a:srgbClr val="FFA400"/>
                </a:solidFill>
                <a:latin typeface="Coiny" panose="02000903060500060000" pitchFamily="2" charset="0"/>
                <a:ea typeface="Tahoma" panose="020B0604030504040204" pitchFamily="34" charset="0"/>
                <a:cs typeface="Calibri" panose="020F050202020403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2"/>
          <p:cNvPicPr>
            <a:picLocks noChangeAspect="1"/>
          </p:cNvPicPr>
          <p:nvPr/>
        </p:nvPicPr>
        <p:blipFill>
          <a:blip r:embed="rId3"/>
          <a:stretch>
            <a:fillRect/>
          </a:stretch>
        </p:blipFill>
        <p:spPr>
          <a:xfrm>
            <a:off x="2138599" y="862285"/>
            <a:ext cx="7914801" cy="5608098"/>
          </a:xfrm>
          <a:prstGeom prst="rect">
            <a:avLst/>
          </a:prstGeom>
          <a:effectLst>
            <a:outerShdw blurRad="50800" dist="38100" dir="2700000" algn="tl" rotWithShape="0">
              <a:prstClr val="black">
                <a:alpha val="40000"/>
              </a:prstClr>
            </a:outerShdw>
          </a:effectLst>
        </p:spPr>
      </p:pic>
      <p:pic>
        <p:nvPicPr>
          <p:cNvPr id="5" name="图片 19"/>
          <p:cNvPicPr>
            <a:picLocks noChangeAspect="1"/>
          </p:cNvPicPr>
          <p:nvPr/>
        </p:nvPicPr>
        <p:blipFill>
          <a:blip r:embed="rId4"/>
          <a:stretch>
            <a:fillRect/>
          </a:stretch>
        </p:blipFill>
        <p:spPr>
          <a:xfrm>
            <a:off x="6708775" y="289916"/>
            <a:ext cx="1592643" cy="914039"/>
          </a:xfrm>
          <a:prstGeom prst="rect">
            <a:avLst/>
          </a:prstGeom>
        </p:spPr>
      </p:pic>
      <p:pic>
        <p:nvPicPr>
          <p:cNvPr id="6" name="图片 9"/>
          <p:cNvPicPr>
            <a:picLocks noChangeAspect="1"/>
          </p:cNvPicPr>
          <p:nvPr/>
        </p:nvPicPr>
        <p:blipFill>
          <a:blip r:embed="rId5"/>
          <a:stretch>
            <a:fillRect/>
          </a:stretch>
        </p:blipFill>
        <p:spPr>
          <a:xfrm>
            <a:off x="0" y="0"/>
            <a:ext cx="2938852" cy="7129677"/>
          </a:xfrm>
          <a:prstGeom prst="rect">
            <a:avLst/>
          </a:prstGeom>
        </p:spPr>
      </p:pic>
      <p:pic>
        <p:nvPicPr>
          <p:cNvPr id="8" name="图片 20"/>
          <p:cNvPicPr>
            <a:picLocks noChangeAspect="1"/>
          </p:cNvPicPr>
          <p:nvPr/>
        </p:nvPicPr>
        <p:blipFill>
          <a:blip r:embed="rId6"/>
          <a:stretch>
            <a:fillRect/>
          </a:stretch>
        </p:blipFill>
        <p:spPr>
          <a:xfrm>
            <a:off x="1419414" y="268893"/>
            <a:ext cx="1292002" cy="753668"/>
          </a:xfrm>
          <a:prstGeom prst="rect">
            <a:avLst/>
          </a:prstGeom>
        </p:spPr>
      </p:pic>
      <p:pic>
        <p:nvPicPr>
          <p:cNvPr id="9" name="图片 21"/>
          <p:cNvPicPr>
            <a:picLocks noChangeAspect="1"/>
          </p:cNvPicPr>
          <p:nvPr/>
        </p:nvPicPr>
        <p:blipFill>
          <a:blip r:embed="rId7"/>
          <a:stretch>
            <a:fillRect/>
          </a:stretch>
        </p:blipFill>
        <p:spPr>
          <a:xfrm>
            <a:off x="10902042" y="353221"/>
            <a:ext cx="573750" cy="337500"/>
          </a:xfrm>
          <a:prstGeom prst="rect">
            <a:avLst/>
          </a:prstGeom>
        </p:spPr>
      </p:pic>
      <p:sp>
        <p:nvSpPr>
          <p:cNvPr id="10" name="TextBox 9"/>
          <p:cNvSpPr txBox="1"/>
          <p:nvPr/>
        </p:nvSpPr>
        <p:spPr>
          <a:xfrm>
            <a:off x="3974888" y="2135266"/>
            <a:ext cx="4767330" cy="1015663"/>
          </a:xfrm>
          <a:prstGeom prst="rect">
            <a:avLst/>
          </a:prstGeom>
          <a:noFill/>
        </p:spPr>
        <p:txBody>
          <a:bodyPr wrap="square" rtlCol="0">
            <a:spAutoFit/>
          </a:bodyPr>
          <a:lstStyle/>
          <a:p>
            <a:r>
              <a:rPr lang="en-US" sz="6000">
                <a:solidFill>
                  <a:srgbClr val="F0A224"/>
                </a:solidFill>
                <a:latin typeface="Coiny" panose="02000903060500060000" pitchFamily="2" charset="0"/>
              </a:rPr>
              <a:t>Tiếng Việt </a:t>
            </a:r>
            <a:endParaRPr lang="en-US" sz="6000" dirty="0">
              <a:solidFill>
                <a:srgbClr val="F0A224"/>
              </a:solidFill>
              <a:latin typeface="Coiny" panose="02000903060500060000" pitchFamily="2" charset="0"/>
            </a:endParaRPr>
          </a:p>
        </p:txBody>
      </p:sp>
      <p:sp>
        <p:nvSpPr>
          <p:cNvPr id="11" name="TextBox 10"/>
          <p:cNvSpPr txBox="1"/>
          <p:nvPr/>
        </p:nvSpPr>
        <p:spPr>
          <a:xfrm>
            <a:off x="2607693" y="3217005"/>
            <a:ext cx="7445707" cy="1446550"/>
          </a:xfrm>
          <a:prstGeom prst="rect">
            <a:avLst/>
          </a:prstGeom>
          <a:noFill/>
        </p:spPr>
        <p:txBody>
          <a:bodyPr wrap="square" rtlCol="0">
            <a:spAutoFit/>
          </a:bodyPr>
          <a:lstStyle/>
          <a:p>
            <a:pPr algn="ctr"/>
            <a:r>
              <a:rPr lang="en-US" sz="4400">
                <a:solidFill>
                  <a:srgbClr val="FF0000"/>
                </a:solidFill>
                <a:latin typeface="Coiny" panose="02000903060500060000" pitchFamily="2" charset="0"/>
              </a:rPr>
              <a:t>Bài 28: Viết đoạn văn kể về một buổi đi chơi</a:t>
            </a:r>
          </a:p>
        </p:txBody>
      </p:sp>
      <p:pic>
        <p:nvPicPr>
          <p:cNvPr id="12" name="图片 11"/>
          <p:cNvPicPr>
            <a:picLocks noChangeAspect="1"/>
          </p:cNvPicPr>
          <p:nvPr/>
        </p:nvPicPr>
        <p:blipFill>
          <a:blip r:embed="rId8"/>
          <a:stretch>
            <a:fillRect/>
          </a:stretch>
        </p:blipFill>
        <p:spPr>
          <a:xfrm rot="20388086">
            <a:off x="7894933" y="188409"/>
            <a:ext cx="1319764" cy="1071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168900" y="-229800"/>
            <a:ext cx="2700000" cy="1755000"/>
          </a:xfrm>
          <a:prstGeom prst="rect">
            <a:avLst/>
          </a:prstGeom>
        </p:spPr>
      </p:pic>
      <p:pic>
        <p:nvPicPr>
          <p:cNvPr id="5" name="图片 4"/>
          <p:cNvPicPr>
            <a:picLocks noChangeAspect="1"/>
          </p:cNvPicPr>
          <p:nvPr/>
        </p:nvPicPr>
        <p:blipFill>
          <a:blip r:embed="rId4"/>
          <a:stretch>
            <a:fillRect/>
          </a:stretch>
        </p:blipFill>
        <p:spPr>
          <a:xfrm>
            <a:off x="0" y="0"/>
            <a:ext cx="2700000" cy="1755000"/>
          </a:xfrm>
          <a:prstGeom prst="rect">
            <a:avLst/>
          </a:prstGeom>
        </p:spPr>
      </p:pic>
      <p:pic>
        <p:nvPicPr>
          <p:cNvPr id="6" name="图片 5"/>
          <p:cNvPicPr>
            <a:picLocks noChangeAspect="1"/>
          </p:cNvPicPr>
          <p:nvPr/>
        </p:nvPicPr>
        <p:blipFill>
          <a:blip r:embed="rId5"/>
          <a:stretch>
            <a:fillRect/>
          </a:stretch>
        </p:blipFill>
        <p:spPr>
          <a:xfrm>
            <a:off x="-66412" y="0"/>
            <a:ext cx="1620000" cy="1057500"/>
          </a:xfrm>
          <a:prstGeom prst="rect">
            <a:avLst/>
          </a:prstGeom>
        </p:spPr>
      </p:pic>
      <p:pic>
        <p:nvPicPr>
          <p:cNvPr id="7" name="图片 6"/>
          <p:cNvPicPr>
            <a:picLocks noChangeAspect="1"/>
          </p:cNvPicPr>
          <p:nvPr/>
        </p:nvPicPr>
        <p:blipFill>
          <a:blip r:embed="rId6"/>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6"/>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6"/>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6"/>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7"/>
          <a:stretch>
            <a:fillRect/>
          </a:stretch>
        </p:blipFill>
        <p:spPr>
          <a:xfrm>
            <a:off x="1338088" y="1100100"/>
            <a:ext cx="191250" cy="360000"/>
          </a:xfrm>
          <a:prstGeom prst="rect">
            <a:avLst/>
          </a:prstGeom>
        </p:spPr>
      </p:pic>
      <p:pic>
        <p:nvPicPr>
          <p:cNvPr id="18" name="图片 17"/>
          <p:cNvPicPr>
            <a:picLocks noChangeAspect="1"/>
          </p:cNvPicPr>
          <p:nvPr/>
        </p:nvPicPr>
        <p:blipFill>
          <a:blip r:embed="rId8"/>
          <a:stretch>
            <a:fillRect/>
          </a:stretch>
        </p:blipFill>
        <p:spPr>
          <a:xfrm>
            <a:off x="1622939" y="490200"/>
            <a:ext cx="101250" cy="315000"/>
          </a:xfrm>
          <a:prstGeom prst="rect">
            <a:avLst/>
          </a:prstGeom>
        </p:spPr>
      </p:pic>
      <p:grpSp>
        <p:nvGrpSpPr>
          <p:cNvPr id="24" name="Group 23"/>
          <p:cNvGrpSpPr/>
          <p:nvPr/>
        </p:nvGrpSpPr>
        <p:grpSpPr>
          <a:xfrm>
            <a:off x="547887" y="-449059"/>
            <a:ext cx="10976601" cy="6769510"/>
            <a:chOff x="6378273" y="362006"/>
            <a:chExt cx="3098522" cy="4519819"/>
          </a:xfrm>
        </p:grpSpPr>
        <p:grpSp>
          <p:nvGrpSpPr>
            <p:cNvPr id="25" name="组合 6"/>
            <p:cNvGrpSpPr/>
            <p:nvPr/>
          </p:nvGrpSpPr>
          <p:grpSpPr>
            <a:xfrm>
              <a:off x="6378273" y="1282490"/>
              <a:ext cx="3083430" cy="3599335"/>
              <a:chOff x="1249363" y="868048"/>
              <a:chExt cx="9126536" cy="5353344"/>
            </a:xfrm>
            <a:effectLst>
              <a:outerShdw blurRad="50800" dist="38100" dir="2700000" algn="tl" rotWithShape="0">
                <a:prstClr val="black">
                  <a:alpha val="40000"/>
                </a:prstClr>
              </a:outerShdw>
            </a:effectLst>
          </p:grpSpPr>
          <p:sp>
            <p:nvSpPr>
              <p:cNvPr id="31"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cxnSp>
          <p:nvCxnSpPr>
            <p:cNvPr id="26" name="直接连接符 8"/>
            <p:cNvCxnSpPr/>
            <p:nvPr/>
          </p:nvCxnSpPr>
          <p:spPr>
            <a:xfrm flipV="1">
              <a:off x="6407426" y="680237"/>
              <a:ext cx="1680933" cy="6022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p:cNvCxnSpPr/>
            <p:nvPr/>
          </p:nvCxnSpPr>
          <p:spPr>
            <a:xfrm flipH="1" flipV="1">
              <a:off x="7751129" y="663134"/>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10"/>
            <p:cNvSpPr/>
            <p:nvPr/>
          </p:nvSpPr>
          <p:spPr>
            <a:xfrm>
              <a:off x="7705692" y="362006"/>
              <a:ext cx="440475" cy="776497"/>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r="13208" b="21217"/>
          <a:stretch>
            <a:fillRect/>
          </a:stretch>
        </p:blipFill>
        <p:spPr>
          <a:xfrm>
            <a:off x="1018725" y="1190557"/>
            <a:ext cx="10058400" cy="4957039"/>
          </a:xfrm>
          <a:prstGeom prst="rect">
            <a:avLst/>
          </a:prstGeom>
        </p:spPr>
      </p:pic>
      <p:sp>
        <p:nvSpPr>
          <p:cNvPr id="35" name="TextBox 34"/>
          <p:cNvSpPr txBox="1"/>
          <p:nvPr/>
        </p:nvSpPr>
        <p:spPr>
          <a:xfrm>
            <a:off x="2545764" y="1555785"/>
            <a:ext cx="78565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rPr>
              <a:t>Thứ</a:t>
            </a:r>
            <a:r>
              <a:rPr kumimoji="0" lang="en-US" sz="3200" b="1" i="0" u="none" strike="noStrike" kern="1200" cap="none" spc="0" normalizeH="0" noProof="0">
                <a:ln>
                  <a:noFill/>
                </a:ln>
                <a:solidFill>
                  <a:srgbClr val="461E64"/>
                </a:solidFill>
                <a:effectLst/>
                <a:uLnTx/>
                <a:uFillTx/>
                <a:latin typeface="HP001 4 hàng" panose="020B0603050302020204" pitchFamily="34" charset="0"/>
              </a:rPr>
              <a:t> </a:t>
            </a: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rPr>
              <a:t>  ngày   tháng</a:t>
            </a:r>
            <a:r>
              <a:rPr lang="en-US" sz="3200" b="1">
                <a:solidFill>
                  <a:srgbClr val="461E64"/>
                </a:solidFill>
                <a:latin typeface="HP001 4 hàng" panose="020B0603050302020204" pitchFamily="34" charset="0"/>
              </a:rPr>
              <a:t>   </a:t>
            </a: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rPr>
              <a:t>năm </a:t>
            </a:r>
            <a:r>
              <a:rPr kumimoji="0" lang="vi-VN" sz="3200" b="1" i="0" u="none" strike="noStrike" kern="1200" cap="none" spc="0" normalizeH="0" baseline="0" noProof="0">
                <a:ln>
                  <a:noFill/>
                </a:ln>
                <a:solidFill>
                  <a:srgbClr val="461E64"/>
                </a:solidFill>
                <a:effectLst/>
                <a:uLnTx/>
                <a:uFillTx/>
                <a:latin typeface="HP001 4 hàng" panose="020B0603050302020204" pitchFamily="34" charset="0"/>
              </a:rPr>
              <a:t>2022</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ndParaRPr>
          </a:p>
        </p:txBody>
      </p:sp>
      <p:sp>
        <p:nvSpPr>
          <p:cNvPr id="36" name="TextBox 35"/>
          <p:cNvSpPr txBox="1"/>
          <p:nvPr/>
        </p:nvSpPr>
        <p:spPr>
          <a:xfrm>
            <a:off x="4823669" y="2248388"/>
            <a:ext cx="48367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endParaRPr>
          </a:p>
        </p:txBody>
      </p:sp>
      <p:sp>
        <p:nvSpPr>
          <p:cNvPr id="37" name="TextBox 36"/>
          <p:cNvSpPr txBox="1"/>
          <p:nvPr/>
        </p:nvSpPr>
        <p:spPr>
          <a:xfrm>
            <a:off x="2500071" y="2940991"/>
            <a:ext cx="8415529" cy="584775"/>
          </a:xfrm>
          <a:prstGeom prst="rect">
            <a:avLst/>
          </a:prstGeom>
          <a:noFill/>
        </p:spPr>
        <p:txBody>
          <a:bodyPr wrap="square" rtlCol="0">
            <a:spAutoFit/>
          </a:bodyPr>
          <a:lstStyle/>
          <a:p>
            <a:pPr lvl="0" defTabSz="914400">
              <a:defRPr/>
            </a:pP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rPr>
              <a:t>Bài </a:t>
            </a:r>
            <a:r>
              <a:rPr lang="en-US" sz="3200" b="1" noProof="0">
                <a:solidFill>
                  <a:srgbClr val="461E64"/>
                </a:solidFill>
                <a:latin typeface="HP001 4 hàng" panose="020B0603050302020204" pitchFamily="34" charset="0"/>
                <a:ea typeface="HP001" panose="020B0603050302020204" pitchFamily="34" charset="0"/>
              </a:rPr>
              <a:t>28</a:t>
            </a:r>
            <a:r>
              <a:rPr lang="en-US" sz="3200" b="1">
                <a:solidFill>
                  <a:srgbClr val="461E64"/>
                </a:solidFill>
                <a:latin typeface="HP001 4 hàng" panose="020B0603050302020204" pitchFamily="34" charset="0"/>
                <a:ea typeface="HP001" panose="020B0603050302020204" pitchFamily="34" charset="0"/>
              </a:rPr>
              <a:t>: Viết đoạn văn kể về một buổi đi chơi </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endParaRPr>
          </a:p>
        </p:txBody>
      </p:sp>
      <p:sp>
        <p:nvSpPr>
          <p:cNvPr id="38" name="Oval 37"/>
          <p:cNvSpPr/>
          <p:nvPr/>
        </p:nvSpPr>
        <p:spPr>
          <a:xfrm>
            <a:off x="8642260" y="5578540"/>
            <a:ext cx="3520085" cy="12794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Trang </a:t>
            </a:r>
          </a:p>
          <a:p>
            <a:pPr algn="ctr"/>
            <a:r>
              <a:rPr lang="en-US" sz="3600" b="1">
                <a:solidFill>
                  <a:srgbClr val="002060"/>
                </a:solidFill>
              </a:rPr>
              <a:t>124 + 125</a:t>
            </a:r>
          </a:p>
        </p:txBody>
      </p:sp>
      <p:pic>
        <p:nvPicPr>
          <p:cNvPr id="39" name="Picture 2" descr="Reaction pack elephant GIF on GIFER - by Mobandis"/>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9638" y="5187717"/>
            <a:ext cx="1769628" cy="1661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Coiny" panose="02000903060500060000" pitchFamily="2" charset="0"/>
                <a:ea typeface="Tahoma" panose="020B0604030504040204" pitchFamily="34" charset="0"/>
                <a:cs typeface="Calibri" panose="020F0502020204030204" pitchFamily="34" charset="0"/>
              </a:rPr>
              <a:t>YÊU CẦU CẦN ĐẠT</a:t>
            </a:r>
            <a:endParaRPr lang="en-US" altLang="zh-CN" sz="4400" b="1" dirty="0">
              <a:solidFill>
                <a:srgbClr val="002060"/>
              </a:solidFill>
              <a:latin typeface="Coiny" panose="02000903060500060000" pitchFamily="2" charset="0"/>
              <a:ea typeface="Tahoma" panose="020B0604030504040204" pitchFamily="34" charset="0"/>
              <a:cs typeface="Calibri" panose="020F0502020204030204" pitchFamily="34" charset="0"/>
            </a:endParaRPr>
          </a:p>
        </p:txBody>
      </p:sp>
      <p:sp>
        <p:nvSpPr>
          <p:cNvPr id="39" name="isḻîḓè"/>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0" name="isḻîḓè"/>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Biết kể về một buổi em đi chơi.</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1" name="isḻîḓè"/>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2" name="isḻîḓè"/>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Viết được đoạn </a:t>
            </a:r>
            <a:r>
              <a:rPr lang="en-US" altLang="zh-CN" sz="3200" b="1" err="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văn</a:t>
            </a:r>
            <a:r>
              <a:rPr lang="en-US" altLang="zh-CN"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32735" y="715131"/>
            <a:ext cx="11842955"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p:nvPr/>
        </p:nvGrpSpPr>
        <p:grpSpPr>
          <a:xfrm>
            <a:off x="0" y="-28745"/>
            <a:ext cx="12192000" cy="803513"/>
            <a:chOff x="2617562" y="187892"/>
            <a:chExt cx="12192000" cy="803513"/>
          </a:xfrm>
        </p:grpSpPr>
        <p:sp>
          <p:nvSpPr>
            <p:cNvPr id="13" name="Rectangle 12"/>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91100" y="283519"/>
              <a:ext cx="9429443" cy="707886"/>
            </a:xfrm>
            <a:prstGeom prst="rect">
              <a:avLst/>
            </a:prstGeom>
            <a:noFill/>
          </p:spPr>
          <p:txBody>
            <a:bodyPr wrap="square" rtlCol="0">
              <a:spAutoFit/>
            </a:bodyPr>
            <a:lstStyle/>
            <a:p>
              <a:r>
                <a:rPr lang="en-US" sz="2800">
                  <a:latin typeface="Coiny" panose="02000903060500060000" pitchFamily="2" charset="0"/>
                </a:rPr>
                <a:t>  </a:t>
              </a:r>
              <a:r>
                <a:rPr lang="en-US" sz="4000">
                  <a:latin typeface="Coiny" panose="02000903060500060000" pitchFamily="2" charset="0"/>
                </a:rPr>
                <a:t>Quan sát tranh và trả lời câu hỏi</a:t>
              </a:r>
              <a:endParaRPr lang="en-US" sz="4000" dirty="0">
                <a:latin typeface="Coiny" panose="02000903060500060000" pitchFamily="2" charset="0"/>
              </a:endParaRPr>
            </a:p>
          </p:txBody>
        </p:sp>
        <p:sp>
          <p:nvSpPr>
            <p:cNvPr id="17" name="椭圆 47"/>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Calibri" panose="020F0502020204030204" pitchFamily="34" charset="0"/>
                  <a:cs typeface="Calibri" panose="020F0502020204030204" pitchFamily="34" charset="0"/>
                </a:rPr>
                <a:t>1</a:t>
              </a:r>
              <a:endParaRPr lang="zh-CN" altLang="en-US" sz="4000" b="1" dirty="0">
                <a:solidFill>
                  <a:schemeClr val="bg1"/>
                </a:solidFill>
                <a:latin typeface="Calibri" panose="020F0502020204030204" pitchFamily="34" charset="0"/>
                <a:cs typeface="Calibri" panose="020F0502020204030204" pitchFamily="34"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18" y="2479964"/>
            <a:ext cx="10429300" cy="4345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0082" y="983673"/>
            <a:ext cx="9972100" cy="1384995"/>
          </a:xfrm>
          <a:prstGeom prst="rect">
            <a:avLst/>
          </a:prstGeom>
          <a:noFill/>
        </p:spPr>
        <p:txBody>
          <a:bodyPr wrap="square" rtlCol="0">
            <a:spAutoFit/>
          </a:bodyPr>
          <a:lstStyle/>
          <a:p>
            <a:r>
              <a:rPr lang="vi-VN" sz="2800"/>
              <a:t>- Mọi người đang ở đâu? Cảnh vật nơi đó có gì đẹp?</a:t>
            </a:r>
          </a:p>
          <a:p>
            <a:r>
              <a:rPr lang="vi-VN" sz="2800"/>
              <a:t>- Mỗi người đang làm gì?</a:t>
            </a:r>
          </a:p>
          <a:p>
            <a:r>
              <a:rPr lang="vi-VN" sz="2800"/>
              <a:t>- Theo em, cảm xúc của mọi người như thế nào?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32735" y="715131"/>
            <a:ext cx="11946194"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p:nvPr/>
        </p:nvGrpSpPr>
        <p:grpSpPr>
          <a:xfrm>
            <a:off x="0" y="-28745"/>
            <a:ext cx="12192000" cy="803513"/>
            <a:chOff x="2617562" y="187892"/>
            <a:chExt cx="12192000" cy="803513"/>
          </a:xfrm>
        </p:grpSpPr>
        <p:sp>
          <p:nvSpPr>
            <p:cNvPr id="13" name="Rectangle 12"/>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91100" y="283519"/>
              <a:ext cx="9429443" cy="707886"/>
            </a:xfrm>
            <a:prstGeom prst="rect">
              <a:avLst/>
            </a:prstGeom>
            <a:noFill/>
          </p:spPr>
          <p:txBody>
            <a:bodyPr wrap="square" rtlCol="0">
              <a:spAutoFit/>
            </a:bodyPr>
            <a:lstStyle/>
            <a:p>
              <a:r>
                <a:rPr lang="en-US" sz="2800">
                  <a:latin typeface="Coiny" panose="02000903060500060000" pitchFamily="2" charset="0"/>
                </a:rPr>
                <a:t>  </a:t>
              </a:r>
              <a:r>
                <a:rPr lang="en-US" sz="4000">
                  <a:latin typeface="Coiny" panose="02000903060500060000" pitchFamily="2" charset="0"/>
                </a:rPr>
                <a:t>Quan sát tranh và trả lời câu hỏi</a:t>
              </a:r>
              <a:endParaRPr lang="en-US" sz="4000" dirty="0">
                <a:latin typeface="Coiny" panose="02000903060500060000" pitchFamily="2" charset="0"/>
              </a:endParaRPr>
            </a:p>
          </p:txBody>
        </p:sp>
        <p:sp>
          <p:nvSpPr>
            <p:cNvPr id="17" name="椭圆 47"/>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Calibri" panose="020F0502020204030204" pitchFamily="34" charset="0"/>
                  <a:cs typeface="Calibri" panose="020F0502020204030204" pitchFamily="34" charset="0"/>
                </a:rPr>
                <a:t>1</a:t>
              </a:r>
              <a:endParaRPr lang="zh-CN" altLang="en-US" sz="4000" b="1" dirty="0">
                <a:solidFill>
                  <a:schemeClr val="bg1"/>
                </a:solidFill>
                <a:latin typeface="Calibri" panose="020F0502020204030204" pitchFamily="34" charset="0"/>
                <a:cs typeface="Calibri" panose="020F0502020204030204" pitchFamily="34"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63" y="774768"/>
            <a:ext cx="10429300" cy="30255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0007" y="3459417"/>
            <a:ext cx="6220691" cy="3108543"/>
          </a:xfrm>
          <a:prstGeom prst="rect">
            <a:avLst/>
          </a:prstGeom>
          <a:noFill/>
        </p:spPr>
        <p:txBody>
          <a:bodyPr wrap="square" rtlCol="0">
            <a:spAutoFit/>
          </a:bodyPr>
          <a:lstStyle/>
          <a:p>
            <a:r>
              <a:rPr lang="vi-VN" sz="2800"/>
              <a:t>* Tranh 1:</a:t>
            </a:r>
          </a:p>
          <a:p>
            <a:r>
              <a:rPr lang="vi-VN" sz="2800"/>
              <a:t>- Mọi người đang ở trong rừng.</a:t>
            </a:r>
          </a:p>
          <a:p>
            <a:r>
              <a:rPr lang="vi-VN" sz="2800"/>
              <a:t>- Nơi đó có rất nhiều cây xanh và thảm cỏ tươi mát.</a:t>
            </a:r>
          </a:p>
          <a:p>
            <a:r>
              <a:rPr lang="vi-VN" sz="2800"/>
              <a:t>- Mẹ đang dựng lều. Các bạn nhỏ chuẩn bị nhóm lửa.</a:t>
            </a:r>
          </a:p>
          <a:p>
            <a:r>
              <a:rPr lang="vi-VN" sz="2800"/>
              <a:t>- Mọi người đều rất hào hứng.</a:t>
            </a:r>
          </a:p>
        </p:txBody>
      </p:sp>
      <p:sp>
        <p:nvSpPr>
          <p:cNvPr id="4" name="TextBox 3"/>
          <p:cNvSpPr txBox="1"/>
          <p:nvPr/>
        </p:nvSpPr>
        <p:spPr>
          <a:xfrm>
            <a:off x="6331285" y="3519054"/>
            <a:ext cx="5860715" cy="3108543"/>
          </a:xfrm>
          <a:prstGeom prst="rect">
            <a:avLst/>
          </a:prstGeom>
          <a:noFill/>
        </p:spPr>
        <p:txBody>
          <a:bodyPr wrap="square" rtlCol="0">
            <a:spAutoFit/>
          </a:bodyPr>
          <a:lstStyle/>
          <a:p>
            <a:r>
              <a:rPr lang="vi-VN" sz="2800"/>
              <a:t>* Tranh 2:</a:t>
            </a:r>
          </a:p>
          <a:p>
            <a:r>
              <a:rPr lang="vi-VN" sz="2800"/>
              <a:t>- Mọi người đang ở biển.</a:t>
            </a:r>
            <a:r>
              <a:rPr lang="en-US" sz="2800"/>
              <a:t> </a:t>
            </a:r>
            <a:r>
              <a:rPr lang="vi-VN" sz="2800"/>
              <a:t>Nơi đó có biển xanh và bờ cát vàng. Mọi người tới vui chơi, tắm biển.</a:t>
            </a:r>
          </a:p>
          <a:p>
            <a:r>
              <a:rPr lang="vi-VN" sz="2800"/>
              <a:t>- Hai bạn nhỏ đang vui chơi. Bố mẹ đang nhìn hai bạn nhỏ chơi đùa.</a:t>
            </a:r>
          </a:p>
          <a:p>
            <a:r>
              <a:rPr lang="vi-VN" sz="2800"/>
              <a:t>- Mọi người rất vui vẻ, hào hứng.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p:nvPr/>
        </p:nvGrpSpPr>
        <p:grpSpPr>
          <a:xfrm>
            <a:off x="0" y="21909"/>
            <a:ext cx="12192000" cy="1113646"/>
            <a:chOff x="2617562" y="238546"/>
            <a:chExt cx="12192000" cy="1113646"/>
          </a:xfrm>
        </p:grpSpPr>
        <p:sp>
          <p:nvSpPr>
            <p:cNvPr id="13" name="Rectangle 12"/>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33624" y="398085"/>
              <a:ext cx="10313946" cy="954107"/>
            </a:xfrm>
            <a:prstGeom prst="rect">
              <a:avLst/>
            </a:prstGeom>
            <a:noFill/>
          </p:spPr>
          <p:txBody>
            <a:bodyPr wrap="square" rtlCol="0">
              <a:spAutoFit/>
            </a:bodyPr>
            <a:lstStyle/>
            <a:p>
              <a:pPr algn="ctr"/>
              <a:r>
                <a:rPr lang="en-US" sz="2800">
                  <a:latin typeface="Coiny" panose="02000903060500060000" pitchFamily="2" charset="0"/>
                </a:rPr>
                <a:t>  Viết 4-5 câu kể về một buổi đi chơi cùng người thân (hoặc thầy cô, bạn bè)</a:t>
              </a:r>
              <a:endParaRPr lang="en-US" sz="2800" dirty="0">
                <a:latin typeface="Coiny" panose="02000903060500060000" pitchFamily="2" charset="0"/>
              </a:endParaRPr>
            </a:p>
          </p:txBody>
        </p:sp>
        <p:sp>
          <p:nvSpPr>
            <p:cNvPr id="17" name="椭圆 47"/>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Calibri" panose="020F0502020204030204" pitchFamily="34" charset="0"/>
                  <a:cs typeface="Calibri" panose="020F0502020204030204" pitchFamily="34" charset="0"/>
                </a:rPr>
                <a:t>2</a:t>
              </a:r>
              <a:endParaRPr lang="zh-CN" altLang="en-US" sz="4000" b="1" dirty="0">
                <a:solidFill>
                  <a:schemeClr val="bg1"/>
                </a:solidFill>
                <a:latin typeface="Calibri" panose="020F0502020204030204" pitchFamily="34" charset="0"/>
                <a:cs typeface="Calibri" panose="020F0502020204030204" pitchFamily="34"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ea typeface="Microsoft YaHei" panose="020B0503020204020204" pitchFamily="34" charset="-122"/>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sp>
        <p:nvSpPr>
          <p:cNvPr id="81" name="TextBox 80"/>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2" name="TextBox 81"/>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Có những ai đi cùng với em?</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4" name="TextBox 83"/>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Mọi người đã làm gì?</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5" name="TextBox 84"/>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6" name="TextBox 85"/>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 và mọi người có cảm xúc </a:t>
            </a:r>
          </a:p>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pic>
        <p:nvPicPr>
          <p:cNvPr id="96" name="图片 56"/>
          <p:cNvPicPr>
            <a:picLocks noChangeAspect="1"/>
          </p:cNvPicPr>
          <p:nvPr/>
        </p:nvPicPr>
        <p:blipFill rotWithShape="1">
          <a:blip r:embed="rId2" cstate="screen"/>
          <a:srcRect/>
          <a:stretch>
            <a:fill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srcRect t="14650" b="20626"/>
          <a:stretch>
            <a:fillRect/>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srcRect/>
          <a:stretch>
            <a:fillRect/>
          </a:stretch>
        </p:blipFill>
        <p:spPr>
          <a:xfrm>
            <a:off x="5317718" y="3845333"/>
            <a:ext cx="1262001" cy="858161"/>
          </a:xfrm>
          <a:prstGeom prst="rect">
            <a:avLst/>
          </a:prstGeom>
        </p:spPr>
      </p:pic>
      <p:pic>
        <p:nvPicPr>
          <p:cNvPr id="99" name="图片 21"/>
          <p:cNvPicPr>
            <a:picLocks noChangeAspect="1"/>
          </p:cNvPicPr>
          <p:nvPr/>
        </p:nvPicPr>
        <p:blipFill>
          <a:blip r:embed="rId5" cstate="screen"/>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a:fillRect/>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p:nvPr/>
        </p:nvGrpSpPr>
        <p:grpSpPr>
          <a:xfrm>
            <a:off x="0" y="21909"/>
            <a:ext cx="12192000" cy="1113646"/>
            <a:chOff x="2617562" y="238546"/>
            <a:chExt cx="12192000" cy="1113646"/>
          </a:xfrm>
        </p:grpSpPr>
        <p:sp>
          <p:nvSpPr>
            <p:cNvPr id="13" name="Rectangle 12"/>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33624" y="398085"/>
              <a:ext cx="10313946" cy="954107"/>
            </a:xfrm>
            <a:prstGeom prst="rect">
              <a:avLst/>
            </a:prstGeom>
            <a:noFill/>
          </p:spPr>
          <p:txBody>
            <a:bodyPr wrap="square" rtlCol="0">
              <a:spAutoFit/>
            </a:bodyPr>
            <a:lstStyle/>
            <a:p>
              <a:pPr algn="ctr"/>
              <a:r>
                <a:rPr lang="en-US" sz="2800">
                  <a:latin typeface="Coiny" panose="02000903060500060000" pitchFamily="2" charset="0"/>
                </a:rPr>
                <a:t>  Viết 4-5 câu kể về một buổi đi chơi cùng người thân (hoặc thầy cô, bạn bè)</a:t>
              </a:r>
              <a:endParaRPr lang="en-US" sz="2800" dirty="0">
                <a:latin typeface="Coiny" panose="02000903060500060000" pitchFamily="2" charset="0"/>
              </a:endParaRPr>
            </a:p>
          </p:txBody>
        </p:sp>
        <p:sp>
          <p:nvSpPr>
            <p:cNvPr id="17" name="椭圆 47"/>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Calibri" panose="020F0502020204030204" pitchFamily="34" charset="0"/>
                  <a:cs typeface="Calibri" panose="020F0502020204030204" pitchFamily="34" charset="0"/>
                </a:rPr>
                <a:t>2</a:t>
              </a:r>
              <a:endParaRPr lang="zh-CN" altLang="en-US" sz="4000" b="1" dirty="0">
                <a:solidFill>
                  <a:schemeClr val="bg1"/>
                </a:solidFill>
                <a:latin typeface="Calibri" panose="020F0502020204030204" pitchFamily="34" charset="0"/>
                <a:cs typeface="Calibri" panose="020F0502020204030204" pitchFamily="34"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ea typeface="Microsoft YaHei" panose="020B0503020204020204" pitchFamily="34" charset="-122"/>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500">
              <a:ea typeface="Microsoft YaHei" panose="020B0503020204020204" pitchFamily="34" charset="-122"/>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sp>
        <p:nvSpPr>
          <p:cNvPr id="81" name="TextBox 80"/>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2" name="TextBox 81"/>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Có những ai đi cùng với em?</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4" name="TextBox 83"/>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Mọi người đã làm gì?</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5" name="TextBox 84"/>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6" name="TextBox 85"/>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 và mọi người có cảm xúc </a:t>
            </a:r>
          </a:p>
          <a:p>
            <a:r>
              <a:rPr lang="en-US" sz="28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panose="020B0604020202020204" pitchFamily="34" charset="0"/>
                <a:ea typeface="Microsoft YaHei" panose="020B0503020204020204" pitchFamily="34" charset="-122"/>
                <a:sym typeface="Arial" panose="020B0604020202020204" pitchFamily="34" charset="0"/>
              </a:endParaRPr>
            </a:p>
          </p:txBody>
        </p:sp>
      </p:grpSp>
      <p:pic>
        <p:nvPicPr>
          <p:cNvPr id="96" name="图片 56"/>
          <p:cNvPicPr>
            <a:picLocks noChangeAspect="1"/>
          </p:cNvPicPr>
          <p:nvPr/>
        </p:nvPicPr>
        <p:blipFill rotWithShape="1">
          <a:blip r:embed="rId2" cstate="screen"/>
          <a:srcRect/>
          <a:stretch>
            <a:fill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srcRect t="14650" b="20626"/>
          <a:stretch>
            <a:fillRect/>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srcRect/>
          <a:stretch>
            <a:fillRect/>
          </a:stretch>
        </p:blipFill>
        <p:spPr>
          <a:xfrm>
            <a:off x="5317718" y="3845333"/>
            <a:ext cx="1262001" cy="858161"/>
          </a:xfrm>
          <a:prstGeom prst="rect">
            <a:avLst/>
          </a:prstGeom>
        </p:spPr>
      </p:pic>
      <p:pic>
        <p:nvPicPr>
          <p:cNvPr id="99" name="图片 21"/>
          <p:cNvPicPr>
            <a:picLocks noChangeAspect="1"/>
          </p:cNvPicPr>
          <p:nvPr/>
        </p:nvPicPr>
        <p:blipFill>
          <a:blip r:embed="rId5" cstate="screen"/>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a:fillRect/>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77089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Widescreen</PresentationFormat>
  <Paragraphs>81</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Coiny</vt:lpstr>
      <vt:lpstr>Fira Sans ExtraBold</vt:lpstr>
      <vt:lpstr>HP001 4 hàng</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www.051661.com</dc:description>
  <cp:lastModifiedBy>Ms Quyen</cp:lastModifiedBy>
  <cp:revision>65</cp:revision>
  <dcterms:created xsi:type="dcterms:W3CDTF">2016-11-23T14:13:00Z</dcterms:created>
  <dcterms:modified xsi:type="dcterms:W3CDTF">2022-05-15T16:04:33Z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1033-11.2.0.11074</vt:lpwstr>
  </property>
  <property fmtid="{D5CDD505-2E9C-101B-9397-08002B2CF9AE}" pid="3" name="ICV">
    <vt:lpwstr>72FC292459CE40D2AF476EB0054EDF51</vt:lpwstr>
  </property>
</Properties>
</file>