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13" r:id="rId2"/>
    <p:sldId id="299" r:id="rId3"/>
    <p:sldId id="321" r:id="rId4"/>
    <p:sldId id="319" r:id="rId5"/>
    <p:sldId id="322" r:id="rId6"/>
    <p:sldId id="289" r:id="rId7"/>
    <p:sldId id="314" r:id="rId8"/>
    <p:sldId id="315" r:id="rId9"/>
    <p:sldId id="328" r:id="rId10"/>
    <p:sldId id="326" r:id="rId11"/>
    <p:sldId id="327" r:id="rId12"/>
    <p:sldId id="316" r:id="rId13"/>
    <p:sldId id="329" r:id="rId14"/>
    <p:sldId id="330" r:id="rId15"/>
    <p:sldId id="324" r:id="rId16"/>
    <p:sldId id="325" r:id="rId17"/>
  </p:sldIdLst>
  <p:sldSz cx="12192000" cy="6858000"/>
  <p:notesSz cx="6858000" cy="9144000"/>
  <p:embeddedFontLst>
    <p:embeddedFont>
      <p:font typeface="Arial-Rounded" panose="020B0500000000000000" pitchFamily="34" charset="0"/>
      <p:regular r:id="rId19"/>
    </p:embeddedFont>
    <p:embeddedFont>
      <p:font typeface="Bodoni MT Black" panose="02070A03080606020203" pitchFamily="18" charset="0"/>
      <p:bold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oiny" panose="020B0604020202020204" charset="0"/>
      <p:regular r:id="rId30"/>
    </p:embeddedFont>
    <p:embeddedFont>
      <p:font typeface="Fira Sans ExtraBold" panose="020B0903050000020004" pitchFamily="34" charset="0"/>
      <p:bold r:id="rId31"/>
      <p:boldItalic r:id="rId32"/>
    </p:embeddedFont>
    <p:embeddedFont>
      <p:font typeface="HP001" panose="020B0603050302020204" pitchFamily="34" charset="0"/>
      <p:regular r:id="rId33"/>
      <p:bold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UTM Colossalis" panose="020B0604020202020204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99FEFF"/>
    <a:srgbClr val="66FF33"/>
    <a:srgbClr val="83E1FF"/>
    <a:srgbClr val="6EA33D"/>
    <a:srgbClr val="08FFC8"/>
    <a:srgbClr val="C299FC"/>
    <a:srgbClr val="176100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28C6D-2720-41A0-BFAF-23EC626350EA}" v="480" dt="2022-01-17T14:50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88819" autoAdjust="0"/>
  </p:normalViewPr>
  <p:slideViewPr>
    <p:cSldViewPr snapToGrid="0" showGuides="1">
      <p:cViewPr varScale="1">
        <p:scale>
          <a:sx n="65" d="100"/>
          <a:sy n="65" d="100"/>
        </p:scale>
        <p:origin x="85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9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3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1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5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8" r:id="rId3"/>
    <p:sldLayoutId id="2147483676" r:id="rId4"/>
    <p:sldLayoutId id="2147483674" r:id="rId5"/>
    <p:sldLayoutId id="2147483666" r:id="rId6"/>
    <p:sldLayoutId id="2147483663" r:id="rId7"/>
    <p:sldLayoutId id="214748365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5" r:id="rId39"/>
    <p:sldLayoutId id="2147483673" r:id="rId40"/>
    <p:sldLayoutId id="2147483672" r:id="rId41"/>
    <p:sldLayoutId id="2147483671" r:id="rId42"/>
    <p:sldLayoutId id="2147483670" r:id="rId43"/>
    <p:sldLayoutId id="2147483669" r:id="rId44"/>
    <p:sldLayoutId id="2147483668" r:id="rId45"/>
    <p:sldLayoutId id="2147483667" r:id="rId46"/>
    <p:sldLayoutId id="2147483665" r:id="rId47"/>
    <p:sldLayoutId id="2147483664" r:id="rId48"/>
    <p:sldLayoutId id="2147483661" r:id="rId49"/>
    <p:sldLayoutId id="2147483651" r:id="rId50"/>
    <p:sldLayoutId id="2147483652" r:id="rId51"/>
    <p:sldLayoutId id="2147483653" r:id="rId52"/>
    <p:sldLayoutId id="2147483654" r:id="rId53"/>
    <p:sldLayoutId id="2147483655" r:id="rId54"/>
    <p:sldLayoutId id="2147483656" r:id="rId55"/>
    <p:sldLayoutId id="2147483657" r:id="rId56"/>
    <p:sldLayoutId id="2147483658" r:id="rId57"/>
    <p:sldLayoutId id="2147483659" r:id="rId58"/>
    <p:sldLayoutId id="2147483660" r:id="rId59"/>
    <p:sldLayoutId id="2147483687" r:id="rId60"/>
    <p:sldLayoutId id="2147483662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6.emf"/><Relationship Id="rId5" Type="http://schemas.openxmlformats.org/officeDocument/2006/relationships/image" Target="../media/image8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gi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"/>
            <a:ext cx="12192000" cy="685793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3" y="5143500"/>
            <a:ext cx="12642966" cy="1702947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9" y="4704197"/>
            <a:ext cx="3505785" cy="21124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853" y="225124"/>
            <a:ext cx="52772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endParaRPr lang="en-US" sz="21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0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39" y="52955"/>
            <a:ext cx="4194170" cy="41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58" y="-1613649"/>
            <a:ext cx="2867224" cy="45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1" y="930899"/>
            <a:ext cx="1292573" cy="7038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0" y="885377"/>
            <a:ext cx="1580462" cy="22222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2479381" y="1230291"/>
            <a:ext cx="7629357" cy="64633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BÀI </a:t>
            </a:r>
            <a:r>
              <a:rPr lang="en-US" altLang="zh-CN" sz="28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GIẢNG ĐIỆN TỬ</a:t>
            </a:r>
            <a:endParaRPr lang="en-US" altLang="zh-CN" sz="28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latin typeface="UTM Colossalis" panose="02040603050506020204" pitchFamily="18" charset="0"/>
              <a:cs typeface="+mn-ea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9BDA3C-3A71-4607-9E9A-18AE5AAFB3BF}"/>
              </a:ext>
            </a:extLst>
          </p:cNvPr>
          <p:cNvSpPr txBox="1"/>
          <p:nvPr/>
        </p:nvSpPr>
        <p:spPr>
          <a:xfrm>
            <a:off x="2107430" y="3612234"/>
            <a:ext cx="8385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ỜNG TIỂU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PHÚC LỢI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BIÊN – HÀ NỘI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4668C7-3B13-41C0-96FF-F9283074410F}"/>
              </a:ext>
            </a:extLst>
          </p:cNvPr>
          <p:cNvSpPr txBox="1"/>
          <p:nvPr/>
        </p:nvSpPr>
        <p:spPr>
          <a:xfrm>
            <a:off x="3030754" y="1934229"/>
            <a:ext cx="627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MÔN T</a:t>
            </a:r>
            <a:r>
              <a:rPr lang="vi-VN" sz="4000" b="1">
                <a:solidFill>
                  <a:srgbClr val="00B050"/>
                </a:solidFill>
              </a:rPr>
              <a:t>IẾNG VIỆT</a:t>
            </a:r>
            <a:r>
              <a:rPr lang="en-US" sz="4000" b="1">
                <a:solidFill>
                  <a:srgbClr val="00B050"/>
                </a:solidFill>
              </a:rPr>
              <a:t> LỚP 2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B6A4C2-60C9-469F-926B-266B81CD674D}"/>
              </a:ext>
            </a:extLst>
          </p:cNvPr>
          <p:cNvSpPr txBox="1"/>
          <p:nvPr/>
        </p:nvSpPr>
        <p:spPr>
          <a:xfrm>
            <a:off x="3517573" y="2704347"/>
            <a:ext cx="556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Bodoni MT Black" panose="02070A03080606020203" pitchFamily="18" charset="0"/>
              </a:rPr>
              <a:t>BỘ SÁCH KẾT NỐI TRI THỨC</a:t>
            </a:r>
            <a:r>
              <a:rPr lang="en-US" sz="2400" b="1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30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9931" y="4812469"/>
            <a:ext cx="1739803" cy="1464905"/>
          </a:xfrm>
          <a:prstGeom prst="rect">
            <a:avLst/>
          </a:prstGeom>
        </p:spPr>
      </p:pic>
      <p:pic>
        <p:nvPicPr>
          <p:cNvPr id="31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0087" y="4833622"/>
            <a:ext cx="1739803" cy="1464905"/>
          </a:xfrm>
          <a:prstGeom prst="rect">
            <a:avLst/>
          </a:prstGeom>
        </p:spPr>
      </p:pic>
      <p:pic>
        <p:nvPicPr>
          <p:cNvPr id="32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497" y="4812468"/>
            <a:ext cx="1739803" cy="1464905"/>
          </a:xfrm>
          <a:prstGeom prst="rect">
            <a:avLst/>
          </a:prstGeom>
        </p:spPr>
      </p:pic>
      <p:pic>
        <p:nvPicPr>
          <p:cNvPr id="33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280" y="4833621"/>
            <a:ext cx="1739803" cy="1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303" y="766806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94" y="6116327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446" y="794312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6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4935 0.4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00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612 -0.213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0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5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        </a:t>
            </a:r>
            <a:r>
              <a:rPr lang="vi-VN" sz="3200"/>
              <a:t>Cả một thế giới sinh động </a:t>
            </a:r>
            <a:r>
              <a:rPr lang="en-US" sz="3200"/>
              <a:t>   </a:t>
            </a:r>
            <a:r>
              <a:rPr lang="vi-VN" sz="3200"/>
              <a:t> rực rỡ đang chuyển động dưới đáy biển </a:t>
            </a:r>
            <a:r>
              <a:rPr lang="en-US" sz="3200"/>
              <a:t>      </a:t>
            </a:r>
            <a:r>
              <a:rPr lang="vi-VN" sz="3200"/>
              <a:t>Cá hề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  </a:t>
            </a:r>
            <a:r>
              <a:rPr lang="vi-VN" sz="3200"/>
              <a:t>cá ngựa  </a:t>
            </a:r>
            <a:r>
              <a:rPr lang="en-US" sz="3200"/>
              <a:t>    </a:t>
            </a:r>
            <a:r>
              <a:rPr lang="vi-VN" sz="3200"/>
              <a:t>mực ống  sao biển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</a:t>
            </a:r>
            <a:r>
              <a:rPr lang="vi-VN" sz="3200"/>
              <a:t>tôm  </a:t>
            </a:r>
            <a:r>
              <a:rPr lang="en-US" sz="3200"/>
              <a:t>    </a:t>
            </a:r>
            <a:r>
              <a:rPr lang="vi-VN" sz="3200"/>
              <a:t>cua len lỏi giữa rừng san hô  </a:t>
            </a:r>
            <a:r>
              <a:rPr lang="en-US" sz="3200"/>
              <a:t>     </a:t>
            </a:r>
            <a:r>
              <a:rPr lang="vi-VN" sz="3200"/>
              <a:t>Chú rùa biển thân hình kềnh càng đang lững lờ bơi giữa đám sinh vật đủ màu </a:t>
            </a:r>
            <a:r>
              <a:rPr lang="en-US" sz="320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9" y="6308974"/>
            <a:ext cx="2219546" cy="571500"/>
          </a:xfrm>
          <a:prstGeom prst="rect">
            <a:avLst/>
          </a:prstGeom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        </a:t>
            </a:r>
            <a:r>
              <a:rPr lang="vi-VN" sz="3200"/>
              <a:t>Cả một thế giới sinh động </a:t>
            </a:r>
            <a:r>
              <a:rPr lang="en-US" sz="3200"/>
              <a:t>   </a:t>
            </a:r>
            <a:r>
              <a:rPr lang="vi-VN" sz="3200"/>
              <a:t> rực rỡ đang chuyển động dưới đáy biển </a:t>
            </a:r>
            <a:r>
              <a:rPr lang="en-US" sz="3200"/>
              <a:t>      </a:t>
            </a:r>
            <a:r>
              <a:rPr lang="vi-VN" sz="3200"/>
              <a:t>Cá hề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  </a:t>
            </a:r>
            <a:r>
              <a:rPr lang="vi-VN" sz="3200"/>
              <a:t>cá ngựa  </a:t>
            </a:r>
            <a:r>
              <a:rPr lang="en-US" sz="3200"/>
              <a:t>    </a:t>
            </a:r>
            <a:r>
              <a:rPr lang="vi-VN" sz="3200"/>
              <a:t>mực ống  sao biển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</a:t>
            </a:r>
            <a:r>
              <a:rPr lang="vi-VN" sz="3200"/>
              <a:t>tôm  </a:t>
            </a:r>
            <a:r>
              <a:rPr lang="en-US" sz="3200"/>
              <a:t>    </a:t>
            </a:r>
            <a:r>
              <a:rPr lang="vi-VN" sz="3200"/>
              <a:t>cua len lỏi giữa rừng san hô  </a:t>
            </a:r>
            <a:r>
              <a:rPr lang="en-US" sz="3200"/>
              <a:t>     </a:t>
            </a:r>
            <a:r>
              <a:rPr lang="vi-VN" sz="3200"/>
              <a:t>Chú rùa biển thân hình kềnh càng đang lững lờ bơi giữa đám sinh vật đủ màu </a:t>
            </a:r>
            <a:r>
              <a:rPr lang="en-US" sz="320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534" y="432831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33897" y="282024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94607" y="1389738"/>
            <a:ext cx="75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9016" y="218301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2039" y="2189796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86575" y="2199292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35999" y="2852748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6710" y="2869531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5859" y="214569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2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0586"/>
            <a:ext cx="1321783" cy="116741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4" y="2120960"/>
            <a:ext cx="4764859" cy="317547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9" y="1344787"/>
            <a:ext cx="5707239" cy="38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10" y="2663249"/>
            <a:ext cx="559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28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VBT TV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9594" y="3340084"/>
            <a:ext cx="559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34" y="1533459"/>
            <a:ext cx="2586191" cy="2141447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2023943" y="457813"/>
            <a:ext cx="80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Dặn dò </a:t>
            </a:r>
            <a:endParaRPr lang="en-US" altLang="zh-CN" sz="72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76" y="5690586"/>
            <a:ext cx="1321783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41" y="690721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9" y="-68642"/>
            <a:ext cx="2719467" cy="7129677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2719467" y="1517049"/>
            <a:ext cx="5835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TẠM BIỆT</a:t>
            </a:r>
          </a:p>
          <a:p>
            <a:pPr algn="ctr"/>
            <a:r>
              <a:rPr lang="vi-VN" sz="7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VÀ</a:t>
            </a:r>
          </a:p>
          <a:p>
            <a:pPr algn="ctr"/>
            <a:r>
              <a:rPr lang="vi-VN" sz="720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HẸN GẶP LẠI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1480" r="6517" b="148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18"/>
          <p:cNvSpPr txBox="1"/>
          <p:nvPr/>
        </p:nvSpPr>
        <p:spPr>
          <a:xfrm>
            <a:off x="0" y="1894602"/>
            <a:ext cx="7257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Chào mừng các con đến với tiết học Tiếng Việt</a:t>
            </a:r>
            <a:endParaRPr lang="en-US" altLang="zh-CN" sz="5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3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4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132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99" y="862285"/>
            <a:ext cx="7914801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8852" cy="7129677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4491020" y="1666916"/>
            <a:ext cx="377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0A224"/>
                </a:solidFill>
                <a:latin typeface="Coiny" panose="02000903060500060000" pitchFamily="2" charset="0"/>
              </a:rPr>
              <a:t>Tiếng Việt </a:t>
            </a:r>
            <a:endParaRPr lang="en-US" sz="4800" dirty="0">
              <a:solidFill>
                <a:srgbClr val="F0A224"/>
              </a:solidFill>
              <a:latin typeface="Coiny" panose="0200090306050006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2373145" y="2493193"/>
            <a:ext cx="7445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oiny" panose="02000903060500060000" pitchFamily="2" charset="0"/>
              </a:rPr>
              <a:t>Bài 28: Mở rộng vốn từ về các loài vật dưới biển;</a:t>
            </a:r>
          </a:p>
          <a:p>
            <a:pPr algn="ctr"/>
            <a:r>
              <a:rPr lang="en-US" sz="4400">
                <a:solidFill>
                  <a:srgbClr val="FF0000"/>
                </a:solidFill>
                <a:latin typeface="Coiny" panose="02000903060500060000" pitchFamily="2" charset="0"/>
              </a:rPr>
              <a:t> Dấu chấm, dấu phẩy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8086">
            <a:off x="7894933" y="188409"/>
            <a:ext cx="1319764" cy="1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5" y="-449059"/>
            <a:ext cx="11031794" cy="6769510"/>
            <a:chOff x="6362693" y="362006"/>
            <a:chExt cx="3114102" cy="4519819"/>
          </a:xfrm>
        </p:grpSpPr>
        <p:grpSp>
          <p:nvGrpSpPr>
            <p:cNvPr id="4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18725" y="1190557"/>
            <a:ext cx="10058400" cy="495703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12920"/>
            <a:ext cx="12230100" cy="2345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5764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  ngày   tháng</a:t>
            </a:r>
            <a:r>
              <a:rPr lang="en-US" sz="3200" b="1">
                <a:solidFill>
                  <a:srgbClr val="461E64"/>
                </a:solidFill>
                <a:latin typeface="HP001 4 hàng" panose="020B06030503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3669" y="2248388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5764" y="294455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Bài </a:t>
            </a:r>
            <a:r>
              <a:rPr lang="en-US" sz="3200" b="1" noProof="0">
                <a:solidFill>
                  <a:srgbClr val="461E64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28</a:t>
            </a:r>
            <a:r>
              <a:rPr lang="en-US" sz="3200" b="1">
                <a:solidFill>
                  <a:srgbClr val="461E64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: Mở rộng vốn từ về loài vật dưới biển;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C5D50A-2572-4C2B-8817-DC5130893613}"/>
              </a:ext>
            </a:extLst>
          </p:cNvPr>
          <p:cNvSpPr/>
          <p:nvPr/>
        </p:nvSpPr>
        <p:spPr>
          <a:xfrm>
            <a:off x="6707836" y="5094905"/>
            <a:ext cx="3520085" cy="12794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Trang 124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B9A96-9277-4967-A067-BF2C93D34784}"/>
              </a:ext>
            </a:extLst>
          </p:cNvPr>
          <p:cNvSpPr txBox="1"/>
          <p:nvPr/>
        </p:nvSpPr>
        <p:spPr>
          <a:xfrm>
            <a:off x="4316905" y="3667176"/>
            <a:ext cx="457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461E64"/>
                </a:solidFill>
                <a:latin typeface="HP001 4 hàng" panose="020B0603050302020204" pitchFamily="34" charset="0"/>
              </a:rPr>
              <a:t>Dấu chấm, dấu phẩy.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pic>
        <p:nvPicPr>
          <p:cNvPr id="17" name="Picture 2" descr="Reaction pack elephant GIF on GIFER - by Mobandis">
            <a:extLst>
              <a:ext uri="{FF2B5EF4-FFF2-40B4-BE49-F238E27FC236}">
                <a16:creationId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8" y="5187717"/>
            <a:ext cx="1769628" cy="16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6"/>
          <p:cNvGrpSpPr/>
          <p:nvPr/>
        </p:nvGrpSpPr>
        <p:grpSpPr>
          <a:xfrm>
            <a:off x="6510758" y="1162318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直接连接符 8"/>
          <p:cNvCxnSpPr/>
          <p:nvPr/>
        </p:nvCxnSpPr>
        <p:spPr>
          <a:xfrm flipV="1">
            <a:off x="6727720" y="873734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9"/>
          <p:cNvCxnSpPr/>
          <p:nvPr/>
        </p:nvCxnSpPr>
        <p:spPr>
          <a:xfrm flipH="1" flipV="1">
            <a:off x="9414786" y="897739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10"/>
          <p:cNvSpPr/>
          <p:nvPr/>
        </p:nvSpPr>
        <p:spPr>
          <a:xfrm>
            <a:off x="8974310" y="574766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Cloud Callout 37"/>
          <p:cNvSpPr/>
          <p:nvPr/>
        </p:nvSpPr>
        <p:spPr>
          <a:xfrm>
            <a:off x="7849276" y="3811312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1BCFA4-B7D3-4521-9B4D-B29EB61F31AE}"/>
              </a:ext>
            </a:extLst>
          </p:cNvPr>
          <p:cNvSpPr txBox="1"/>
          <p:nvPr/>
        </p:nvSpPr>
        <p:spPr>
          <a:xfrm>
            <a:off x="7657483" y="4165100"/>
            <a:ext cx="43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oiny" panose="02000903060500060000" pitchFamily="2" charset="0"/>
              </a:rPr>
              <a:t>Thảo luận nhóm 3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4" y="5303044"/>
            <a:ext cx="4074481" cy="14755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82884" y="1636065"/>
            <a:ext cx="49299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thảo luận nhóm:</a:t>
            </a:r>
          </a:p>
          <a:p>
            <a:pPr algn="ctr"/>
            <a:r>
              <a:rPr lang="en-US" sz="3600" b="1"/>
              <a:t>Nói tên các loài vật </a:t>
            </a:r>
          </a:p>
          <a:p>
            <a:pPr algn="ctr"/>
            <a:r>
              <a:rPr lang="en-US" sz="3600" b="1"/>
              <a:t> trong tranh </a:t>
            </a:r>
          </a:p>
          <a:p>
            <a:endParaRPr lang="en-US" sz="2800" b="1"/>
          </a:p>
        </p:txBody>
      </p:sp>
      <p:pic>
        <p:nvPicPr>
          <p:cNvPr id="42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28" y="4743324"/>
            <a:ext cx="1088128" cy="954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548" y="4804027"/>
            <a:ext cx="1272396" cy="630925"/>
          </a:xfrm>
          <a:prstGeom prst="rect">
            <a:avLst/>
          </a:prstGeom>
        </p:spPr>
      </p:pic>
      <p:pic>
        <p:nvPicPr>
          <p:cNvPr id="1028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" y="1197805"/>
            <a:ext cx="6447432" cy="5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3945"/>
          <a:stretch/>
        </p:blipFill>
        <p:spPr bwMode="auto">
          <a:xfrm>
            <a:off x="0" y="723825"/>
            <a:ext cx="11914239" cy="5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6691" y="3683327"/>
            <a:ext cx="2110032" cy="606192"/>
            <a:chOff x="4265792" y="3905795"/>
            <a:chExt cx="2110032" cy="606192"/>
          </a:xfrm>
        </p:grpSpPr>
        <p:sp>
          <p:nvSpPr>
            <p:cNvPr id="2" name="Rounded Rectangle 1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65792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bạch tuộc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47245" y="2774039"/>
            <a:ext cx="1700497" cy="592541"/>
            <a:chOff x="4265793" y="3905795"/>
            <a:chExt cx="2319126" cy="592541"/>
          </a:xfrm>
        </p:grpSpPr>
        <p:sp>
          <p:nvSpPr>
            <p:cNvPr id="29" name="Rounded Rectangle 28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4887" y="3913561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cá hề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6113" y="1371440"/>
            <a:ext cx="1886813" cy="606377"/>
            <a:chOff x="4265793" y="3887246"/>
            <a:chExt cx="1886813" cy="606377"/>
          </a:xfrm>
        </p:grpSpPr>
        <p:sp>
          <p:nvSpPr>
            <p:cNvPr id="32" name="Rounded Rectangle 31"/>
            <p:cNvSpPr/>
            <p:nvPr/>
          </p:nvSpPr>
          <p:spPr>
            <a:xfrm>
              <a:off x="4265793" y="3905795"/>
              <a:ext cx="1703933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1845" y="3887246"/>
              <a:ext cx="1790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cá heo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0719" y="1417047"/>
            <a:ext cx="1937128" cy="587828"/>
            <a:chOff x="4147774" y="3905795"/>
            <a:chExt cx="2270768" cy="587828"/>
          </a:xfrm>
        </p:grpSpPr>
        <p:sp>
          <p:nvSpPr>
            <p:cNvPr id="35" name="Rounded Rectangle 34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7774" y="3908848"/>
              <a:ext cx="227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 rùa biển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2925" y="5017074"/>
            <a:ext cx="2007229" cy="606192"/>
            <a:chOff x="4265793" y="3905795"/>
            <a:chExt cx="2173504" cy="606192"/>
          </a:xfrm>
        </p:grpSpPr>
        <p:sp>
          <p:nvSpPr>
            <p:cNvPr id="38" name="Rounded Rectangle 37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9265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sao biển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70080" y="3717660"/>
            <a:ext cx="2110033" cy="606192"/>
            <a:chOff x="4462352" y="3905795"/>
            <a:chExt cx="2110033" cy="606192"/>
          </a:xfrm>
        </p:grpSpPr>
        <p:sp>
          <p:nvSpPr>
            <p:cNvPr id="41" name="Rounded Rectangle 40"/>
            <p:cNvSpPr/>
            <p:nvPr/>
          </p:nvSpPr>
          <p:spPr>
            <a:xfrm>
              <a:off x="4462352" y="3905795"/>
              <a:ext cx="1642846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2353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san hô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897" y="-3320"/>
            <a:ext cx="11931445" cy="67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32735" y="0"/>
            <a:ext cx="12418445" cy="706005"/>
            <a:chOff x="2617562" y="238546"/>
            <a:chExt cx="12788879" cy="70600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>
                  <a:latin typeface="Coiny" panose="02000903060500060000" pitchFamily="2" charset="0"/>
                </a:rPr>
                <a:t>Nói tên các con vật trong tranh dưới đây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1026" name="Picture 2" descr="Giới Thiệu 35+ Hình ảnh đẹp Về Tổ Yến - MISAKO %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61" r="9922" b="-1161"/>
          <a:stretch/>
        </p:blipFill>
        <p:spPr bwMode="auto">
          <a:xfrm>
            <a:off x="720716" y="1101234"/>
            <a:ext cx="4087257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òng gió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4983" r="8143" b="7955"/>
          <a:stretch/>
        </p:blipFill>
        <p:spPr bwMode="auto">
          <a:xfrm>
            <a:off x="6666272" y="1101234"/>
            <a:ext cx="4498258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83802" y="5040971"/>
            <a:ext cx="3263198" cy="902286"/>
            <a:chOff x="6245708" y="3900811"/>
            <a:chExt cx="5580670" cy="9022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3729" y="4090344"/>
              <a:ext cx="492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Con còng gió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2745" y="5040971"/>
            <a:ext cx="3011552" cy="902286"/>
            <a:chOff x="6245708" y="3900811"/>
            <a:chExt cx="5580670" cy="9022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0501" y="4090344"/>
              <a:ext cx="4157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Chim yến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3774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490</Words>
  <Application>Microsoft Office PowerPoint</Application>
  <PresentationFormat>Widescreen</PresentationFormat>
  <Paragraphs>88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Arial-Rounded</vt:lpstr>
      <vt:lpstr>UTM Colossalis</vt:lpstr>
      <vt:lpstr>Calibri</vt:lpstr>
      <vt:lpstr>Bodoni MT Black</vt:lpstr>
      <vt:lpstr>HP001</vt:lpstr>
      <vt:lpstr>Coiny</vt:lpstr>
      <vt:lpstr>Fira Sans ExtraBold</vt:lpstr>
      <vt:lpstr>Cambria</vt:lpstr>
      <vt:lpstr>HP001 4 hàng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Ms Quyen</cp:lastModifiedBy>
  <cp:revision>69</cp:revision>
  <dcterms:created xsi:type="dcterms:W3CDTF">2016-11-23T14:13:00Z</dcterms:created>
  <dcterms:modified xsi:type="dcterms:W3CDTF">2022-05-15T16:04:16Z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