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8"/>
  </p:notesMasterIdLst>
  <p:sldIdLst>
    <p:sldId id="2900" r:id="rId4"/>
    <p:sldId id="425" r:id="rId5"/>
    <p:sldId id="257" r:id="rId6"/>
    <p:sldId id="426" r:id="rId7"/>
    <p:sldId id="269" r:id="rId8"/>
    <p:sldId id="267" r:id="rId9"/>
    <p:sldId id="266" r:id="rId10"/>
    <p:sldId id="264" r:id="rId11"/>
    <p:sldId id="259" r:id="rId12"/>
    <p:sldId id="262" r:id="rId13"/>
    <p:sldId id="353" r:id="rId14"/>
    <p:sldId id="375" r:id="rId15"/>
    <p:sldId id="414" r:id="rId16"/>
    <p:sldId id="359" r:id="rId17"/>
    <p:sldId id="417" r:id="rId18"/>
    <p:sldId id="415" r:id="rId19"/>
    <p:sldId id="360" r:id="rId20"/>
    <p:sldId id="386" r:id="rId21"/>
    <p:sldId id="416" r:id="rId22"/>
    <p:sldId id="361" r:id="rId23"/>
    <p:sldId id="419" r:id="rId24"/>
    <p:sldId id="2007577170" r:id="rId25"/>
    <p:sldId id="487" r:id="rId26"/>
    <p:sldId id="20075771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FF"/>
    <a:srgbClr val="E6CDFF"/>
    <a:srgbClr val="FF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660"/>
  </p:normalViewPr>
  <p:slideViewPr>
    <p:cSldViewPr snapToGrid="0">
      <p:cViewPr varScale="1">
        <p:scale>
          <a:sx n="61" d="100"/>
          <a:sy n="61" d="100"/>
        </p:scale>
        <p:origin x="9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C7F6D-BDE7-4A17-A6BD-FA805417538B}" type="datetimeFigureOut">
              <a:rPr lang="en-US" smtClean="0"/>
              <a:t>5/15/2022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E3634-292B-4692-AE1A-1F71DC484212}" type="slidenum">
              <a:rPr lang="en-US" smtClean="0"/>
              <a:t>‹#›</a:t>
            </a:fld>
            <a:endParaRPr lang="en-US"/>
          </a:p>
        </p:txBody>
      </p:sp>
    </p:spTree>
    <p:extLst>
      <p:ext uri="{BB962C8B-B14F-4D97-AF65-F5344CB8AC3E}">
        <p14:creationId xmlns:p14="http://schemas.microsoft.com/office/powerpoint/2010/main" val="341394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11C3E-8D59-4B87-B56C-E94D4BA2B6F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t>11</a:t>
            </a:fld>
            <a:endParaRPr lang="en-US"/>
          </a:p>
        </p:txBody>
      </p:sp>
    </p:spTree>
    <p:extLst>
      <p:ext uri="{BB962C8B-B14F-4D97-AF65-F5344CB8AC3E}">
        <p14:creationId xmlns:p14="http://schemas.microsoft.com/office/powerpoint/2010/main" val="365211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142585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48FE3634-292B-4692-AE1A-1F71DC484212}" type="slidenum">
              <a:rPr lang="en-US" smtClean="0"/>
              <a:t>19</a:t>
            </a:fld>
            <a:endParaRPr lang="en-US"/>
          </a:p>
        </p:txBody>
      </p:sp>
    </p:spTree>
    <p:extLst>
      <p:ext uri="{BB962C8B-B14F-4D97-AF65-F5344CB8AC3E}">
        <p14:creationId xmlns:p14="http://schemas.microsoft.com/office/powerpoint/2010/main" val="376309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8FE3634-292B-4692-AE1A-1F71DC484212}" type="slidenum">
              <a:rPr lang="en-US" smtClean="0"/>
              <a:t>20</a:t>
            </a:fld>
            <a:endParaRPr lang="en-US"/>
          </a:p>
        </p:txBody>
      </p:sp>
    </p:spTree>
    <p:extLst>
      <p:ext uri="{BB962C8B-B14F-4D97-AF65-F5344CB8AC3E}">
        <p14:creationId xmlns:p14="http://schemas.microsoft.com/office/powerpoint/2010/main" val="210052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8FE3634-292B-4692-AE1A-1F71DC484212}" type="slidenum">
              <a:rPr lang="en-US" smtClean="0"/>
              <a:t>21</a:t>
            </a:fld>
            <a:endParaRPr lang="en-US"/>
          </a:p>
        </p:txBody>
      </p:sp>
    </p:spTree>
    <p:extLst>
      <p:ext uri="{BB962C8B-B14F-4D97-AF65-F5344CB8AC3E}">
        <p14:creationId xmlns:p14="http://schemas.microsoft.com/office/powerpoint/2010/main" val="234138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60D4C845-2BE2-4423-97B3-49F88020EF3B}" type="slidenum">
              <a:rPr lang="zh-CN" altLang="en-US" smtClean="0">
                <a:solidFill>
                  <a:prstClr val="black"/>
                </a:solidFill>
                <a:latin typeface="Calibri"/>
              </a:rPr>
              <a:pPr/>
              <a:t>22</a:t>
            </a:fld>
            <a:endParaRPr lang="zh-CN" altLang="en-US">
              <a:solidFill>
                <a:prstClr val="black"/>
              </a:solidFill>
              <a:latin typeface="Calibri"/>
            </a:endParaRPr>
          </a:p>
        </p:txBody>
      </p:sp>
    </p:spTree>
    <p:extLst>
      <p:ext uri="{BB962C8B-B14F-4D97-AF65-F5344CB8AC3E}">
        <p14:creationId xmlns:p14="http://schemas.microsoft.com/office/powerpoint/2010/main" val="169007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60D4C845-2BE2-4423-97B3-49F88020EF3B}" type="slidenum">
              <a:rPr lang="zh-CN" altLang="en-US" smtClean="0">
                <a:solidFill>
                  <a:prstClr val="black"/>
                </a:solidFill>
                <a:latin typeface="Calibri"/>
              </a:rPr>
              <a:pPr/>
              <a:t>24</a:t>
            </a:fld>
            <a:endParaRPr lang="zh-CN" altLang="en-US">
              <a:solidFill>
                <a:prstClr val="black"/>
              </a:solidFill>
              <a:latin typeface="Calibri"/>
            </a:endParaRPr>
          </a:p>
        </p:txBody>
      </p:sp>
    </p:spTree>
    <p:extLst>
      <p:ext uri="{BB962C8B-B14F-4D97-AF65-F5344CB8AC3E}">
        <p14:creationId xmlns:p14="http://schemas.microsoft.com/office/powerpoint/2010/main" val="298000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5/15/2022</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5/15/2022</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5/15/2022</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slow">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622996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154624675"/>
      </p:ext>
    </p:extLst>
  </p:cSld>
  <p:clrMapOvr>
    <a:masterClrMapping/>
  </p:clrMapOvr>
  <p:transition spd="slow">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407985553"/>
      </p:ext>
    </p:extLst>
  </p:cSld>
  <p:clrMapOvr>
    <a:masterClrMapping/>
  </p:clrMapOvr>
  <p:transition spd="slow">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4091699088"/>
      </p:ext>
    </p:extLst>
  </p:cSld>
  <p:clrMapOvr>
    <a:masterClrMapping/>
  </p:clrMapOvr>
  <p:transition spd="slow">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368084796"/>
      </p:ext>
    </p:extLst>
  </p:cSld>
  <p:clrMapOvr>
    <a:masterClrMapping/>
  </p:clrMapOvr>
  <p:transition spd="slow">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730303321"/>
      </p:ext>
    </p:extLst>
  </p:cSld>
  <p:clrMapOvr>
    <a:masterClrMapping/>
  </p:clrMapOvr>
  <p:transition spd="slow">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663160120"/>
      </p:ext>
    </p:extLst>
  </p:cSld>
  <p:clrMapOvr>
    <a:masterClrMapping/>
  </p:clrMapOvr>
  <p:transition spd="slow">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835129089"/>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5/15/2022</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slow">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842131699"/>
      </p:ext>
    </p:extLst>
  </p:cSld>
  <p:clrMapOvr>
    <a:masterClrMapping/>
  </p:clrMapOvr>
  <p:transition spd="slow">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012091062"/>
      </p:ext>
    </p:extLst>
  </p:cSld>
  <p:clrMapOvr>
    <a:masterClrMapping/>
  </p:clrMapOvr>
  <p:transition spd="slow">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05528301"/>
      </p:ext>
    </p:extLst>
  </p:cSld>
  <p:clrMapOvr>
    <a:masterClrMapping/>
  </p:clrMapOvr>
  <p:transition spd="slow">
    <p:cover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pPr/>
              <a:t>15/05/2022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400845343"/>
      </p:ext>
    </p:extLst>
  </p:cSld>
  <p:clrMapOvr>
    <a:masterClrMapping/>
  </p:clrMapOvr>
  <p:transition spd="slow">
    <p:cover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30640564"/>
      </p:ext>
    </p:extLst>
  </p:cSld>
  <p:clrMapOvr>
    <a:masterClrMapping/>
  </p:clrMapOvr>
  <p:transition spd="slow">
    <p:cover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93958068"/>
      </p:ext>
    </p:extLst>
  </p:cSld>
  <p:clrMapOvr>
    <a:masterClrMapping/>
  </p:clrMapOvr>
  <p:transition spd="slow">
    <p:cover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07499123"/>
      </p:ext>
    </p:extLst>
  </p:cSld>
  <p:clrMapOvr>
    <a:masterClrMapping/>
  </p:clrMapOvr>
  <p:transition spd="slow">
    <p:cover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032593"/>
      </p:ext>
    </p:extLst>
  </p:cSld>
  <p:clrMapOvr>
    <a:masterClrMapping/>
  </p:clrMapOvr>
  <p:transition spd="slow">
    <p:cover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46928508"/>
      </p:ext>
    </p:extLst>
  </p:cSld>
  <p:clrMapOvr>
    <a:masterClrMapping/>
  </p:clrMapOvr>
  <p:transition spd="slow">
    <p:cover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2300513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5/15/2022</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transition spd="slow">
    <p:cover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48713209"/>
      </p:ext>
    </p:extLst>
  </p:cSld>
  <p:clrMapOvr>
    <a:masterClrMapping/>
  </p:clrMapOvr>
  <p:transition spd="slow">
    <p:cover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85578635"/>
      </p:ext>
    </p:extLst>
  </p:cSld>
  <p:clrMapOvr>
    <a:masterClrMapping/>
  </p:clrMapOvr>
  <p:transition spd="slow">
    <p:cover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62207487"/>
      </p:ext>
    </p:extLst>
  </p:cSld>
  <p:clrMapOvr>
    <a:masterClrMapping/>
  </p:clrMapOvr>
  <p:transition spd="slow">
    <p:cover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12387779"/>
      </p:ext>
    </p:extLst>
  </p:cSld>
  <p:clrMapOvr>
    <a:masterClrMapping/>
  </p:clrMapOvr>
  <p:transition spd="slow">
    <p:cover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43225894"/>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5/15/2022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5/15/2022</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5/15/2022</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ransition spd="slow">
    <p:cover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E9AE-D825-4BD0-BE5A-45DB0766ABA4}" type="datetimeFigureOut">
              <a:rPr lang="vi-VN" smtClean="0"/>
              <a:pPr/>
              <a:t>15/05/2022</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1CC28-F2B6-4965-B7FC-4FA9EABECE12}" type="slidenum">
              <a:rPr lang="vi-VN" smtClean="0"/>
              <a:pPr/>
              <a:t>‹#›</a:t>
            </a:fld>
            <a:endParaRPr lang="vi-VN"/>
          </a:p>
        </p:txBody>
      </p:sp>
    </p:spTree>
    <p:extLst>
      <p:ext uri="{BB962C8B-B14F-4D97-AF65-F5344CB8AC3E}">
        <p14:creationId xmlns:p14="http://schemas.microsoft.com/office/powerpoint/2010/main" val="38441659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cover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E9AE-D825-4BD0-BE5A-45DB0766ABA4}" type="datetimeFigureOut">
              <a:rPr lang="vi-VN" smtClean="0">
                <a:solidFill>
                  <a:prstClr val="black">
                    <a:tint val="75000"/>
                  </a:prstClr>
                </a:solidFill>
              </a:rPr>
              <a:pPr/>
              <a:t>15/05/2022</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131373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cover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2.jpeg"/><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31.jp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40.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4.png"/><Relationship Id="rId5" Type="http://schemas.openxmlformats.org/officeDocument/2006/relationships/image" Target="../media/image43.png"/><Relationship Id="rId10" Type="http://schemas.microsoft.com/office/2007/relationships/hdphoto" Target="../media/hdphoto1.wdp"/><Relationship Id="rId4" Type="http://schemas.microsoft.com/office/2007/relationships/hdphoto" Target="../media/hdphoto3.wdp"/><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3.xml"/><Relationship Id="rId7" Type="http://schemas.openxmlformats.org/officeDocument/2006/relationships/image" Target="../media/image47.png"/><Relationship Id="rId2" Type="http://schemas.openxmlformats.org/officeDocument/2006/relationships/slideLayout" Target="../slideLayouts/slideLayout5.xml"/><Relationship Id="rId1" Type="http://schemas.openxmlformats.org/officeDocument/2006/relationships/tags" Target="../tags/tag4.xml"/><Relationship Id="rId6" Type="http://schemas.microsoft.com/office/2007/relationships/hdphoto" Target="../media/hdphoto3.wdp"/><Relationship Id="rId5" Type="http://schemas.openxmlformats.org/officeDocument/2006/relationships/image" Target="../media/image42.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4.png"/><Relationship Id="rId5" Type="http://schemas.openxmlformats.org/officeDocument/2006/relationships/image" Target="../media/image43.png"/><Relationship Id="rId10" Type="http://schemas.microsoft.com/office/2007/relationships/hdphoto" Target="../media/hdphoto1.wdp"/><Relationship Id="rId4" Type="http://schemas.microsoft.com/office/2007/relationships/hdphoto" Target="../media/hdphoto3.wdp"/><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1.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50.jpeg"/><Relationship Id="rId5" Type="http://schemas.microsoft.com/office/2007/relationships/hdphoto" Target="../media/hdphoto1.wdp"/><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6.xml"/><Relationship Id="rId7" Type="http://schemas.openxmlformats.org/officeDocument/2006/relationships/image" Target="../media/image54.png"/><Relationship Id="rId2" Type="http://schemas.openxmlformats.org/officeDocument/2006/relationships/slideLayout" Target="../slideLayouts/slideLayout6.xml"/><Relationship Id="rId1" Type="http://schemas.openxmlformats.org/officeDocument/2006/relationships/tags" Target="../tags/tag7.xml"/><Relationship Id="rId6" Type="http://schemas.microsoft.com/office/2007/relationships/hdphoto" Target="../media/hdphoto5.wdp"/><Relationship Id="rId5" Type="http://schemas.openxmlformats.org/officeDocument/2006/relationships/image" Target="../media/image53.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0.png"/><Relationship Id="rId5" Type="http://schemas.microsoft.com/office/2007/relationships/hdphoto" Target="../media/hdphoto3.wdp"/><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g"/><Relationship Id="rId2" Type="http://schemas.openxmlformats.org/officeDocument/2006/relationships/image" Target="../media/image28.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jpeg"/></Relationships>
</file>

<file path=ppt/slides/_rels/slide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image" Target="../media/image18.jpg"/><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jpe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image" Target="../media/image18.jpg"/><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jpe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image" Target="../media/image18.jpg"/><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jpe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C346DA-DD64-4FC6-BE2A-77D6A4CBC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41" y="154132"/>
            <a:ext cx="1264373" cy="1264373"/>
          </a:xfrm>
          <a:prstGeom prst="rect">
            <a:avLst/>
          </a:prstGeom>
        </p:spPr>
      </p:pic>
      <p:sp>
        <p:nvSpPr>
          <p:cNvPr id="12" name="TextBox 11">
            <a:extLst>
              <a:ext uri="{FF2B5EF4-FFF2-40B4-BE49-F238E27FC236}">
                <a16:creationId xmlns:a16="http://schemas.microsoft.com/office/drawing/2014/main" id="{B235E503-111A-40EF-A197-F3075D6423F3}"/>
              </a:ext>
            </a:extLst>
          </p:cNvPr>
          <p:cNvSpPr txBox="1"/>
          <p:nvPr/>
        </p:nvSpPr>
        <p:spPr>
          <a:xfrm>
            <a:off x="2843540" y="154132"/>
            <a:ext cx="6504921" cy="11406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lnSpc>
                <a:spcPct val="150000"/>
              </a:lnSpc>
              <a:defRPr/>
            </a:pPr>
            <a:r>
              <a:rPr lang="en-US" sz="2400" b="1" dirty="0">
                <a:solidFill>
                  <a:prstClr val="black"/>
                </a:solidFill>
                <a:latin typeface="Calibri"/>
                <a:cs typeface="#9Slide03 Arima Madurai Medium" panose="00000600000000000000" pitchFamily="2" charset="0"/>
              </a:rPr>
              <a:t>PHÒNG GIÁO DỤC VÀ ĐÀO TẠO QUẬN LONG BIÊN</a:t>
            </a:r>
          </a:p>
          <a:p>
            <a:pPr algn="ctr" defTabSz="914377">
              <a:lnSpc>
                <a:spcPct val="150000"/>
              </a:lnSpc>
              <a:defRPr/>
            </a:pPr>
            <a:r>
              <a:rPr lang="en-US" sz="2400" b="1" dirty="0">
                <a:solidFill>
                  <a:prstClr val="black"/>
                </a:solidFill>
                <a:latin typeface="Calibri"/>
                <a:cs typeface="#9Slide03 Arima Madurai Medium" panose="00000600000000000000" pitchFamily="2" charset="0"/>
              </a:rPr>
              <a:t>TRƯỜNG TIỂU HỌC PHÚC LỢI</a:t>
            </a:r>
            <a:endParaRPr lang="vi-VN" sz="2400" b="1" dirty="0">
              <a:solidFill>
                <a:prstClr val="black"/>
              </a:solidFill>
              <a:latin typeface="Arial" panose="020B0604020202020204" pitchFamily="34" charset="0"/>
              <a:cs typeface="#9Slide03 Arima Madurai Medium" panose="00000600000000000000" pitchFamily="2" charset="0"/>
            </a:endParaRPr>
          </a:p>
        </p:txBody>
      </p:sp>
      <p:sp>
        <p:nvSpPr>
          <p:cNvPr id="13" name="TextBox 12">
            <a:extLst>
              <a:ext uri="{FF2B5EF4-FFF2-40B4-BE49-F238E27FC236}">
                <a16:creationId xmlns:a16="http://schemas.microsoft.com/office/drawing/2014/main" id="{3821ED9E-0786-4025-88AA-FAA56FBB3344}"/>
              </a:ext>
            </a:extLst>
          </p:cNvPr>
          <p:cNvSpPr txBox="1"/>
          <p:nvPr/>
        </p:nvSpPr>
        <p:spPr>
          <a:xfrm>
            <a:off x="441434" y="1891447"/>
            <a:ext cx="11332437" cy="3231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n-US" sz="5400" b="1">
                <a:solidFill>
                  <a:srgbClr val="FF0000"/>
                </a:solidFill>
                <a:latin typeface="Calibri"/>
                <a:cs typeface="#9Slide03 Arima Madurai Medium" panose="00000600000000000000" pitchFamily="2" charset="0"/>
              </a:rPr>
              <a:t> TIẾNG VIỆT</a:t>
            </a:r>
          </a:p>
          <a:p>
            <a:pPr algn="ctr" defTabSz="914377">
              <a:defRPr/>
            </a:pPr>
            <a:r>
              <a:rPr lang="en-US" sz="5400" b="1">
                <a:solidFill>
                  <a:srgbClr val="FF0000"/>
                </a:solidFill>
                <a:latin typeface="Calibri"/>
                <a:cs typeface="#9Slide03 Arima Madurai Medium" panose="00000600000000000000" pitchFamily="2" charset="0"/>
              </a:rPr>
              <a:t>ĐỌC</a:t>
            </a:r>
            <a:endParaRPr lang="en-US" sz="5400" b="1" dirty="0">
              <a:solidFill>
                <a:srgbClr val="FF0000"/>
              </a:solidFill>
              <a:latin typeface="Calibri"/>
              <a:cs typeface="#9Slide03 Arima Madurai Medium" panose="00000600000000000000" pitchFamily="2" charset="0"/>
            </a:endParaRPr>
          </a:p>
          <a:p>
            <a:pPr algn="ctr" defTabSz="914377">
              <a:defRPr/>
            </a:pPr>
            <a:r>
              <a:rPr lang="en-US" sz="4800" b="1">
                <a:solidFill>
                  <a:srgbClr val="FF0000"/>
                </a:solidFill>
                <a:latin typeface="Calibri"/>
                <a:cs typeface="#9Slide03 Arima Madurai Medium" panose="00000600000000000000" pitchFamily="2" charset="0"/>
              </a:rPr>
              <a:t>BÀI 28: KHÁM PHÁ ĐÁY BIỂN Ở TRƯỜNG SA</a:t>
            </a:r>
          </a:p>
          <a:p>
            <a:pPr algn="ctr" defTabSz="914377">
              <a:defRPr/>
            </a:pPr>
            <a:r>
              <a:rPr lang="en-US" sz="4800" b="1">
                <a:solidFill>
                  <a:srgbClr val="FF0000"/>
                </a:solidFill>
                <a:latin typeface="Calibri"/>
                <a:cs typeface="#9Slide03 Arima Madurai Medium" panose="00000600000000000000" pitchFamily="2" charset="0"/>
              </a:rPr>
              <a:t>(TIẾT 1+2)</a:t>
            </a:r>
            <a:endParaRPr lang="vi-VN" sz="4800" b="1" dirty="0">
              <a:solidFill>
                <a:srgbClr val="FF0000"/>
              </a:solidFill>
              <a:latin typeface="Arial" panose="020B0604020202020204" pitchFamily="34" charset="0"/>
              <a:cs typeface="#9Slide03 Arima Madurai Medium" panose="00000600000000000000" pitchFamily="2" charset="0"/>
            </a:endParaRPr>
          </a:p>
        </p:txBody>
      </p:sp>
      <p:pic>
        <p:nvPicPr>
          <p:cNvPr id="6" name="Picture 5">
            <a:extLst>
              <a:ext uri="{FF2B5EF4-FFF2-40B4-BE49-F238E27FC236}">
                <a16:creationId xmlns:a16="http://schemas.microsoft.com/office/drawing/2014/main" id="{A14342E8-410F-4091-9B30-14175B84F5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41" y="229547"/>
            <a:ext cx="1264373" cy="1264373"/>
          </a:xfrm>
          <a:prstGeom prst="rect">
            <a:avLst/>
          </a:prstGeom>
        </p:spPr>
      </p:pic>
    </p:spTree>
    <p:extLst>
      <p:ext uri="{BB962C8B-B14F-4D97-AF65-F5344CB8AC3E}">
        <p14:creationId xmlns:p14="http://schemas.microsoft.com/office/powerpoint/2010/main" val="3318415963"/>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9" name="Picture 8" descr="ee376867b6edb2b7f8a1c93f2ceb4b12.png">
            <a:hlinkClick r:id="" action="ppaction://hlinkshowjump?jump=firstslide"/>
          </p:cNvPr>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9049800" y="6130110"/>
            <a:ext cx="756026" cy="756026"/>
          </a:xfrm>
          <a:prstGeom prst="rect">
            <a:avLst/>
          </a:prstGeom>
        </p:spPr>
      </p:pic>
      <p:pic>
        <p:nvPicPr>
          <p:cNvPr id="12" name="Picture 11" descr="images (5).jpg"/>
          <p:cNvPicPr>
            <a:picLocks noChangeAspect="1"/>
          </p:cNvPicPr>
          <p:nvPr/>
        </p:nvPicPr>
        <p:blipFill>
          <a:blip r:embed="rId4">
            <a:clrChange>
              <a:clrFrom>
                <a:srgbClr val="FFFFFF"/>
              </a:clrFrom>
              <a:clrTo>
                <a:srgbClr val="FFFFFF">
                  <a:alpha val="0"/>
                </a:srgbClr>
              </a:clrTo>
            </a:clrChange>
            <a:lum bright="10000"/>
          </a:blip>
          <a:stretch>
            <a:fillRect/>
          </a:stretch>
        </p:blipFill>
        <p:spPr>
          <a:xfrm>
            <a:off x="9862656" y="6186408"/>
            <a:ext cx="612000" cy="612000"/>
          </a:xfrm>
          <a:prstGeom prst="rect">
            <a:avLst/>
          </a:prstGeom>
        </p:spPr>
      </p:pic>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9544" y="980729"/>
            <a:ext cx="2952328" cy="5905408"/>
          </a:xfrm>
          <a:prstGeom prst="rect">
            <a:avLst/>
          </a:prstGeom>
        </p:spPr>
      </p:pic>
      <p:sp>
        <p:nvSpPr>
          <p:cNvPr id="4" name="Cloud Callout 3"/>
          <p:cNvSpPr/>
          <p:nvPr/>
        </p:nvSpPr>
        <p:spPr>
          <a:xfrm>
            <a:off x="2423593" y="-207403"/>
            <a:ext cx="6428157" cy="2376264"/>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TextBox 4"/>
          <p:cNvSpPr txBox="1"/>
          <p:nvPr/>
        </p:nvSpPr>
        <p:spPr>
          <a:xfrm>
            <a:off x="3503712" y="89886"/>
            <a:ext cx="3960440" cy="2092881"/>
          </a:xfrm>
          <a:prstGeom prst="rect">
            <a:avLst/>
          </a:prstGeom>
          <a:noFill/>
        </p:spPr>
        <p:txBody>
          <a:bodyPr wrap="square" rtlCol="0">
            <a:spAutoFit/>
          </a:bodyPr>
          <a:lstStyle/>
          <a:p>
            <a:r>
              <a:rPr lang="en-US" sz="2800" b="1" dirty="0" err="1">
                <a:solidFill>
                  <a:srgbClr val="FF0000"/>
                </a:solidFill>
                <a:latin typeface="Calibri"/>
              </a:rPr>
              <a:t>Oa</a:t>
            </a:r>
            <a:r>
              <a:rPr lang="en-US" sz="2800" b="1" dirty="0">
                <a:solidFill>
                  <a:srgbClr val="FF0000"/>
                </a:solidFill>
                <a:latin typeface="Calibri"/>
              </a:rPr>
              <a:t>! </a:t>
            </a:r>
            <a:r>
              <a:rPr lang="en-US" sz="2800" b="1" dirty="0" err="1">
                <a:solidFill>
                  <a:srgbClr val="FF0000"/>
                </a:solidFill>
                <a:latin typeface="Calibri"/>
              </a:rPr>
              <a:t>Bạn</a:t>
            </a:r>
            <a:r>
              <a:rPr lang="en-US" sz="2800" b="1" dirty="0">
                <a:solidFill>
                  <a:srgbClr val="FF0000"/>
                </a:solidFill>
                <a:latin typeface="Calibri"/>
              </a:rPr>
              <a:t> </a:t>
            </a:r>
            <a:r>
              <a:rPr lang="en-US" sz="2800" b="1" dirty="0" err="1">
                <a:solidFill>
                  <a:srgbClr val="FF0000"/>
                </a:solidFill>
                <a:latin typeface="Calibri"/>
              </a:rPr>
              <a:t>thật</a:t>
            </a:r>
            <a:r>
              <a:rPr lang="en-US" sz="2800" b="1" dirty="0">
                <a:solidFill>
                  <a:srgbClr val="FF0000"/>
                </a:solidFill>
                <a:latin typeface="Calibri"/>
              </a:rPr>
              <a:t> </a:t>
            </a:r>
            <a:r>
              <a:rPr lang="en-US" sz="2800" b="1" dirty="0" err="1">
                <a:solidFill>
                  <a:srgbClr val="FF0000"/>
                </a:solidFill>
                <a:latin typeface="Calibri"/>
              </a:rPr>
              <a:t>giỏi</a:t>
            </a:r>
            <a:r>
              <a:rPr lang="en-US" sz="2800" b="1" dirty="0">
                <a:solidFill>
                  <a:srgbClr val="FF0000"/>
                </a:solidFill>
                <a:latin typeface="Calibri"/>
              </a:rPr>
              <a:t> </a:t>
            </a:r>
            <a:r>
              <a:rPr lang="en-US" sz="2800" b="1" dirty="0" err="1">
                <a:solidFill>
                  <a:srgbClr val="FF0000"/>
                </a:solidFill>
                <a:latin typeface="Calibri"/>
              </a:rPr>
              <a:t>đo</a:t>
            </a:r>
            <a:r>
              <a:rPr lang="en-US" sz="2800" b="1" dirty="0">
                <a:solidFill>
                  <a:srgbClr val="FF0000"/>
                </a:solidFill>
                <a:latin typeface="Calibri"/>
              </a:rPr>
              <a:t>́….</a:t>
            </a:r>
          </a:p>
          <a:p>
            <a:pPr algn="ctr"/>
            <a:r>
              <a:rPr lang="en-US" sz="2800" b="1" dirty="0" err="1">
                <a:solidFill>
                  <a:srgbClr val="FF0000"/>
                </a:solidFill>
                <a:latin typeface="Calibri"/>
              </a:rPr>
              <a:t>Cảm</a:t>
            </a:r>
            <a:r>
              <a:rPr lang="en-US" sz="2800" b="1" dirty="0">
                <a:solidFill>
                  <a:srgbClr val="FF0000"/>
                </a:solidFill>
                <a:latin typeface="Calibri"/>
              </a:rPr>
              <a:t> </a:t>
            </a:r>
            <a:r>
              <a:rPr lang="en-US" sz="2800" b="1" dirty="0" err="1">
                <a:solidFill>
                  <a:srgbClr val="FF0000"/>
                </a:solidFill>
                <a:latin typeface="Calibri"/>
              </a:rPr>
              <a:t>ơn</a:t>
            </a:r>
            <a:r>
              <a:rPr lang="en-US" sz="2800" b="1" dirty="0">
                <a:solidFill>
                  <a:srgbClr val="FF0000"/>
                </a:solidFill>
                <a:latin typeface="Calibri"/>
              </a:rPr>
              <a:t> </a:t>
            </a:r>
            <a:r>
              <a:rPr lang="en-US" sz="2800" b="1" dirty="0" err="1">
                <a:solidFill>
                  <a:srgbClr val="FF0000"/>
                </a:solidFill>
                <a:latin typeface="Calibri"/>
              </a:rPr>
              <a:t>bạn</a:t>
            </a:r>
            <a:r>
              <a:rPr lang="en-US" sz="2800" b="1" dirty="0">
                <a:solidFill>
                  <a:srgbClr val="FF0000"/>
                </a:solidFill>
                <a:latin typeface="Calibri"/>
              </a:rPr>
              <a:t> </a:t>
            </a:r>
            <a:r>
              <a:rPr lang="en-US" sz="2800" b="1" dirty="0" err="1">
                <a:solidFill>
                  <a:srgbClr val="FF0000"/>
                </a:solidFill>
                <a:latin typeface="Calibri"/>
              </a:rPr>
              <a:t>nhé</a:t>
            </a:r>
            <a:r>
              <a:rPr lang="en-US" sz="2800" b="1" dirty="0">
                <a:solidFill>
                  <a:srgbClr val="FF0000"/>
                </a:solidFill>
                <a:latin typeface="Calibri"/>
              </a:rPr>
              <a:t>! </a:t>
            </a:r>
            <a:r>
              <a:rPr lang="en-US" sz="2800" b="1" dirty="0" err="1">
                <a:solidFill>
                  <a:srgbClr val="FF0000"/>
                </a:solidFill>
                <a:latin typeface="Calibri"/>
              </a:rPr>
              <a:t>Đây</a:t>
            </a:r>
            <a:r>
              <a:rPr lang="en-US" sz="2800" b="1" dirty="0">
                <a:solidFill>
                  <a:srgbClr val="FF0000"/>
                </a:solidFill>
                <a:latin typeface="Calibri"/>
              </a:rPr>
              <a:t> là </a:t>
            </a:r>
            <a:r>
              <a:rPr lang="en-US" sz="2800" b="1" dirty="0" err="1">
                <a:solidFill>
                  <a:srgbClr val="FF0000"/>
                </a:solidFill>
                <a:latin typeface="Calibri"/>
              </a:rPr>
              <a:t>một</a:t>
            </a:r>
            <a:r>
              <a:rPr lang="en-US" sz="2800" b="1" dirty="0">
                <a:solidFill>
                  <a:srgbClr val="FF0000"/>
                </a:solidFill>
                <a:latin typeface="Calibri"/>
              </a:rPr>
              <a:t> </a:t>
            </a:r>
            <a:r>
              <a:rPr lang="en-US" sz="2800" b="1" dirty="0" err="1">
                <a:solidFill>
                  <a:srgbClr val="FF0000"/>
                </a:solidFill>
                <a:latin typeface="Calibri"/>
              </a:rPr>
              <a:t>chút</a:t>
            </a:r>
            <a:r>
              <a:rPr lang="en-US" sz="2800" b="1" dirty="0">
                <a:solidFill>
                  <a:srgbClr val="FF0000"/>
                </a:solidFill>
                <a:latin typeface="Calibri"/>
              </a:rPr>
              <a:t> quà </a:t>
            </a:r>
            <a:r>
              <a:rPr lang="en-US" sz="2800" b="1" dirty="0" err="1">
                <a:solidFill>
                  <a:srgbClr val="FF0000"/>
                </a:solidFill>
                <a:latin typeface="Calibri"/>
              </a:rPr>
              <a:t>mình</a:t>
            </a:r>
            <a:r>
              <a:rPr lang="en-US" sz="2800" b="1" dirty="0">
                <a:solidFill>
                  <a:srgbClr val="FF0000"/>
                </a:solidFill>
                <a:latin typeface="Calibri"/>
              </a:rPr>
              <a:t> </a:t>
            </a:r>
            <a:r>
              <a:rPr lang="en-US" sz="2800" b="1" dirty="0" err="1">
                <a:solidFill>
                  <a:srgbClr val="FF0000"/>
                </a:solidFill>
                <a:latin typeface="Calibri"/>
              </a:rPr>
              <a:t>dành</a:t>
            </a:r>
            <a:r>
              <a:rPr lang="en-US" sz="2800" b="1" dirty="0">
                <a:solidFill>
                  <a:srgbClr val="FF0000"/>
                </a:solidFill>
                <a:latin typeface="Calibri"/>
              </a:rPr>
              <a:t> </a:t>
            </a:r>
            <a:r>
              <a:rPr lang="en-US" sz="2800" b="1" dirty="0" err="1">
                <a:solidFill>
                  <a:srgbClr val="FF0000"/>
                </a:solidFill>
                <a:latin typeface="Calibri"/>
              </a:rPr>
              <a:t>tặng</a:t>
            </a:r>
            <a:r>
              <a:rPr lang="en-US" sz="2800" b="1" dirty="0">
                <a:solidFill>
                  <a:srgbClr val="FF0000"/>
                </a:solidFill>
                <a:latin typeface="Calibri"/>
              </a:rPr>
              <a:t> </a:t>
            </a:r>
            <a:r>
              <a:rPr lang="en-US" sz="2800" b="1" dirty="0" err="1">
                <a:solidFill>
                  <a:srgbClr val="FF0000"/>
                </a:solidFill>
                <a:latin typeface="Calibri"/>
              </a:rPr>
              <a:t>bạn</a:t>
            </a:r>
            <a:r>
              <a:rPr lang="en-US" sz="2800" b="1" dirty="0">
                <a:solidFill>
                  <a:srgbClr val="FF0000"/>
                </a:solidFill>
                <a:latin typeface="Calibri"/>
              </a:rPr>
              <a:t> nè</a:t>
            </a:r>
            <a:endParaRPr lang="vi-VN" sz="2800" b="1" dirty="0">
              <a:solidFill>
                <a:srgbClr val="FF0000"/>
              </a:solidFill>
              <a:latin typeface="Arial" panose="020B0604020202020204" pitchFamily="34" charset="0"/>
            </a:endParaRPr>
          </a:p>
          <a:p>
            <a:endParaRPr lang="en-US" dirty="0">
              <a:solidFill>
                <a:srgbClr val="FF0000"/>
              </a:solidFill>
              <a:latin typeface="Calibri"/>
            </a:endParaRPr>
          </a:p>
        </p:txBody>
      </p:sp>
      <p:pic>
        <p:nvPicPr>
          <p:cNvPr id="11" name="Picture 10" descr="18053136-tác-giả-của-một-con-gà-mái-và-bảy-quả-trứng-của-cô-trên-một-nền-trắng.jpg"/>
          <p:cNvPicPr>
            <a:picLocks noChangeAspect="1"/>
          </p:cNvPicPr>
          <p:nvPr/>
        </p:nvPicPr>
        <p:blipFill>
          <a:blip r:embed="rId6" cstate="print">
            <a:clrChange>
              <a:clrFrom>
                <a:srgbClr val="FFFFFF"/>
              </a:clrFrom>
              <a:clrTo>
                <a:srgbClr val="FFFFFF">
                  <a:alpha val="0"/>
                </a:srgbClr>
              </a:clrTo>
            </a:clrChange>
          </a:blip>
          <a:stretch>
            <a:fillRect/>
          </a:stretch>
        </p:blipFill>
        <p:spPr>
          <a:xfrm>
            <a:off x="4146581" y="2661267"/>
            <a:ext cx="2520280" cy="2544333"/>
          </a:xfrm>
          <a:prstGeom prst="rect">
            <a:avLst/>
          </a:prstGeom>
        </p:spPr>
      </p:pic>
      <p:pic>
        <p:nvPicPr>
          <p:cNvPr id="13" name="Picture 12" descr="18013219-tác-giả-của-một-con-gà-gần-bảng-mũi-tên-trên-một-nền-trắng 2.jpg"/>
          <p:cNvPicPr>
            <a:picLocks noChangeAspect="1"/>
          </p:cNvPicPr>
          <p:nvPr/>
        </p:nvPicPr>
        <p:blipFill>
          <a:blip r:embed="rId7">
            <a:clrChange>
              <a:clrFrom>
                <a:srgbClr val="FFFFFF"/>
              </a:clrFrom>
              <a:clrTo>
                <a:srgbClr val="FFFFFF">
                  <a:alpha val="0"/>
                </a:srgbClr>
              </a:clrTo>
            </a:clrChange>
          </a:blip>
          <a:stretch>
            <a:fillRect/>
          </a:stretch>
        </p:blipFill>
        <p:spPr>
          <a:xfrm flipH="1">
            <a:off x="6600057" y="3068961"/>
            <a:ext cx="4334703" cy="3817177"/>
          </a:xfrm>
          <a:prstGeom prst="rect">
            <a:avLst/>
          </a:prstGeom>
        </p:spPr>
      </p:pic>
    </p:spTree>
  </p:cSld>
  <p:clrMapOvr>
    <a:masterClrMapping/>
  </p:clrMapOvr>
  <p:transition spd="slow">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41C927-5D80-4588-AC0F-2EB2A445F68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893926" y="2963094"/>
            <a:ext cx="8708572" cy="3638831"/>
          </a:xfrm>
          <a:prstGeom prst="rect">
            <a:avLst/>
          </a:prstGeom>
          <a:ln>
            <a:noFill/>
          </a:ln>
          <a:effectLst>
            <a:softEdge rad="112500"/>
          </a:effectLst>
        </p:spPr>
      </p:pic>
      <p:grpSp>
        <p:nvGrpSpPr>
          <p:cNvPr id="2" name="Group 1">
            <a:extLst>
              <a:ext uri="{FF2B5EF4-FFF2-40B4-BE49-F238E27FC236}">
                <a16:creationId xmlns:a16="http://schemas.microsoft.com/office/drawing/2014/main" id="{D83E8A3E-7BFE-436F-BFB4-967E7691BAD6}"/>
              </a:ext>
            </a:extLst>
          </p:cNvPr>
          <p:cNvGrpSpPr/>
          <p:nvPr/>
        </p:nvGrpSpPr>
        <p:grpSpPr>
          <a:xfrm>
            <a:off x="811383" y="776746"/>
            <a:ext cx="2158308" cy="869572"/>
            <a:chOff x="364259" y="617893"/>
            <a:chExt cx="1618731" cy="652179"/>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23248"/>
            </a:xfrm>
            <a:prstGeom prst="rect">
              <a:avLst/>
            </a:prstGeom>
            <a:noFill/>
          </p:spPr>
          <p:txBody>
            <a:bodyPr wrap="square" rtlCol="0">
              <a:spAutoFit/>
            </a:bodyPr>
            <a:lstStyle/>
            <a:p>
              <a:r>
                <a:rPr lang="en-US" sz="4800" dirty="0">
                  <a:solidFill>
                    <a:schemeClr val="accent1">
                      <a:lumMod val="50000"/>
                    </a:schemeClr>
                  </a:solidFill>
                  <a:latin typeface="+mj-lt"/>
                </a:rPr>
                <a:t>BÀI 28</a:t>
              </a:r>
            </a:p>
          </p:txBody>
        </p:sp>
        <p:sp>
          <p:nvSpPr>
            <p:cNvPr id="4" name="TextBox 3">
              <a:extLst>
                <a:ext uri="{FF2B5EF4-FFF2-40B4-BE49-F238E27FC236}">
                  <a16:creationId xmlns:a16="http://schemas.microsoft.com/office/drawing/2014/main" id="{A0FE075E-00B8-430F-A266-1358EF8D2A4B}"/>
                </a:ext>
              </a:extLst>
            </p:cNvPr>
            <p:cNvSpPr txBox="1"/>
            <p:nvPr/>
          </p:nvSpPr>
          <p:spPr>
            <a:xfrm>
              <a:off x="364259" y="646824"/>
              <a:ext cx="1613647" cy="623248"/>
            </a:xfrm>
            <a:prstGeom prst="rect">
              <a:avLst/>
            </a:prstGeom>
            <a:noFill/>
          </p:spPr>
          <p:txBody>
            <a:bodyPr wrap="square" rtlCol="0">
              <a:spAutoFit/>
            </a:bodyPr>
            <a:lstStyle/>
            <a:p>
              <a:r>
                <a:rPr lang="en-US" sz="4800" dirty="0">
                  <a:solidFill>
                    <a:srgbClr val="FC7D77"/>
                  </a:solidFill>
                  <a:latin typeface="+mj-lt"/>
                </a:rPr>
                <a:t>BÀI 28</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3048561" y="1149640"/>
            <a:ext cx="6603639" cy="1323439"/>
          </a:xfrm>
          <a:prstGeom prst="rect">
            <a:avLst/>
          </a:prstGeom>
          <a:noFill/>
        </p:spPr>
        <p:txBody>
          <a:bodyPr wrap="square" rtlCol="0">
            <a:spAutoFit/>
          </a:bodyPr>
          <a:lstStyle/>
          <a:p>
            <a:pPr algn="ctr"/>
            <a:r>
              <a:rPr lang="vi-VN" sz="4000" dirty="0">
                <a:solidFill>
                  <a:schemeClr val="accent1"/>
                </a:solidFill>
                <a:latin typeface="+mj-lt"/>
              </a:rPr>
              <a:t>KHÁM PHÁ ĐÁY BIỂN </a:t>
            </a:r>
          </a:p>
          <a:p>
            <a:pPr algn="ctr"/>
            <a:r>
              <a:rPr lang="vi-VN" sz="4000" dirty="0">
                <a:solidFill>
                  <a:schemeClr val="accent1"/>
                </a:solidFill>
                <a:latin typeface="+mj-lt"/>
              </a:rPr>
              <a:t>Ở TRƯỜNG SA</a:t>
            </a:r>
            <a:endParaRPr lang="en-US" sz="4000" dirty="0">
              <a:solidFill>
                <a:schemeClr val="accent1"/>
              </a:solidFill>
              <a:latin typeface="+mj-lt"/>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3817237" y="2440612"/>
            <a:ext cx="7154436" cy="650499"/>
          </a:xfrm>
          <a:prstGeom prst="rect">
            <a:avLst/>
          </a:prstGeom>
          <a:noFill/>
        </p:spPr>
        <p:txBody>
          <a:bodyPr wrap="square" rtlCol="0">
            <a:spAutoFit/>
          </a:bodyPr>
          <a:lstStyle/>
          <a:p>
            <a:pPr>
              <a:lnSpc>
                <a:spcPct val="150000"/>
              </a:lnSpc>
            </a:pPr>
            <a:r>
              <a:rPr lang="vi-VN" sz="2800" dirty="0">
                <a:latin typeface="+mj-lt"/>
              </a:rPr>
              <a:t>Nói những điều em biết về biển.</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6">
            <a:clrChange>
              <a:clrFrom>
                <a:srgbClr val="FFFEFE"/>
              </a:clrFrom>
              <a:clrTo>
                <a:srgbClr val="FFFEFE">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2623671" y="2577024"/>
            <a:ext cx="927752" cy="488951"/>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62600" y="366072"/>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860331" y="646350"/>
            <a:ext cx="7887720"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23875" t="32810" b="15124"/>
          <a:stretch/>
        </p:blipFill>
        <p:spPr>
          <a:xfrm>
            <a:off x="1021555" y="4060628"/>
            <a:ext cx="10258758" cy="1894603"/>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CAEAE987-D29B-4D41-BF6D-2317004DE95A}"/>
              </a:ext>
            </a:extLst>
          </p:cNvPr>
          <p:cNvSpPr/>
          <p:nvPr/>
        </p:nvSpPr>
        <p:spPr>
          <a:xfrm>
            <a:off x="9638183" y="-15432"/>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A093E3-B45B-40BB-9699-763C5F23B3AE}"/>
              </a:ext>
            </a:extLst>
          </p:cNvPr>
          <p:cNvSpPr txBox="1"/>
          <p:nvPr/>
        </p:nvSpPr>
        <p:spPr>
          <a:xfrm>
            <a:off x="9638183" y="168127"/>
            <a:ext cx="2347894" cy="523220"/>
          </a:xfrm>
          <a:prstGeom prst="rect">
            <a:avLst/>
          </a:prstGeom>
          <a:noFill/>
        </p:spPr>
        <p:txBody>
          <a:bodyPr wrap="square" rtlCol="0">
            <a:spAutoFit/>
          </a:bodyPr>
          <a:lstStyle/>
          <a:p>
            <a:pPr algn="ctr"/>
            <a:r>
              <a:rPr lang="vi-VN" sz="2800" b="1" dirty="0">
                <a:solidFill>
                  <a:srgbClr val="17479D"/>
                </a:solidFill>
                <a:latin typeface="+mj-lt"/>
              </a:rPr>
              <a:t>ĐỌC</a:t>
            </a:r>
            <a:r>
              <a:rPr lang="en-US" sz="2800" b="1" dirty="0">
                <a:solidFill>
                  <a:srgbClr val="17479D"/>
                </a:solidFill>
                <a:latin typeface="+mj-lt"/>
              </a:rPr>
              <a:t> MẪU</a:t>
            </a:r>
          </a:p>
        </p:txBody>
      </p:sp>
    </p:spTree>
    <p:custDataLst>
      <p:tags r:id="rId1"/>
    </p:custDataLst>
    <p:extLst>
      <p:ext uri="{BB962C8B-B14F-4D97-AF65-F5344CB8AC3E}">
        <p14:creationId xmlns:p14="http://schemas.microsoft.com/office/powerpoint/2010/main" val="97655694"/>
      </p:ext>
    </p:extLst>
  </p:cSld>
  <p:clrMapOvr>
    <a:masterClrMapping/>
  </p:clrMapOvr>
  <p:transition spd="slow">
    <p:cover dir="rd"/>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a:t>
            </a:r>
            <a:r>
              <a:rPr lang="vi-VN" sz="2400" b="1" dirty="0">
                <a:solidFill>
                  <a:srgbClr val="FF0000"/>
                </a:solidFill>
                <a:latin typeface="+mj-lt"/>
              </a:rPr>
              <a:t>muôn vàn </a:t>
            </a:r>
            <a:r>
              <a:rPr lang="vi-VN" sz="2400" dirty="0">
                <a:latin typeface="+mj-lt"/>
              </a:rPr>
              <a:t>điều kì thú. </a:t>
            </a:r>
            <a:r>
              <a:rPr lang="vi-VN" sz="2400" b="1" dirty="0">
                <a:solidFill>
                  <a:srgbClr val="FF0000"/>
                </a:solidFill>
                <a:latin typeface="+mj-lt"/>
              </a:rPr>
              <a:t>Thám hiểm </a:t>
            </a:r>
            <a:r>
              <a:rPr lang="vi-VN" sz="2400" dirty="0">
                <a:latin typeface="+mj-lt"/>
              </a:rPr>
              <a:t>đáy biển ở Trường Sa của nước ta sẽ thấy bao nhiều thú vị.</a:t>
            </a:r>
          </a:p>
          <a:p>
            <a:pPr indent="274320" algn="just"/>
            <a:r>
              <a:rPr lang="vi-VN" sz="2400" dirty="0">
                <a:latin typeface="+mj-lt"/>
              </a:rPr>
              <a:t>Biển ở Trường Sa có những loài cá đẹp </a:t>
            </a:r>
            <a:r>
              <a:rPr lang="vi-VN" sz="2400" b="1" dirty="0">
                <a:solidFill>
                  <a:srgbClr val="FF0000"/>
                </a:solidFill>
                <a:latin typeface="+mj-lt"/>
              </a:rPr>
              <a:t>rực rỡ </a:t>
            </a:r>
            <a:r>
              <a:rPr lang="vi-VN" sz="2400" dirty="0">
                <a:latin typeface="+mj-lt"/>
              </a:rPr>
              <a:t>và lạ mắt. Từng đàn cá đủ màu sắc, dày đặc đến hàng trăm con tạo nên một tấm thảm hoa di động. Những </a:t>
            </a:r>
            <a:r>
              <a:rPr lang="vi-VN" sz="2400" b="1" dirty="0">
                <a:solidFill>
                  <a:srgbClr val="FF0000"/>
                </a:solidFill>
                <a:latin typeface="+mj-lt"/>
              </a:rPr>
              <a:t>vỉa san hô </a:t>
            </a:r>
            <a:r>
              <a:rPr lang="vi-VN" sz="2400" dirty="0">
                <a:latin typeface="+mj-lt"/>
              </a:rPr>
              <a:t>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62600" y="366072"/>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45761" y="540792"/>
            <a:ext cx="8147356"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04" y="1252960"/>
            <a:ext cx="551155"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2731" y="2356089"/>
            <a:ext cx="520828" cy="384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600" y="5588597"/>
            <a:ext cx="520828" cy="384000"/>
          </a:xfrm>
          <a:prstGeom prst="rect">
            <a:avLst/>
          </a:prstGeom>
        </p:spPr>
      </p:pic>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rcRect l="23875" t="32810" b="15124"/>
          <a:stretch/>
        </p:blipFill>
        <p:spPr>
          <a:xfrm>
            <a:off x="966621" y="3766338"/>
            <a:ext cx="10258758" cy="1894603"/>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CAEAE987-D29B-4D41-BF6D-2317004DE95A}"/>
              </a:ext>
            </a:extLst>
          </p:cNvPr>
          <p:cNvSpPr/>
          <p:nvPr/>
        </p:nvSpPr>
        <p:spPr>
          <a:xfrm>
            <a:off x="9540585" y="-43309"/>
            <a:ext cx="2567632" cy="826499"/>
          </a:xfrm>
          <a:prstGeom prst="wedgeRoundRectCallout">
            <a:avLst>
              <a:gd name="adj1" fmla="val -56102"/>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TextBox 14">
            <a:extLst>
              <a:ext uri="{FF2B5EF4-FFF2-40B4-BE49-F238E27FC236}">
                <a16:creationId xmlns:a16="http://schemas.microsoft.com/office/drawing/2014/main" id="{A8A093E3-B45B-40BB-9699-763C5F23B3AE}"/>
              </a:ext>
            </a:extLst>
          </p:cNvPr>
          <p:cNvSpPr txBox="1"/>
          <p:nvPr/>
        </p:nvSpPr>
        <p:spPr>
          <a:xfrm>
            <a:off x="9456801" y="108330"/>
            <a:ext cx="2735199" cy="400110"/>
          </a:xfrm>
          <a:prstGeom prst="rect">
            <a:avLst/>
          </a:prstGeom>
          <a:noFill/>
        </p:spPr>
        <p:txBody>
          <a:bodyPr wrap="square" rtlCol="0">
            <a:spAutoFit/>
          </a:bodyPr>
          <a:lstStyle/>
          <a:p>
            <a:pPr algn="ctr"/>
            <a:r>
              <a:rPr lang="en-US" sz="2000" b="1" dirty="0" err="1">
                <a:solidFill>
                  <a:srgbClr val="17479D"/>
                </a:solidFill>
                <a:latin typeface="+mj-lt"/>
              </a:rPr>
              <a:t>Luyện</a:t>
            </a:r>
            <a:r>
              <a:rPr lang="en-US" sz="2000" b="1" dirty="0">
                <a:solidFill>
                  <a:srgbClr val="17479D"/>
                </a:solidFill>
                <a:latin typeface="+mj-lt"/>
              </a:rPr>
              <a:t> </a:t>
            </a:r>
            <a:r>
              <a:rPr lang="en-US" sz="2000" b="1" dirty="0" err="1">
                <a:solidFill>
                  <a:srgbClr val="17479D"/>
                </a:solidFill>
                <a:latin typeface="+mj-lt"/>
              </a:rPr>
              <a:t>đọc</a:t>
            </a:r>
            <a:r>
              <a:rPr lang="en-US" sz="2000" b="1" dirty="0">
                <a:solidFill>
                  <a:srgbClr val="17479D"/>
                </a:solidFill>
                <a:latin typeface="+mj-lt"/>
              </a:rPr>
              <a:t> </a:t>
            </a:r>
            <a:r>
              <a:rPr lang="en-US" sz="2000" b="1" dirty="0" err="1">
                <a:solidFill>
                  <a:srgbClr val="17479D"/>
                </a:solidFill>
                <a:latin typeface="+mj-lt"/>
              </a:rPr>
              <a:t>từ</a:t>
            </a:r>
            <a:r>
              <a:rPr lang="en-US" sz="2000" b="1" dirty="0">
                <a:solidFill>
                  <a:srgbClr val="17479D"/>
                </a:solidFill>
                <a:latin typeface="+mj-lt"/>
              </a:rPr>
              <a:t> </a:t>
            </a:r>
            <a:r>
              <a:rPr lang="en-US" sz="2000" b="1" dirty="0" err="1">
                <a:solidFill>
                  <a:srgbClr val="17479D"/>
                </a:solidFill>
                <a:latin typeface="+mj-lt"/>
              </a:rPr>
              <a:t>khó</a:t>
            </a:r>
            <a:endParaRPr lang="en-US" sz="2000" b="1" dirty="0">
              <a:solidFill>
                <a:srgbClr val="17479D"/>
              </a:solidFill>
              <a:latin typeface="+mj-lt"/>
            </a:endParaRPr>
          </a:p>
        </p:txBody>
      </p:sp>
    </p:spTree>
    <p:custDataLst>
      <p:tags r:id="rId1"/>
    </p:custDataLst>
    <p:extLst>
      <p:ext uri="{BB962C8B-B14F-4D97-AF65-F5344CB8AC3E}">
        <p14:creationId xmlns:p14="http://schemas.microsoft.com/office/powerpoint/2010/main" val="2090799947"/>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an Hô Hình ảnh | Định dạng hình ảnh PNG 400216462| vn.lovepik.com">
            <a:extLst>
              <a:ext uri="{FF2B5EF4-FFF2-40B4-BE49-F238E27FC236}">
                <a16:creationId xmlns:a16="http://schemas.microsoft.com/office/drawing/2014/main" id="{89D618B8-276A-47EA-9EB5-57AD90FC3E02}"/>
              </a:ext>
            </a:extLst>
          </p:cNvPr>
          <p:cNvPicPr>
            <a:picLocks noChangeAspect="1" noChangeArrowheads="1"/>
          </p:cNvPicPr>
          <p:nvPr/>
        </p:nvPicPr>
        <p:blipFill>
          <a:blip r:embed="rId4">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3843404" y="3856511"/>
            <a:ext cx="7103423" cy="2521653"/>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1121862" y="243465"/>
            <a:ext cx="776411" cy="700229"/>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354622" y="51622"/>
            <a:ext cx="7154436" cy="889667"/>
          </a:xfrm>
          <a:prstGeom prst="rect">
            <a:avLst/>
          </a:prstGeom>
          <a:noFill/>
        </p:spPr>
        <p:txBody>
          <a:bodyPr wrap="square" rtlCol="0">
            <a:spAutoFit/>
          </a:bodyPr>
          <a:lstStyle/>
          <a:p>
            <a:pPr algn="ctr">
              <a:lnSpc>
                <a:spcPct val="150000"/>
              </a:lnSpc>
            </a:pPr>
            <a:r>
              <a:rPr lang="en-US" sz="4000" b="1" dirty="0" err="1">
                <a:solidFill>
                  <a:srgbClr val="FF0000"/>
                </a:solidFill>
                <a:latin typeface="+mj-lt"/>
              </a:rPr>
              <a:t>Giải</a:t>
            </a:r>
            <a:r>
              <a:rPr lang="en-US" sz="4000" b="1" dirty="0">
                <a:solidFill>
                  <a:srgbClr val="FF0000"/>
                </a:solidFill>
                <a:latin typeface="+mj-lt"/>
              </a:rPr>
              <a:t> </a:t>
            </a:r>
            <a:r>
              <a:rPr lang="en-US" sz="4000" b="1" dirty="0" err="1">
                <a:solidFill>
                  <a:srgbClr val="FF0000"/>
                </a:solidFill>
                <a:latin typeface="+mj-lt"/>
              </a:rPr>
              <a:t>nghĩa</a:t>
            </a:r>
            <a:r>
              <a:rPr lang="en-US" sz="4000" b="1" dirty="0">
                <a:solidFill>
                  <a:srgbClr val="FF0000"/>
                </a:solidFill>
                <a:latin typeface="+mj-lt"/>
              </a:rPr>
              <a:t> </a:t>
            </a:r>
            <a:r>
              <a:rPr lang="en-US" sz="4000" b="1" dirty="0" err="1">
                <a:solidFill>
                  <a:srgbClr val="FF0000"/>
                </a:solidFill>
                <a:latin typeface="+mj-lt"/>
              </a:rPr>
              <a:t>từ</a:t>
            </a:r>
            <a:endParaRPr lang="en-US" sz="4000" b="1" dirty="0">
              <a:solidFill>
                <a:srgbClr val="FF0000"/>
              </a:solidFill>
              <a:latin typeface="+mj-lt"/>
            </a:endParaRPr>
          </a:p>
        </p:txBody>
      </p:sp>
      <p:sp>
        <p:nvSpPr>
          <p:cNvPr id="5" name="Rectangle 4">
            <a:extLst>
              <a:ext uri="{FF2B5EF4-FFF2-40B4-BE49-F238E27FC236}">
                <a16:creationId xmlns:a16="http://schemas.microsoft.com/office/drawing/2014/main" id="{B74CAE37-C031-447C-A0D4-4B3695F007FD}"/>
              </a:ext>
            </a:extLst>
          </p:cNvPr>
          <p:cNvSpPr/>
          <p:nvPr/>
        </p:nvSpPr>
        <p:spPr>
          <a:xfrm>
            <a:off x="1933998" y="754240"/>
            <a:ext cx="7995683" cy="650499"/>
          </a:xfrm>
          <a:prstGeom prst="rect">
            <a:avLst/>
          </a:prstGeom>
        </p:spPr>
        <p:txBody>
          <a:bodyPr wrap="square">
            <a:spAutoFit/>
          </a:bodyPr>
          <a:lstStyle/>
          <a:p>
            <a:pPr algn="just">
              <a:lnSpc>
                <a:spcPct val="150000"/>
              </a:lnSpc>
            </a:pPr>
            <a:r>
              <a:rPr lang="vi-VN" sz="2800" dirty="0">
                <a:latin typeface="+mj-lt"/>
              </a:rPr>
              <a:t>     Thám hiểm</a:t>
            </a:r>
          </a:p>
        </p:txBody>
      </p:sp>
      <p:sp>
        <p:nvSpPr>
          <p:cNvPr id="6" name="Oval 5">
            <a:extLst>
              <a:ext uri="{FF2B5EF4-FFF2-40B4-BE49-F238E27FC236}">
                <a16:creationId xmlns:a16="http://schemas.microsoft.com/office/drawing/2014/main" id="{05260A31-877E-46DB-BCEB-DF51C579FAA0}"/>
              </a:ext>
            </a:extLst>
          </p:cNvPr>
          <p:cNvSpPr/>
          <p:nvPr/>
        </p:nvSpPr>
        <p:spPr>
          <a:xfrm>
            <a:off x="2153556" y="1018431"/>
            <a:ext cx="240000" cy="240000"/>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sp>
        <p:nvSpPr>
          <p:cNvPr id="11" name="TextBox 10">
            <a:extLst>
              <a:ext uri="{FF2B5EF4-FFF2-40B4-BE49-F238E27FC236}">
                <a16:creationId xmlns:a16="http://schemas.microsoft.com/office/drawing/2014/main" id="{21F1432A-BE85-4E86-9EFF-105953948C84}"/>
              </a:ext>
            </a:extLst>
          </p:cNvPr>
          <p:cNvSpPr txBox="1"/>
          <p:nvPr/>
        </p:nvSpPr>
        <p:spPr>
          <a:xfrm>
            <a:off x="4105422" y="820618"/>
            <a:ext cx="5216708" cy="954107"/>
          </a:xfrm>
          <a:prstGeom prst="rect">
            <a:avLst/>
          </a:prstGeom>
          <a:noFill/>
        </p:spPr>
        <p:txBody>
          <a:bodyPr wrap="square" rtlCol="0">
            <a:spAutoFit/>
          </a:bodyPr>
          <a:lstStyle/>
          <a:p>
            <a:pPr algn="just"/>
            <a:r>
              <a:rPr lang="vi-VN" sz="2800" dirty="0">
                <a:solidFill>
                  <a:schemeClr val="accent6">
                    <a:lumMod val="50000"/>
                  </a:schemeClr>
                </a:solidFill>
                <a:latin typeface="+mj-lt"/>
              </a:rPr>
              <a:t>: đi vào vùng xa lạ, hiểm trở để khám phá những điều mới lạ.</a:t>
            </a:r>
            <a:endParaRPr lang="en-US" sz="2800" dirty="0">
              <a:solidFill>
                <a:schemeClr val="accent6">
                  <a:lumMod val="50000"/>
                </a:schemeClr>
              </a:solidFill>
              <a:latin typeface="+mj-lt"/>
            </a:endParaRPr>
          </a:p>
        </p:txBody>
      </p:sp>
      <p:sp>
        <p:nvSpPr>
          <p:cNvPr id="15" name="Rectangle 14">
            <a:extLst>
              <a:ext uri="{FF2B5EF4-FFF2-40B4-BE49-F238E27FC236}">
                <a16:creationId xmlns:a16="http://schemas.microsoft.com/office/drawing/2014/main" id="{B2FE4DCB-1A11-4AF5-B4C2-037AA6BE7E5A}"/>
              </a:ext>
            </a:extLst>
          </p:cNvPr>
          <p:cNvSpPr/>
          <p:nvPr/>
        </p:nvSpPr>
        <p:spPr>
          <a:xfrm>
            <a:off x="1933998" y="1789429"/>
            <a:ext cx="7995683" cy="650499"/>
          </a:xfrm>
          <a:prstGeom prst="rect">
            <a:avLst/>
          </a:prstGeom>
        </p:spPr>
        <p:txBody>
          <a:bodyPr wrap="square">
            <a:spAutoFit/>
          </a:bodyPr>
          <a:lstStyle/>
          <a:p>
            <a:pPr algn="just">
              <a:lnSpc>
                <a:spcPct val="150000"/>
              </a:lnSpc>
            </a:pPr>
            <a:r>
              <a:rPr lang="vi-VN" sz="2800" dirty="0">
                <a:latin typeface="+mj-lt"/>
              </a:rPr>
              <a:t>     San hô</a:t>
            </a:r>
          </a:p>
        </p:txBody>
      </p:sp>
      <p:sp>
        <p:nvSpPr>
          <p:cNvPr id="16" name="Oval 15">
            <a:extLst>
              <a:ext uri="{FF2B5EF4-FFF2-40B4-BE49-F238E27FC236}">
                <a16:creationId xmlns:a16="http://schemas.microsoft.com/office/drawing/2014/main" id="{08A6628B-28EE-454E-8268-B8E530BA2DF7}"/>
              </a:ext>
            </a:extLst>
          </p:cNvPr>
          <p:cNvSpPr/>
          <p:nvPr/>
        </p:nvSpPr>
        <p:spPr>
          <a:xfrm>
            <a:off x="2153556" y="2106736"/>
            <a:ext cx="240000" cy="240000"/>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sp>
        <p:nvSpPr>
          <p:cNvPr id="17" name="Rectangle 16">
            <a:extLst>
              <a:ext uri="{FF2B5EF4-FFF2-40B4-BE49-F238E27FC236}">
                <a16:creationId xmlns:a16="http://schemas.microsoft.com/office/drawing/2014/main" id="{4DA90104-6FC0-43F8-A8D3-188450F9336F}"/>
              </a:ext>
            </a:extLst>
          </p:cNvPr>
          <p:cNvSpPr/>
          <p:nvPr/>
        </p:nvSpPr>
        <p:spPr>
          <a:xfrm>
            <a:off x="1898273" y="2618694"/>
            <a:ext cx="7995683" cy="650499"/>
          </a:xfrm>
          <a:prstGeom prst="rect">
            <a:avLst/>
          </a:prstGeom>
        </p:spPr>
        <p:txBody>
          <a:bodyPr wrap="square">
            <a:spAutoFit/>
          </a:bodyPr>
          <a:lstStyle/>
          <a:p>
            <a:pPr algn="just">
              <a:lnSpc>
                <a:spcPct val="150000"/>
              </a:lnSpc>
            </a:pPr>
            <a:r>
              <a:rPr lang="vi-VN" sz="2800" dirty="0">
                <a:latin typeface="+mj-lt"/>
              </a:rPr>
              <a:t>     Vỉa san hô</a:t>
            </a:r>
          </a:p>
        </p:txBody>
      </p:sp>
      <p:sp>
        <p:nvSpPr>
          <p:cNvPr id="18" name="Oval 17">
            <a:extLst>
              <a:ext uri="{FF2B5EF4-FFF2-40B4-BE49-F238E27FC236}">
                <a16:creationId xmlns:a16="http://schemas.microsoft.com/office/drawing/2014/main" id="{1A06F489-6BA0-44DB-A8C6-D8A1BFF22202}"/>
              </a:ext>
            </a:extLst>
          </p:cNvPr>
          <p:cNvSpPr/>
          <p:nvPr/>
        </p:nvSpPr>
        <p:spPr>
          <a:xfrm>
            <a:off x="2153556" y="2943943"/>
            <a:ext cx="240000" cy="240000"/>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sp>
        <p:nvSpPr>
          <p:cNvPr id="13" name="TextBox 12">
            <a:extLst>
              <a:ext uri="{FF2B5EF4-FFF2-40B4-BE49-F238E27FC236}">
                <a16:creationId xmlns:a16="http://schemas.microsoft.com/office/drawing/2014/main" id="{A72DBBAF-0F3A-495B-B9AB-432F77976EC4}"/>
              </a:ext>
            </a:extLst>
          </p:cNvPr>
          <p:cNvSpPr txBox="1"/>
          <p:nvPr/>
        </p:nvSpPr>
        <p:spPr>
          <a:xfrm>
            <a:off x="4102826" y="1908300"/>
            <a:ext cx="5826855" cy="954107"/>
          </a:xfrm>
          <a:prstGeom prst="rect">
            <a:avLst/>
          </a:prstGeom>
          <a:noFill/>
        </p:spPr>
        <p:txBody>
          <a:bodyPr wrap="square" rtlCol="0">
            <a:spAutoFit/>
          </a:bodyPr>
          <a:lstStyle/>
          <a:p>
            <a:r>
              <a:rPr lang="vi-VN" sz="2800" dirty="0">
                <a:solidFill>
                  <a:schemeClr val="accent6">
                    <a:lumMod val="50000"/>
                  </a:schemeClr>
                </a:solidFill>
                <a:latin typeface="+mj-lt"/>
              </a:rPr>
              <a:t>: động vật biển, có xương dạng cánh hoa, nhiều màu sắc.</a:t>
            </a:r>
            <a:endParaRPr lang="en-US" sz="2800" dirty="0">
              <a:solidFill>
                <a:schemeClr val="accent6">
                  <a:lumMod val="50000"/>
                </a:schemeClr>
              </a:solidFill>
              <a:latin typeface="+mj-lt"/>
            </a:endParaRPr>
          </a:p>
        </p:txBody>
      </p:sp>
      <p:sp>
        <p:nvSpPr>
          <p:cNvPr id="19" name="TextBox 18">
            <a:extLst>
              <a:ext uri="{FF2B5EF4-FFF2-40B4-BE49-F238E27FC236}">
                <a16:creationId xmlns:a16="http://schemas.microsoft.com/office/drawing/2014/main" id="{B8AA1FF8-D4BF-4628-89BC-C4F5F6D5AEA2}"/>
              </a:ext>
            </a:extLst>
          </p:cNvPr>
          <p:cNvSpPr txBox="1"/>
          <p:nvPr/>
        </p:nvSpPr>
        <p:spPr>
          <a:xfrm>
            <a:off x="4102826" y="2792361"/>
            <a:ext cx="7516522" cy="523220"/>
          </a:xfrm>
          <a:prstGeom prst="rect">
            <a:avLst/>
          </a:prstGeom>
          <a:noFill/>
        </p:spPr>
        <p:txBody>
          <a:bodyPr wrap="square" rtlCol="0">
            <a:spAutoFit/>
          </a:bodyPr>
          <a:lstStyle/>
          <a:p>
            <a:r>
              <a:rPr lang="vi-VN" sz="2800" dirty="0">
                <a:solidFill>
                  <a:schemeClr val="accent6">
                    <a:lumMod val="50000"/>
                  </a:schemeClr>
                </a:solidFill>
                <a:latin typeface="+mj-lt"/>
              </a:rPr>
              <a:t>: san hô tập trung thành bờ như bức tường đá.</a:t>
            </a:r>
            <a:endParaRPr lang="en-US" sz="2800" dirty="0">
              <a:solidFill>
                <a:schemeClr val="accent6">
                  <a:lumMod val="50000"/>
                </a:schemeClr>
              </a:solidFill>
              <a:latin typeface="+mj-lt"/>
            </a:endParaRPr>
          </a:p>
        </p:txBody>
      </p:sp>
      <p:pic>
        <p:nvPicPr>
          <p:cNvPr id="8194" name="Picture 2">
            <a:extLst>
              <a:ext uri="{FF2B5EF4-FFF2-40B4-BE49-F238E27FC236}">
                <a16:creationId xmlns:a16="http://schemas.microsoft.com/office/drawing/2014/main" id="{2D03798F-6FE2-4857-86BB-9440F11BF6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9831" y="453298"/>
            <a:ext cx="1660472" cy="17282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ạn san hô Great Barrier - Hệ thống đá ngầm lớn nhất hành tinh | VOV.VN">
            <a:extLst>
              <a:ext uri="{FF2B5EF4-FFF2-40B4-BE49-F238E27FC236}">
                <a16:creationId xmlns:a16="http://schemas.microsoft.com/office/drawing/2014/main" id="{4E5B450C-1EA7-4477-8998-FD39DF4649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226" y="3969235"/>
            <a:ext cx="4654904" cy="22962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8094138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8194"/>
                                        </p:tgtEl>
                                        <p:attrNameLst>
                                          <p:attrName>style.visibility</p:attrName>
                                        </p:attrNameLst>
                                      </p:cBhvr>
                                      <p:to>
                                        <p:strVal val="visible"/>
                                      </p:to>
                                    </p:set>
                                    <p:animEffect transition="in" filter="fade">
                                      <p:cBhvr>
                                        <p:cTn id="34" dur="1000"/>
                                        <p:tgtEl>
                                          <p:spTgt spid="8194"/>
                                        </p:tgtEl>
                                      </p:cBhvr>
                                    </p:animEffect>
                                    <p:anim calcmode="lin" valueType="num">
                                      <p:cBhvr>
                                        <p:cTn id="35" dur="1000" fill="hold"/>
                                        <p:tgtEl>
                                          <p:spTgt spid="8194"/>
                                        </p:tgtEl>
                                        <p:attrNameLst>
                                          <p:attrName>ppt_x</p:attrName>
                                        </p:attrNameLst>
                                      </p:cBhvr>
                                      <p:tavLst>
                                        <p:tav tm="0">
                                          <p:val>
                                            <p:strVal val="#ppt_x"/>
                                          </p:val>
                                        </p:tav>
                                        <p:tav tm="100000">
                                          <p:val>
                                            <p:strVal val="#ppt_x"/>
                                          </p:val>
                                        </p:tav>
                                      </p:tavLst>
                                    </p:anim>
                                    <p:anim calcmode="lin" valueType="num">
                                      <p:cBhvr>
                                        <p:cTn id="3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8196"/>
                                        </p:tgtEl>
                                        <p:attrNameLst>
                                          <p:attrName>style.visibility</p:attrName>
                                        </p:attrNameLst>
                                      </p:cBhvr>
                                      <p:to>
                                        <p:strVal val="visible"/>
                                      </p:to>
                                    </p:set>
                                    <p:animEffect transition="in" filter="fade">
                                      <p:cBhvr>
                                        <p:cTn id="45" dur="1000"/>
                                        <p:tgtEl>
                                          <p:spTgt spid="8196"/>
                                        </p:tgtEl>
                                      </p:cBhvr>
                                    </p:animEffect>
                                    <p:anim calcmode="lin" valueType="num">
                                      <p:cBhvr>
                                        <p:cTn id="46" dur="1000" fill="hold"/>
                                        <p:tgtEl>
                                          <p:spTgt spid="8196"/>
                                        </p:tgtEl>
                                        <p:attrNameLst>
                                          <p:attrName>ppt_x</p:attrName>
                                        </p:attrNameLst>
                                      </p:cBhvr>
                                      <p:tavLst>
                                        <p:tav tm="0">
                                          <p:val>
                                            <p:strVal val="#ppt_x"/>
                                          </p:val>
                                        </p:tav>
                                        <p:tav tm="100000">
                                          <p:val>
                                            <p:strVal val="#ppt_x"/>
                                          </p:val>
                                        </p:tav>
                                      </p:tavLst>
                                    </p:anim>
                                    <p:anim calcmode="lin" valueType="num">
                                      <p:cBhvr>
                                        <p:cTn id="47"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8198"/>
                                        </p:tgtEl>
                                        <p:attrNameLst>
                                          <p:attrName>style.visibility</p:attrName>
                                        </p:attrNameLst>
                                      </p:cBhvr>
                                      <p:to>
                                        <p:strVal val="visible"/>
                                      </p:to>
                                    </p:set>
                                    <p:animEffect transition="in" filter="fade">
                                      <p:cBhvr>
                                        <p:cTn id="5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P spid="15" grpId="0"/>
      <p:bldP spid="16" grpId="0" animBg="1"/>
      <p:bldP spid="17" grpId="0"/>
      <p:bldP spid="18" grpId="0" animBg="1"/>
      <p:bldP spid="13"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62600" y="366072"/>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2216163" y="366072"/>
            <a:ext cx="8431876"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04" y="1252960"/>
            <a:ext cx="551155"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2731" y="2356089"/>
            <a:ext cx="520828" cy="384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600" y="5588597"/>
            <a:ext cx="520828" cy="384000"/>
          </a:xfrm>
          <a:prstGeom prst="rect">
            <a:avLst/>
          </a:prstGeom>
        </p:spPr>
      </p:pic>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rcRect l="23875" t="32810" b="15124"/>
          <a:stretch/>
        </p:blipFill>
        <p:spPr>
          <a:xfrm>
            <a:off x="966621" y="3766338"/>
            <a:ext cx="10258758" cy="189460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78494291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p:transition spd="slow">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3858018" y="264779"/>
            <a:ext cx="7591660" cy="830997"/>
          </a:xfrm>
          <a:prstGeom prst="rect">
            <a:avLst/>
          </a:prstGeom>
          <a:noFill/>
        </p:spPr>
        <p:txBody>
          <a:bodyPr wrap="square" rtlCol="0">
            <a:spAutoFit/>
          </a:bodyPr>
          <a:lstStyle/>
          <a:p>
            <a:r>
              <a:rPr lang="vi-VN" sz="4800" dirty="0">
                <a:latin typeface="+mj-lt"/>
              </a:rPr>
              <a:t>TRẢ LỜI CÂU HỎI</a:t>
            </a:r>
            <a:endParaRPr lang="en-US" sz="4800" dirty="0">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075602" y="1127331"/>
            <a:ext cx="8942227" cy="650499"/>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Nhắc đến Trường Sa, người ta nhắc đến những gì?</a:t>
            </a:r>
          </a:p>
        </p:txBody>
      </p:sp>
      <p:pic>
        <p:nvPicPr>
          <p:cNvPr id="18" name="Picture 17">
            <a:extLst>
              <a:ext uri="{FF2B5EF4-FFF2-40B4-BE49-F238E27FC236}">
                <a16:creationId xmlns:a16="http://schemas.microsoft.com/office/drawing/2014/main" id="{700435C7-CCDC-4A36-883B-A3D08F4469DF}"/>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73539" t="27967" r="-1" b="7721"/>
          <a:stretch/>
        </p:blipFill>
        <p:spPr>
          <a:xfrm>
            <a:off x="424539" y="264779"/>
            <a:ext cx="2547259" cy="2015411"/>
          </a:xfrm>
          <a:prstGeom prst="ellipse">
            <a:avLst/>
          </a:prstGeom>
          <a:ln>
            <a:noFill/>
          </a:ln>
          <a:effectLst>
            <a:softEdge rad="112500"/>
          </a:effectLst>
        </p:spPr>
      </p:pic>
      <p:sp>
        <p:nvSpPr>
          <p:cNvPr id="19" name="TextBox 18">
            <a:extLst>
              <a:ext uri="{FF2B5EF4-FFF2-40B4-BE49-F238E27FC236}">
                <a16:creationId xmlns:a16="http://schemas.microsoft.com/office/drawing/2014/main" id="{90D77878-223B-4E59-B935-B5929052FCB3}"/>
              </a:ext>
            </a:extLst>
          </p:cNvPr>
          <p:cNvSpPr txBox="1"/>
          <p:nvPr/>
        </p:nvSpPr>
        <p:spPr>
          <a:xfrm>
            <a:off x="2971798" y="1777958"/>
            <a:ext cx="8295892" cy="954107"/>
          </a:xfrm>
          <a:prstGeom prst="rect">
            <a:avLst/>
          </a:prstGeom>
          <a:noFill/>
        </p:spPr>
        <p:txBody>
          <a:bodyPr wrap="square" rtlCol="0">
            <a:spAutoFit/>
          </a:bodyPr>
          <a:lstStyle/>
          <a:p>
            <a:r>
              <a:rPr lang="vi-VN" sz="2800" dirty="0">
                <a:solidFill>
                  <a:srgbClr val="FF0000"/>
                </a:solidFill>
                <a:latin typeface="+mj-lt"/>
                <a:sym typeface="Wingdings" panose="05000000000000000000" pitchFamily="2" charset="2"/>
              </a:rPr>
              <a:t> Nhắc đến Trường Sa, người ta nhắc đến các đảo và biển.</a:t>
            </a:r>
            <a:endParaRPr lang="vi-VN" sz="2800" dirty="0">
              <a:solidFill>
                <a:srgbClr val="FF0000"/>
              </a:solidFill>
              <a:latin typeface="+mj-lt"/>
            </a:endParaRPr>
          </a:p>
        </p:txBody>
      </p:sp>
      <p:pic>
        <p:nvPicPr>
          <p:cNvPr id="9218" name="Picture 2" descr="Quần đảo Hoàng Sa và Trường Sa có bao nhiêu đảo? | Thời Đại">
            <a:extLst>
              <a:ext uri="{FF2B5EF4-FFF2-40B4-BE49-F238E27FC236}">
                <a16:creationId xmlns:a16="http://schemas.microsoft.com/office/drawing/2014/main" id="{46B820DC-8CD1-484A-BD95-F55B6BB968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4271" y="3049098"/>
            <a:ext cx="3713580" cy="30561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ác bài viết về Hải đăng Đại Lãnh - Mytour.vn">
            <a:extLst>
              <a:ext uri="{FF2B5EF4-FFF2-40B4-BE49-F238E27FC236}">
                <a16:creationId xmlns:a16="http://schemas.microsoft.com/office/drawing/2014/main" id="{CC382C83-0040-4DCC-9EF3-B382AE459C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8687" y="3049098"/>
            <a:ext cx="4076565" cy="3057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circle(in)">
                                      <p:cBhvr>
                                        <p:cTn id="17" dur="2000"/>
                                        <p:tgtEl>
                                          <p:spTgt spid="9218"/>
                                        </p:tgtEl>
                                      </p:cBhvr>
                                    </p:animEffect>
                                  </p:childTnLst>
                                </p:cTn>
                              </p:par>
                              <p:par>
                                <p:cTn id="18" presetID="6" presetClass="entr" presetSubtype="16" fill="hold" nodeType="withEffect">
                                  <p:stCondLst>
                                    <p:cond delay="0"/>
                                  </p:stCondLst>
                                  <p:childTnLst>
                                    <p:set>
                                      <p:cBhvr>
                                        <p:cTn id="19" dur="1" fill="hold">
                                          <p:stCondLst>
                                            <p:cond delay="0"/>
                                          </p:stCondLst>
                                        </p:cTn>
                                        <p:tgtEl>
                                          <p:spTgt spid="9220"/>
                                        </p:tgtEl>
                                        <p:attrNameLst>
                                          <p:attrName>style.visibility</p:attrName>
                                        </p:attrNameLst>
                                      </p:cBhvr>
                                      <p:to>
                                        <p:strVal val="visible"/>
                                      </p:to>
                                    </p:set>
                                    <p:animEffect transition="in" filter="circle(in)">
                                      <p:cBhvr>
                                        <p:cTn id="20"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1330775" y="402176"/>
            <a:ext cx="10230604" cy="658835"/>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rPr>
              <a:t>2. </a:t>
            </a:r>
            <a:r>
              <a:rPr lang="vi-VN" sz="2800" dirty="0"/>
              <a:t>Vẻ đẹp của những loài cá được miêu tả như thế nào?</a:t>
            </a:r>
          </a:p>
        </p:txBody>
      </p:sp>
      <p:sp>
        <p:nvSpPr>
          <p:cNvPr id="22" name="TextBox 21">
            <a:extLst>
              <a:ext uri="{FF2B5EF4-FFF2-40B4-BE49-F238E27FC236}">
                <a16:creationId xmlns:a16="http://schemas.microsoft.com/office/drawing/2014/main" id="{B22684F9-F211-4BBE-8B64-DADA75442ABB}"/>
              </a:ext>
            </a:extLst>
          </p:cNvPr>
          <p:cNvSpPr txBox="1"/>
          <p:nvPr/>
        </p:nvSpPr>
        <p:spPr>
          <a:xfrm>
            <a:off x="1128156" y="1052675"/>
            <a:ext cx="9868395" cy="523220"/>
          </a:xfrm>
          <a:prstGeom prst="rect">
            <a:avLst/>
          </a:prstGeom>
          <a:noFill/>
        </p:spPr>
        <p:txBody>
          <a:bodyPr wrap="square" rtlCol="0">
            <a:spAutoFit/>
          </a:bodyPr>
          <a:lstStyle/>
          <a:p>
            <a:r>
              <a:rPr lang="vi-VN" sz="2800" dirty="0">
                <a:solidFill>
                  <a:srgbClr val="FF0000"/>
                </a:solidFill>
                <a:sym typeface="Wingdings" panose="05000000000000000000" pitchFamily="2" charset="2"/>
              </a:rPr>
              <a:t> đẹp rực rỡ và lạ mắt.</a:t>
            </a:r>
            <a:endParaRPr lang="vi-VN" sz="2800" dirty="0">
              <a:solidFill>
                <a:srgbClr val="FF0000"/>
              </a:solidFill>
            </a:endParaRPr>
          </a:p>
        </p:txBody>
      </p:sp>
      <p:sp>
        <p:nvSpPr>
          <p:cNvPr id="24" name="TextBox 23">
            <a:extLst>
              <a:ext uri="{FF2B5EF4-FFF2-40B4-BE49-F238E27FC236}">
                <a16:creationId xmlns:a16="http://schemas.microsoft.com/office/drawing/2014/main" id="{80B9762A-FD95-4F93-BE6C-8019B1D39CFA}"/>
              </a:ext>
            </a:extLst>
          </p:cNvPr>
          <p:cNvSpPr txBox="1"/>
          <p:nvPr/>
        </p:nvSpPr>
        <p:spPr>
          <a:xfrm>
            <a:off x="1128156" y="1552144"/>
            <a:ext cx="9868395" cy="954107"/>
          </a:xfrm>
          <a:prstGeom prst="rect">
            <a:avLst/>
          </a:prstGeom>
          <a:noFill/>
        </p:spPr>
        <p:txBody>
          <a:bodyPr wrap="square" rtlCol="0">
            <a:spAutoFit/>
          </a:bodyPr>
          <a:lstStyle/>
          <a:p>
            <a:r>
              <a:rPr lang="vi-VN" sz="2800" dirty="0">
                <a:solidFill>
                  <a:srgbClr val="FF0000"/>
                </a:solidFill>
                <a:sym typeface="Wingdings" panose="05000000000000000000" pitchFamily="2" charset="2"/>
              </a:rPr>
              <a:t> đủ màu sắc, dày đặc đến hàng trăm con tạo nên một tấm thảm hoa di động.</a:t>
            </a:r>
            <a:endParaRPr lang="vi-VN" sz="2800" dirty="0">
              <a:solidFill>
                <a:srgbClr val="FF0000"/>
              </a:solidFill>
            </a:endParaRPr>
          </a:p>
        </p:txBody>
      </p:sp>
      <p:pic>
        <p:nvPicPr>
          <p:cNvPr id="10242" name="Picture 2" descr="HD wallpaper: Ocean Underwater World Marine Life Dolphin Sea Turtle  Colorful Tropical Fish, Coral Wallpaper For Pc, Tablet And Mobile Download  1920×1200 | Wallpaper Flare">
            <a:extLst>
              <a:ext uri="{FF2B5EF4-FFF2-40B4-BE49-F238E27FC236}">
                <a16:creationId xmlns:a16="http://schemas.microsoft.com/office/drawing/2014/main" id="{107C3B20-8BC1-4CB7-9E0C-36DFA2FCE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098" y="2579977"/>
            <a:ext cx="7004510" cy="387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727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 calcmode="lin" valueType="num">
                                      <p:cBhvr>
                                        <p:cTn id="22" dur="500" fill="hold"/>
                                        <p:tgtEl>
                                          <p:spTgt spid="10242"/>
                                        </p:tgtEl>
                                        <p:attrNameLst>
                                          <p:attrName>ppt_w</p:attrName>
                                        </p:attrNameLst>
                                      </p:cBhvr>
                                      <p:tavLst>
                                        <p:tav tm="0">
                                          <p:val>
                                            <p:fltVal val="0"/>
                                          </p:val>
                                        </p:tav>
                                        <p:tav tm="100000">
                                          <p:val>
                                            <p:strVal val="#ppt_w"/>
                                          </p:val>
                                        </p:tav>
                                      </p:tavLst>
                                    </p:anim>
                                    <p:anim calcmode="lin" valueType="num">
                                      <p:cBhvr>
                                        <p:cTn id="23" dur="500" fill="hold"/>
                                        <p:tgtEl>
                                          <p:spTgt spid="10242"/>
                                        </p:tgtEl>
                                        <p:attrNameLst>
                                          <p:attrName>ppt_h</p:attrName>
                                        </p:attrNameLst>
                                      </p:cBhvr>
                                      <p:tavLst>
                                        <p:tav tm="0">
                                          <p:val>
                                            <p:fltVal val="0"/>
                                          </p:val>
                                        </p:tav>
                                        <p:tav tm="100000">
                                          <p:val>
                                            <p:strVal val="#ppt_h"/>
                                          </p:val>
                                        </p:tav>
                                      </p:tavLst>
                                    </p:anim>
                                    <p:animEffect transition="in" filter="fade">
                                      <p:cBhvr>
                                        <p:cTn id="2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a:t>
            </a: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 </a:t>
            </a: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2539934347"/>
      </p:ext>
    </p:ext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25" name="Picture 24" descr="1c98244e0147f1e783b3d16720741e69.jpg"/>
          <p:cNvPicPr>
            <a:picLocks noChangeAspect="1"/>
          </p:cNvPicPr>
          <p:nvPr/>
        </p:nvPicPr>
        <p:blipFill>
          <a:blip r:embed="rId4">
            <a:clrChange>
              <a:clrFrom>
                <a:srgbClr val="F6F6F6"/>
              </a:clrFrom>
              <a:clrTo>
                <a:srgbClr val="F6F6F6">
                  <a:alpha val="0"/>
                </a:srgbClr>
              </a:clrTo>
            </a:clrChange>
          </a:blip>
          <a:srcRect l="6182" t="55208" r="53035" b="22917"/>
          <a:stretch>
            <a:fillRect/>
          </a:stretch>
        </p:blipFill>
        <p:spPr>
          <a:xfrm>
            <a:off x="4212030" y="3944233"/>
            <a:ext cx="1387010" cy="745115"/>
          </a:xfrm>
          <a:prstGeom prst="rect">
            <a:avLst/>
          </a:prstGeom>
        </p:spPr>
      </p:pic>
      <p:pic>
        <p:nvPicPr>
          <p:cNvPr id="23" name="Picture 22" descr="18053136-tác-giả-của-một-con-gà-mái-và-bảy-quả-trứng-của-cô-trên-một-nền-trắng.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599960" y="998214"/>
            <a:ext cx="1999080" cy="2058753"/>
          </a:xfrm>
          <a:prstGeom prst="rect">
            <a:avLst/>
          </a:prstGeom>
        </p:spPr>
      </p:pic>
      <p:pic>
        <p:nvPicPr>
          <p:cNvPr id="28" name="Picture 27" descr="1c98244e0147f1e783b3d16720741e69.jpg"/>
          <p:cNvPicPr>
            <a:picLocks noChangeAspect="1"/>
          </p:cNvPicPr>
          <p:nvPr/>
        </p:nvPicPr>
        <p:blipFill>
          <a:blip r:embed="rId4">
            <a:clrChange>
              <a:clrFrom>
                <a:srgbClr val="F6F6F6"/>
              </a:clrFrom>
              <a:clrTo>
                <a:srgbClr val="F6F6F6">
                  <a:alpha val="0"/>
                </a:srgbClr>
              </a:clrTo>
            </a:clrChange>
          </a:blip>
          <a:srcRect l="36438" t="37500" r="40610" b="42708"/>
          <a:stretch>
            <a:fillRect/>
          </a:stretch>
        </p:blipFill>
        <p:spPr>
          <a:xfrm>
            <a:off x="5301056" y="3523939"/>
            <a:ext cx="1332493" cy="1159538"/>
          </a:xfrm>
          <a:prstGeom prst="rect">
            <a:avLst/>
          </a:prstGeom>
        </p:spPr>
      </p:pic>
      <p:pic>
        <p:nvPicPr>
          <p:cNvPr id="29" name="Picture 28" descr="kuik1.png"/>
          <p:cNvPicPr>
            <a:picLocks noChangeAspect="1"/>
          </p:cNvPicPr>
          <p:nvPr/>
        </p:nvPicPr>
        <p:blipFill>
          <a:blip r:embed="rId6" cstate="print"/>
          <a:stretch>
            <a:fillRect/>
          </a:stretch>
        </p:blipFill>
        <p:spPr>
          <a:xfrm>
            <a:off x="8953520" y="3714752"/>
            <a:ext cx="821180" cy="785818"/>
          </a:xfrm>
          <a:prstGeom prst="rect">
            <a:avLst/>
          </a:prstGeom>
        </p:spPr>
      </p:pic>
      <p:pic>
        <p:nvPicPr>
          <p:cNvPr id="30" name="Picture 29" descr="18013219-tác-giả-của-một-con-gà-gần-bảng-mũi-tên-trên-một-nền-trắng 2.jpg"/>
          <p:cNvPicPr>
            <a:picLocks noChangeAspect="1"/>
          </p:cNvPicPr>
          <p:nvPr/>
        </p:nvPicPr>
        <p:blipFill>
          <a:blip r:embed="rId7">
            <a:clrChange>
              <a:clrFrom>
                <a:srgbClr val="FFFFFF"/>
              </a:clrFrom>
              <a:clrTo>
                <a:srgbClr val="FFFFFF">
                  <a:alpha val="0"/>
                </a:srgbClr>
              </a:clrTo>
            </a:clrChange>
          </a:blip>
          <a:stretch>
            <a:fillRect/>
          </a:stretch>
        </p:blipFill>
        <p:spPr>
          <a:xfrm flipH="1">
            <a:off x="7176120" y="3543452"/>
            <a:ext cx="3769918" cy="3314548"/>
          </a:xfrm>
          <a:prstGeom prst="rect">
            <a:avLst/>
          </a:prstGeom>
        </p:spPr>
      </p:pic>
      <p:pic>
        <p:nvPicPr>
          <p:cNvPr id="31" name="Picture 30" descr="349de0c82228b446ebd18bb653781d4e.jpg"/>
          <p:cNvPicPr>
            <a:picLocks noChangeAspect="1"/>
          </p:cNvPicPr>
          <p:nvPr/>
        </p:nvPicPr>
        <p:blipFill>
          <a:blip r:embed="rId8" cstate="print">
            <a:clrChange>
              <a:clrFrom>
                <a:srgbClr val="F6F6F6"/>
              </a:clrFrom>
              <a:clrTo>
                <a:srgbClr val="F6F6F6">
                  <a:alpha val="0"/>
                </a:srgbClr>
              </a:clrTo>
            </a:clrChange>
          </a:blip>
          <a:srcRect t="45833" r="22500"/>
          <a:stretch>
            <a:fillRect/>
          </a:stretch>
        </p:blipFill>
        <p:spPr>
          <a:xfrm>
            <a:off x="10332970" y="6615550"/>
            <a:ext cx="278758" cy="214314"/>
          </a:xfrm>
          <a:prstGeom prst="rect">
            <a:avLst/>
          </a:prstGeom>
        </p:spPr>
      </p:pic>
      <p:sp>
        <p:nvSpPr>
          <p:cNvPr id="34" name="Rectangle 33"/>
          <p:cNvSpPr/>
          <p:nvPr/>
        </p:nvSpPr>
        <p:spPr>
          <a:xfrm>
            <a:off x="2495649" y="90273"/>
            <a:ext cx="561081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Tahoma" pitchFamily="34" charset="0"/>
                <a:cs typeface="Tahoma" pitchFamily="34" charset="0"/>
              </a:rPr>
              <a:t>THU HOẠCH TRỨNG GÀ</a:t>
            </a:r>
          </a:p>
        </p:txBody>
      </p:sp>
      <p:pic>
        <p:nvPicPr>
          <p:cNvPr id="43" name="Picture 42" descr="18789247-tác-giả-của-những-con-vịt-màu-nâu-và-bốn-con-vịt-con-màu-vàng-của-cô-trên-một-nền-trắng.jpg"/>
          <p:cNvPicPr>
            <a:picLocks noChangeAspect="1"/>
          </p:cNvPicPr>
          <p:nvPr/>
        </p:nvPicPr>
        <p:blipFill>
          <a:blip r:embed="rId9" cstate="print">
            <a:clrChange>
              <a:clrFrom>
                <a:srgbClr val="FFFFFF"/>
              </a:clrFrom>
              <a:clrTo>
                <a:srgbClr val="FFFFFF">
                  <a:alpha val="0"/>
                </a:srgbClr>
              </a:clrTo>
            </a:clrChange>
          </a:blip>
          <a:stretch>
            <a:fillRect/>
          </a:stretch>
        </p:blipFill>
        <p:spPr>
          <a:xfrm>
            <a:off x="3170616" y="5589240"/>
            <a:ext cx="1590074" cy="1479172"/>
          </a:xfrm>
          <a:prstGeom prst="rect">
            <a:avLst/>
          </a:prstGeom>
        </p:spPr>
      </p:pic>
      <p:pic>
        <p:nvPicPr>
          <p:cNvPr id="18" name="Picture 17" descr="9a12101c4398f4729d1cb617915a20f0.jpg"/>
          <p:cNvPicPr>
            <a:picLocks noChangeAspect="1"/>
          </p:cNvPicPr>
          <p:nvPr/>
        </p:nvPicPr>
        <p:blipFill>
          <a:blip r:embed="rId10" cstate="print">
            <a:clrChange>
              <a:clrFrom>
                <a:srgbClr val="F6F6F6"/>
              </a:clrFrom>
              <a:clrTo>
                <a:srgbClr val="F6F6F6">
                  <a:alpha val="0"/>
                </a:srgbClr>
              </a:clrTo>
            </a:clrChange>
          </a:blip>
          <a:stretch>
            <a:fillRect/>
          </a:stretch>
        </p:blipFill>
        <p:spPr>
          <a:xfrm>
            <a:off x="7596198" y="6072206"/>
            <a:ext cx="785794" cy="785794"/>
          </a:xfrm>
          <a:prstGeom prst="rect">
            <a:avLst/>
          </a:prstGeom>
        </p:spPr>
      </p:pic>
      <p:pic>
        <p:nvPicPr>
          <p:cNvPr id="20" name="Picture 19" descr="coleta-de-passaros-coloridos_1096-119.jpg"/>
          <p:cNvPicPr>
            <a:picLocks noChangeAspect="1"/>
          </p:cNvPicPr>
          <p:nvPr/>
        </p:nvPicPr>
        <p:blipFill>
          <a:blip r:embed="rId11" cstate="print">
            <a:clrChange>
              <a:clrFrom>
                <a:srgbClr val="FEFEFE"/>
              </a:clrFrom>
              <a:clrTo>
                <a:srgbClr val="FEFEFE">
                  <a:alpha val="0"/>
                </a:srgbClr>
              </a:clrTo>
            </a:clrChange>
          </a:blip>
          <a:srcRect l="6630" t="74921" r="67012" b="5910"/>
          <a:stretch>
            <a:fillRect/>
          </a:stretch>
        </p:blipFill>
        <p:spPr>
          <a:xfrm>
            <a:off x="4595802" y="4714885"/>
            <a:ext cx="285752" cy="207819"/>
          </a:xfrm>
          <a:prstGeom prst="rect">
            <a:avLst/>
          </a:prstGeom>
        </p:spPr>
      </p:pic>
      <p:pic>
        <p:nvPicPr>
          <p:cNvPr id="1026" name="Picture 2" descr="C:\Users\Admin\AppData\Local\Temp\Rar$DI16.811\1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2144" y="1265859"/>
            <a:ext cx="2532250" cy="2061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d"/>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2" name="Picture 4" descr="San Hô Hình ảnh | Định dạng hình ảnh PNG 400216462| vn.lovepik.com">
            <a:extLst>
              <a:ext uri="{FF2B5EF4-FFF2-40B4-BE49-F238E27FC236}">
                <a16:creationId xmlns:a16="http://schemas.microsoft.com/office/drawing/2014/main" id="{2F02912B-17E6-4C5D-8B3E-D7529B290A1B}"/>
              </a:ext>
            </a:extLst>
          </p:cNvPr>
          <p:cNvPicPr>
            <a:picLocks noChangeAspect="1" noChangeArrowheads="1"/>
          </p:cNvPicPr>
          <p:nvPr/>
        </p:nvPicPr>
        <p:blipFill>
          <a:blip r:embed="rId4">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763988" y="3690855"/>
            <a:ext cx="10778828" cy="2961300"/>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02AD311-8DC0-4E82-A8B9-809062B06680}"/>
              </a:ext>
            </a:extLst>
          </p:cNvPr>
          <p:cNvGrpSpPr/>
          <p:nvPr/>
        </p:nvGrpSpPr>
        <p:grpSpPr>
          <a:xfrm>
            <a:off x="3761099" y="382459"/>
            <a:ext cx="3814950" cy="799385"/>
            <a:chOff x="568135" y="421233"/>
            <a:chExt cx="2214335" cy="599539"/>
          </a:xfrm>
        </p:grpSpPr>
        <p:pic>
          <p:nvPicPr>
            <p:cNvPr id="13" name="Picture 12">
              <a:extLst>
                <a:ext uri="{FF2B5EF4-FFF2-40B4-BE49-F238E27FC236}">
                  <a16:creationId xmlns:a16="http://schemas.microsoft.com/office/drawing/2014/main" id="{E49AD6B8-939A-4DB1-92C9-B7BC88E1ACEA}"/>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5" name="TextBox 14">
              <a:extLst>
                <a:ext uri="{FF2B5EF4-FFF2-40B4-BE49-F238E27FC236}">
                  <a16:creationId xmlns:a16="http://schemas.microsoft.com/office/drawing/2014/main" id="{407363D3-3518-4178-859E-C25CD41B1E80}"/>
                </a:ext>
              </a:extLst>
            </p:cNvPr>
            <p:cNvSpPr txBox="1"/>
            <p:nvPr/>
          </p:nvSpPr>
          <p:spPr>
            <a:xfrm>
              <a:off x="1218102" y="460493"/>
              <a:ext cx="1564368" cy="392415"/>
            </a:xfrm>
            <a:prstGeom prst="rect">
              <a:avLst/>
            </a:prstGeom>
            <a:noFill/>
          </p:spPr>
          <p:txBody>
            <a:bodyPr wrap="square" rtlCol="0">
              <a:spAutoFit/>
            </a:bodyPr>
            <a:lstStyle/>
            <a:p>
              <a:pPr algn="ctr"/>
              <a:r>
                <a:rPr lang="vi-VN" sz="2800" b="1" dirty="0">
                  <a:solidFill>
                    <a:srgbClr val="17479D"/>
                  </a:solidFill>
                  <a:latin typeface="+mj-lt"/>
                </a:rPr>
                <a:t> LUYỆN TẬP</a:t>
              </a:r>
              <a:endParaRPr lang="en-US" sz="2800" b="1" dirty="0">
                <a:solidFill>
                  <a:srgbClr val="17479D"/>
                </a:solidFill>
                <a:latin typeface="+mj-lt"/>
              </a:endParaRPr>
            </a:p>
          </p:txBody>
        </p:sp>
      </p:grpSp>
      <p:sp>
        <p:nvSpPr>
          <p:cNvPr id="16" name="TextBox 15">
            <a:extLst>
              <a:ext uri="{FF2B5EF4-FFF2-40B4-BE49-F238E27FC236}">
                <a16:creationId xmlns:a16="http://schemas.microsoft.com/office/drawing/2014/main" id="{352FBFD4-15DB-49E9-A7C6-FC744F56D9F1}"/>
              </a:ext>
            </a:extLst>
          </p:cNvPr>
          <p:cNvSpPr txBox="1"/>
          <p:nvPr/>
        </p:nvSpPr>
        <p:spPr>
          <a:xfrm>
            <a:off x="959794" y="1049865"/>
            <a:ext cx="10092782" cy="523220"/>
          </a:xfrm>
          <a:prstGeom prst="rect">
            <a:avLst/>
          </a:prstGeom>
          <a:noFill/>
        </p:spPr>
        <p:txBody>
          <a:bodyPr wrap="square" rtlCol="0">
            <a:spAutoFit/>
          </a:bodyPr>
          <a:lstStyle/>
          <a:p>
            <a:pPr algn="just"/>
            <a:r>
              <a:rPr lang="vi-VN" sz="2800" b="1" dirty="0">
                <a:solidFill>
                  <a:schemeClr val="accent6">
                    <a:lumMod val="75000"/>
                  </a:schemeClr>
                </a:solidFill>
                <a:latin typeface="+mj-lt"/>
              </a:rPr>
              <a:t>1. </a:t>
            </a:r>
            <a:r>
              <a:rPr lang="vi-VN" sz="2800" dirty="0">
                <a:latin typeface="+mj-lt"/>
              </a:rPr>
              <a:t>Tìm những từ chỉ đặc điểm trong các từ dưới đây.</a:t>
            </a:r>
          </a:p>
        </p:txBody>
      </p:sp>
      <p:pic>
        <p:nvPicPr>
          <p:cNvPr id="3" name="Picture 2">
            <a:extLst>
              <a:ext uri="{FF2B5EF4-FFF2-40B4-BE49-F238E27FC236}">
                <a16:creationId xmlns:a16="http://schemas.microsoft.com/office/drawing/2014/main" id="{56DECBE4-693B-4267-9E9F-EF9BAC5F144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934299" y="1775047"/>
            <a:ext cx="10318529" cy="531336"/>
          </a:xfrm>
          <a:prstGeom prst="rect">
            <a:avLst/>
          </a:prstGeom>
        </p:spPr>
      </p:pic>
      <p:sp>
        <p:nvSpPr>
          <p:cNvPr id="4" name="Oval 3">
            <a:extLst>
              <a:ext uri="{FF2B5EF4-FFF2-40B4-BE49-F238E27FC236}">
                <a16:creationId xmlns:a16="http://schemas.microsoft.com/office/drawing/2014/main" id="{5825D16E-4DDE-4379-9B1E-B845D65F4F3B}"/>
              </a:ext>
            </a:extLst>
          </p:cNvPr>
          <p:cNvSpPr/>
          <p:nvPr/>
        </p:nvSpPr>
        <p:spPr>
          <a:xfrm>
            <a:off x="4355713" y="1767615"/>
            <a:ext cx="1683565" cy="538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6" name="Oval 35">
            <a:extLst>
              <a:ext uri="{FF2B5EF4-FFF2-40B4-BE49-F238E27FC236}">
                <a16:creationId xmlns:a16="http://schemas.microsoft.com/office/drawing/2014/main" id="{DAF571D1-FBEC-4A05-815F-F836F5F999C3}"/>
              </a:ext>
            </a:extLst>
          </p:cNvPr>
          <p:cNvSpPr/>
          <p:nvPr/>
        </p:nvSpPr>
        <p:spPr>
          <a:xfrm>
            <a:off x="6093563" y="1767615"/>
            <a:ext cx="1683565" cy="538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9" name="Oval 38">
            <a:extLst>
              <a:ext uri="{FF2B5EF4-FFF2-40B4-BE49-F238E27FC236}">
                <a16:creationId xmlns:a16="http://schemas.microsoft.com/office/drawing/2014/main" id="{4072F66A-1CCF-45A0-9CA6-1640D18A7C78}"/>
              </a:ext>
            </a:extLst>
          </p:cNvPr>
          <p:cNvSpPr/>
          <p:nvPr/>
        </p:nvSpPr>
        <p:spPr>
          <a:xfrm>
            <a:off x="9569263" y="1767615"/>
            <a:ext cx="1683565" cy="538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41" name="TextBox 40">
            <a:extLst>
              <a:ext uri="{FF2B5EF4-FFF2-40B4-BE49-F238E27FC236}">
                <a16:creationId xmlns:a16="http://schemas.microsoft.com/office/drawing/2014/main" id="{6D440011-BC72-45D2-9164-D9F0FACF1420}"/>
              </a:ext>
            </a:extLst>
          </p:cNvPr>
          <p:cNvSpPr txBox="1"/>
          <p:nvPr/>
        </p:nvSpPr>
        <p:spPr>
          <a:xfrm>
            <a:off x="959794" y="2500229"/>
            <a:ext cx="10092782" cy="523220"/>
          </a:xfrm>
          <a:prstGeom prst="rect">
            <a:avLst/>
          </a:prstGeom>
          <a:noFill/>
        </p:spPr>
        <p:txBody>
          <a:bodyPr wrap="square" rtlCol="0">
            <a:spAutoFit/>
          </a:bodyPr>
          <a:lstStyle/>
          <a:p>
            <a:pPr algn="just"/>
            <a:r>
              <a:rPr lang="vi-VN" sz="2800" b="1" dirty="0">
                <a:solidFill>
                  <a:schemeClr val="accent6">
                    <a:lumMod val="75000"/>
                  </a:schemeClr>
                </a:solidFill>
                <a:latin typeface="+mj-lt"/>
              </a:rPr>
              <a:t>2. </a:t>
            </a:r>
            <a:r>
              <a:rPr lang="vi-VN" sz="2800" dirty="0">
                <a:latin typeface="+mj-lt"/>
              </a:rPr>
              <a:t>Đặt một câu với từ vừa tìm được.</a:t>
            </a:r>
          </a:p>
        </p:txBody>
      </p:sp>
      <p:sp>
        <p:nvSpPr>
          <p:cNvPr id="5" name="TextBox 4">
            <a:extLst>
              <a:ext uri="{FF2B5EF4-FFF2-40B4-BE49-F238E27FC236}">
                <a16:creationId xmlns:a16="http://schemas.microsoft.com/office/drawing/2014/main" id="{6D98D2F9-EEAA-4EF7-BE91-71D8D9A11836}"/>
              </a:ext>
            </a:extLst>
          </p:cNvPr>
          <p:cNvSpPr txBox="1"/>
          <p:nvPr/>
        </p:nvSpPr>
        <p:spPr>
          <a:xfrm>
            <a:off x="1116281" y="3024134"/>
            <a:ext cx="10318528" cy="1815882"/>
          </a:xfrm>
          <a:prstGeom prst="rect">
            <a:avLst/>
          </a:prstGeom>
          <a:noFill/>
        </p:spPr>
        <p:txBody>
          <a:bodyPr wrap="square" rtlCol="0">
            <a:spAutoFit/>
          </a:bodyPr>
          <a:lstStyle/>
          <a:p>
            <a:r>
              <a:rPr lang="vi-VN" sz="2800" dirty="0">
                <a:solidFill>
                  <a:srgbClr val="FF0000"/>
                </a:solidFill>
                <a:latin typeface="+mj-lt"/>
              </a:rPr>
              <a:t>G:</a:t>
            </a:r>
          </a:p>
          <a:p>
            <a:pPr marL="380990" indent="-380990">
              <a:buFontTx/>
              <a:buChar char="-"/>
            </a:pPr>
            <a:r>
              <a:rPr lang="vi-VN" sz="2800" dirty="0">
                <a:solidFill>
                  <a:srgbClr val="002060"/>
                </a:solidFill>
                <a:latin typeface="+mj-lt"/>
              </a:rPr>
              <a:t>Những đàn cá biển có màu sắc rực rỡ.</a:t>
            </a:r>
          </a:p>
          <a:p>
            <a:pPr marL="380990" indent="-380990">
              <a:buFontTx/>
              <a:buChar char="-"/>
            </a:pPr>
            <a:r>
              <a:rPr lang="vi-VN" sz="2800" dirty="0">
                <a:solidFill>
                  <a:srgbClr val="002060"/>
                </a:solidFill>
                <a:latin typeface="+mj-lt"/>
              </a:rPr>
              <a:t>Rặng san hô khổng lồ như tòa lâu đài trong truyện cổ tích.</a:t>
            </a:r>
          </a:p>
          <a:p>
            <a:pPr marL="380990" indent="-380990">
              <a:buFontTx/>
              <a:buChar char="-"/>
            </a:pPr>
            <a:r>
              <a:rPr lang="vi-VN" sz="2800" dirty="0">
                <a:solidFill>
                  <a:srgbClr val="002060"/>
                </a:solidFill>
                <a:latin typeface="+mj-lt"/>
              </a:rPr>
              <a:t>Biển Trường Sa rất đẹp.</a:t>
            </a:r>
          </a:p>
        </p:txBody>
      </p:sp>
    </p:spTree>
    <p:custDataLst>
      <p:tags r:id="rId1"/>
    </p:custDataLst>
    <p:extLst>
      <p:ext uri="{BB962C8B-B14F-4D97-AF65-F5344CB8AC3E}">
        <p14:creationId xmlns:p14="http://schemas.microsoft.com/office/powerpoint/2010/main" val="396978141"/>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heel(1)">
                                      <p:cBhvr>
                                        <p:cTn id="17" dur="1000"/>
                                        <p:tgtEl>
                                          <p:spTgt spid="3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1000"/>
                                        <p:tgtEl>
                                          <p:spTgt spid="3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left)">
                                      <p:cBhvr>
                                        <p:cTn id="4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36" grpId="0" animBg="1"/>
      <p:bldP spid="39" grpId="0" animBg="1"/>
      <p:bldP spid="41"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6CD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462600" y="366072"/>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2091559" y="646350"/>
            <a:ext cx="7656492"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23875" t="32810" b="15124"/>
          <a:stretch/>
        </p:blipFill>
        <p:spPr>
          <a:xfrm>
            <a:off x="966621" y="3766338"/>
            <a:ext cx="10258758" cy="1894603"/>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CAEAE987-D29B-4D41-BF6D-2317004DE95A}"/>
              </a:ext>
            </a:extLst>
          </p:cNvPr>
          <p:cNvSpPr/>
          <p:nvPr/>
        </p:nvSpPr>
        <p:spPr>
          <a:xfrm>
            <a:off x="9748051" y="-47178"/>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A093E3-B45B-40BB-9699-763C5F23B3AE}"/>
              </a:ext>
            </a:extLst>
          </p:cNvPr>
          <p:cNvSpPr txBox="1"/>
          <p:nvPr/>
        </p:nvSpPr>
        <p:spPr>
          <a:xfrm>
            <a:off x="9648694" y="-54371"/>
            <a:ext cx="2347894" cy="523220"/>
          </a:xfrm>
          <a:prstGeom prst="rect">
            <a:avLst/>
          </a:prstGeom>
          <a:noFill/>
        </p:spPr>
        <p:txBody>
          <a:bodyPr wrap="square" rtlCol="0">
            <a:spAutoFit/>
          </a:bodyPr>
          <a:lstStyle/>
          <a:p>
            <a:pPr algn="ctr"/>
            <a:r>
              <a:rPr lang="en-US" sz="2800" b="1" dirty="0" err="1">
                <a:solidFill>
                  <a:srgbClr val="17479D"/>
                </a:solidFill>
                <a:latin typeface="+mj-lt"/>
              </a:rPr>
              <a:t>Luyện</a:t>
            </a:r>
            <a:r>
              <a:rPr lang="en-US" sz="2800" b="1" dirty="0">
                <a:solidFill>
                  <a:srgbClr val="17479D"/>
                </a:solidFill>
                <a:latin typeface="+mj-lt"/>
              </a:rPr>
              <a:t> </a:t>
            </a:r>
            <a:r>
              <a:rPr lang="en-US" sz="2800" b="1" dirty="0" err="1">
                <a:solidFill>
                  <a:srgbClr val="17479D"/>
                </a:solidFill>
                <a:latin typeface="+mj-lt"/>
              </a:rPr>
              <a:t>đọc</a:t>
            </a:r>
            <a:r>
              <a:rPr lang="en-US" sz="2800" b="1" dirty="0">
                <a:solidFill>
                  <a:srgbClr val="17479D"/>
                </a:solidFill>
                <a:latin typeface="+mj-lt"/>
              </a:rPr>
              <a:t> </a:t>
            </a:r>
            <a:r>
              <a:rPr lang="en-US" sz="2800" b="1" dirty="0" err="1">
                <a:solidFill>
                  <a:srgbClr val="17479D"/>
                </a:solidFill>
                <a:latin typeface="+mj-lt"/>
              </a:rPr>
              <a:t>lại</a:t>
            </a:r>
            <a:endParaRPr lang="en-US" sz="2800" b="1" dirty="0">
              <a:solidFill>
                <a:srgbClr val="17479D"/>
              </a:solidFill>
              <a:latin typeface="+mj-lt"/>
            </a:endParaRPr>
          </a:p>
        </p:txBody>
      </p:sp>
    </p:spTree>
    <p:custDataLst>
      <p:tags r:id="rId1"/>
    </p:custDataLst>
    <p:extLst>
      <p:ext uri="{BB962C8B-B14F-4D97-AF65-F5344CB8AC3E}">
        <p14:creationId xmlns:p14="http://schemas.microsoft.com/office/powerpoint/2010/main" val="948269790"/>
      </p:ext>
    </p:extLst>
  </p:cSld>
  <p:clrMapOvr>
    <a:masterClrMapping/>
  </p:clrMapOvr>
  <p:transition spd="slow">
    <p:cover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047" y="2304317"/>
            <a:ext cx="3090399" cy="4469671"/>
          </a:xfrm>
          <a:prstGeom prst="rect">
            <a:avLst/>
          </a:prstGeom>
        </p:spPr>
      </p:pic>
      <p:pic>
        <p:nvPicPr>
          <p:cNvPr id="6"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386" y="3754658"/>
            <a:ext cx="3019329" cy="3019329"/>
          </a:xfrm>
          <a:prstGeom prst="rect">
            <a:avLst/>
          </a:prstGeom>
        </p:spPr>
      </p:pic>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386" y="1883606"/>
            <a:ext cx="3272828" cy="3272828"/>
          </a:xfrm>
          <a:prstGeom prst="rect">
            <a:avLst/>
          </a:prstGeom>
        </p:spPr>
      </p:pic>
      <p:pic>
        <p:nvPicPr>
          <p:cNvPr id="2" name="Picture 1"/>
          <p:cNvPicPr>
            <a:picLocks noChangeAspect="1"/>
          </p:cNvPicPr>
          <p:nvPr/>
        </p:nvPicPr>
        <p:blipFill>
          <a:blip r:embed="rId6"/>
          <a:stretch>
            <a:fillRect/>
          </a:stretch>
        </p:blipFill>
        <p:spPr>
          <a:xfrm>
            <a:off x="1899306" y="0"/>
            <a:ext cx="7933151" cy="4238757"/>
          </a:xfrm>
          <a:prstGeom prst="rect">
            <a:avLst/>
          </a:prstGeom>
        </p:spPr>
      </p:pic>
      <p:sp>
        <p:nvSpPr>
          <p:cNvPr id="3" name="Rectangle 2"/>
          <p:cNvSpPr/>
          <p:nvPr/>
        </p:nvSpPr>
        <p:spPr>
          <a:xfrm>
            <a:off x="3781909" y="1257876"/>
            <a:ext cx="4209807" cy="2062296"/>
          </a:xfrm>
          <a:prstGeom prst="rect">
            <a:avLst/>
          </a:prstGeom>
        </p:spPr>
        <p:txBody>
          <a:bodyPr wrap="none">
            <a:spAutoFit/>
          </a:bodyPr>
          <a:lstStyle/>
          <a:p>
            <a:pPr defTabSz="914377"/>
            <a:r>
              <a:rPr lang="en-US" sz="4267" b="1" dirty="0" err="1">
                <a:solidFill>
                  <a:srgbClr val="FFFF00"/>
                </a:solidFill>
                <a:latin typeface="Times New Roman" panose="02020603050405020304" pitchFamily="18" charset="0"/>
                <a:ea typeface="Calibri" panose="020F0502020204030204" pitchFamily="34" charset="0"/>
              </a:rPr>
              <a:t>Hôm</a:t>
            </a:r>
            <a:r>
              <a:rPr lang="en-US" sz="4267" b="1" dirty="0">
                <a:solidFill>
                  <a:srgbClr val="FFFF00"/>
                </a:solidFill>
                <a:latin typeface="Times New Roman" panose="02020603050405020304" pitchFamily="18" charset="0"/>
                <a:ea typeface="Calibri" panose="020F0502020204030204" pitchFamily="34" charset="0"/>
              </a:rPr>
              <a:t> nay, </a:t>
            </a:r>
          </a:p>
          <a:p>
            <a:pPr defTabSz="914377"/>
            <a:r>
              <a:rPr lang="en-US" sz="4267" b="1" dirty="0" err="1">
                <a:solidFill>
                  <a:srgbClr val="FFFF00"/>
                </a:solidFill>
                <a:latin typeface="Times New Roman" panose="02020603050405020304" pitchFamily="18" charset="0"/>
                <a:ea typeface="Calibri" panose="020F0502020204030204" pitchFamily="34" charset="0"/>
              </a:rPr>
              <a:t>em</a:t>
            </a:r>
            <a:r>
              <a:rPr lang="en-US" sz="4267" b="1" dirty="0">
                <a:solidFill>
                  <a:srgbClr val="FFFF00"/>
                </a:solidFill>
                <a:latin typeface="Times New Roman" panose="02020603050405020304" pitchFamily="18" charset="0"/>
                <a:ea typeface="Calibri" panose="020F0502020204030204" pitchFamily="34" charset="0"/>
              </a:rPr>
              <a:t> </a:t>
            </a:r>
            <a:r>
              <a:rPr lang="en-US" sz="4267" b="1" dirty="0" err="1">
                <a:solidFill>
                  <a:srgbClr val="FFFF00"/>
                </a:solidFill>
                <a:latin typeface="Times New Roman" panose="02020603050405020304" pitchFamily="18" charset="0"/>
                <a:ea typeface="Calibri" panose="020F0502020204030204" pitchFamily="34" charset="0"/>
              </a:rPr>
              <a:t>đã</a:t>
            </a:r>
            <a:r>
              <a:rPr lang="en-US" sz="4267" b="1" dirty="0">
                <a:solidFill>
                  <a:srgbClr val="FFFF00"/>
                </a:solidFill>
                <a:latin typeface="Times New Roman" panose="02020603050405020304" pitchFamily="18" charset="0"/>
                <a:ea typeface="Calibri" panose="020F0502020204030204" pitchFamily="34" charset="0"/>
              </a:rPr>
              <a:t> </a:t>
            </a:r>
            <a:r>
              <a:rPr lang="en-US" sz="4267" b="1" dirty="0" err="1">
                <a:solidFill>
                  <a:srgbClr val="FFFF00"/>
                </a:solidFill>
                <a:latin typeface="Times New Roman" panose="02020603050405020304" pitchFamily="18" charset="0"/>
                <a:ea typeface="Calibri" panose="020F0502020204030204" pitchFamily="34" charset="0"/>
              </a:rPr>
              <a:t>học</a:t>
            </a:r>
            <a:r>
              <a:rPr lang="en-US" sz="4267" b="1" dirty="0">
                <a:solidFill>
                  <a:srgbClr val="FFFF00"/>
                </a:solidFill>
                <a:latin typeface="Times New Roman" panose="02020603050405020304" pitchFamily="18" charset="0"/>
                <a:ea typeface="Calibri" panose="020F0502020204030204" pitchFamily="34" charset="0"/>
              </a:rPr>
              <a:t> </a:t>
            </a:r>
            <a:r>
              <a:rPr lang="en-US" sz="4267" b="1" dirty="0" err="1">
                <a:solidFill>
                  <a:srgbClr val="FFFF00"/>
                </a:solidFill>
                <a:latin typeface="Times New Roman" panose="02020603050405020304" pitchFamily="18" charset="0"/>
                <a:ea typeface="Calibri" panose="020F0502020204030204" pitchFamily="34" charset="0"/>
              </a:rPr>
              <a:t>những</a:t>
            </a:r>
            <a:endParaRPr lang="en-US" sz="4267" b="1" dirty="0">
              <a:solidFill>
                <a:srgbClr val="FFFF00"/>
              </a:solidFill>
              <a:latin typeface="Times New Roman" panose="02020603050405020304" pitchFamily="18" charset="0"/>
              <a:ea typeface="Calibri" panose="020F0502020204030204" pitchFamily="34" charset="0"/>
            </a:endParaRPr>
          </a:p>
          <a:p>
            <a:pPr defTabSz="914377"/>
            <a:r>
              <a:rPr lang="en-US" sz="4267" b="1" dirty="0">
                <a:solidFill>
                  <a:srgbClr val="FFFF00"/>
                </a:solidFill>
                <a:latin typeface="Times New Roman" panose="02020603050405020304" pitchFamily="18" charset="0"/>
                <a:ea typeface="Calibri" panose="020F0502020204030204" pitchFamily="34" charset="0"/>
              </a:rPr>
              <a:t> </a:t>
            </a:r>
            <a:r>
              <a:rPr lang="en-US" sz="4267" b="1" dirty="0" err="1">
                <a:solidFill>
                  <a:srgbClr val="FFFF00"/>
                </a:solidFill>
                <a:latin typeface="Times New Roman" panose="02020603050405020304" pitchFamily="18" charset="0"/>
                <a:ea typeface="Calibri" panose="020F0502020204030204" pitchFamily="34" charset="0"/>
              </a:rPr>
              <a:t>nội</a:t>
            </a:r>
            <a:r>
              <a:rPr lang="en-US" sz="4267" b="1" dirty="0">
                <a:solidFill>
                  <a:srgbClr val="FFFF00"/>
                </a:solidFill>
                <a:latin typeface="Times New Roman" panose="02020603050405020304" pitchFamily="18" charset="0"/>
                <a:ea typeface="Calibri" panose="020F0502020204030204" pitchFamily="34" charset="0"/>
              </a:rPr>
              <a:t> dung </a:t>
            </a:r>
            <a:r>
              <a:rPr lang="en-US" sz="4267" b="1" dirty="0" err="1">
                <a:solidFill>
                  <a:srgbClr val="FFFF00"/>
                </a:solidFill>
                <a:latin typeface="Times New Roman" panose="02020603050405020304" pitchFamily="18" charset="0"/>
                <a:ea typeface="Calibri" panose="020F0502020204030204" pitchFamily="34" charset="0"/>
              </a:rPr>
              <a:t>gì</a:t>
            </a:r>
            <a:r>
              <a:rPr lang="en-US" sz="4267" b="1" dirty="0">
                <a:solidFill>
                  <a:srgbClr val="FFFF00"/>
                </a:solidFill>
                <a:latin typeface="Times New Roman" panose="02020603050405020304" pitchFamily="18" charset="0"/>
                <a:ea typeface="Calibri" panose="020F0502020204030204" pitchFamily="34" charset="0"/>
              </a:rPr>
              <a:t>?</a:t>
            </a:r>
            <a:endParaRPr lang="en-US" sz="4267" b="1" dirty="0">
              <a:solidFill>
                <a:srgbClr val="FFFF00"/>
              </a:solidFill>
              <a:latin typeface="DFPOP1-W9"/>
            </a:endParaRPr>
          </a:p>
        </p:txBody>
      </p:sp>
    </p:spTree>
    <p:extLst>
      <p:ext uri="{BB962C8B-B14F-4D97-AF65-F5344CB8AC3E}">
        <p14:creationId xmlns:p14="http://schemas.microsoft.com/office/powerpoint/2010/main" val="2000489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7002B-694D-47EB-AFB0-4404D2B6CFF0}"/>
              </a:ext>
            </a:extLst>
          </p:cNvPr>
          <p:cNvSpPr/>
          <p:nvPr/>
        </p:nvSpPr>
        <p:spPr>
          <a:xfrm>
            <a:off x="9925050" y="159657"/>
            <a:ext cx="2107293" cy="12482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6" name="Picture 4" descr="Trạng Nguyên - Học trực tuyến - Thi Trực Tiếp - Tiếng Việt, Olympic Toán -  Tiếng Anh - Phát triển trí thông minh đa diện">
            <a:extLst>
              <a:ext uri="{FF2B5EF4-FFF2-40B4-BE49-F238E27FC236}">
                <a16:creationId xmlns:a16="http://schemas.microsoft.com/office/drawing/2014/main" id="{7FB7A0EA-6648-4582-AF55-E2BBF5B60CF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121" y1="13650" x2="27121" y2="13650"/>
                        <a14:foregroundMark x1="14809" y1="13056" x2="14809" y2="13056"/>
                        <a14:foregroundMark x1="14809" y1="13056" x2="14809" y2="13056"/>
                        <a14:foregroundMark x1="16473" y1="18101" x2="16473" y2="18101"/>
                        <a14:foregroundMark x1="16473" y1="18101" x2="16473" y2="18101"/>
                        <a14:foregroundMark x1="20799" y1="16914" x2="20799" y2="16914"/>
                        <a14:foregroundMark x1="7654" y1="5935" x2="7654" y2="5935"/>
                        <a14:foregroundMark x1="7654" y1="33234" x2="7654" y2="33234"/>
                        <a14:foregroundMark x1="8819" y1="58754" x2="8819" y2="58754"/>
                        <a14:foregroundMark x1="13311" y1="7715" x2="10649" y2="80119"/>
                        <a14:foregroundMark x1="15141" y1="6231" x2="666" y2="1780"/>
                        <a14:backgroundMark x1="53245" y1="30861" x2="53245" y2="30861"/>
                        <a14:backgroundMark x1="51747" y1="81009" x2="60732" y2="13650"/>
                        <a14:backgroundMark x1="41098" y1="30564" x2="79035" y2="59347"/>
                        <a14:backgroundMark x1="60899" y1="13650" x2="79534" y2="53116"/>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122304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2E5F9E-A452-4774-AE39-043E6AD91033}"/>
              </a:ext>
            </a:extLst>
          </p:cNvPr>
          <p:cNvSpPr txBox="1"/>
          <p:nvPr/>
        </p:nvSpPr>
        <p:spPr>
          <a:xfrm>
            <a:off x="3255582" y="1398173"/>
            <a:ext cx="816849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Định hướng tiếp theo</a:t>
            </a:r>
            <a:endParaRPr kumimoji="0" lang="en-US" sz="5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endParaRPr>
          </a:p>
        </p:txBody>
      </p:sp>
      <p:sp>
        <p:nvSpPr>
          <p:cNvPr id="3" name="TextBox 2"/>
          <p:cNvSpPr txBox="1"/>
          <p:nvPr/>
        </p:nvSpPr>
        <p:spPr>
          <a:xfrm>
            <a:off x="4833269" y="2780288"/>
            <a:ext cx="6590805" cy="1077218"/>
          </a:xfrm>
          <a:prstGeom prst="rect">
            <a:avLst/>
          </a:prstGeom>
          <a:noFill/>
        </p:spPr>
        <p:txBody>
          <a:bodyPr wrap="square" rtlCol="0">
            <a:spAutoFit/>
          </a:bodyPr>
          <a:lstStyle/>
          <a:p>
            <a:pPr marL="285750" indent="-285750">
              <a:buFontTx/>
              <a:buChar char="-"/>
            </a:pPr>
            <a:r>
              <a:rPr lang="en-US" sz="3200" b="1" dirty="0" err="1"/>
              <a:t>Về</a:t>
            </a:r>
            <a:r>
              <a:rPr lang="en-US" sz="3200" b="1" dirty="0"/>
              <a:t> </a:t>
            </a:r>
            <a:r>
              <a:rPr lang="en-US" sz="3200" b="1" dirty="0" err="1"/>
              <a:t>nhà</a:t>
            </a:r>
            <a:r>
              <a:rPr lang="en-US" sz="3200" b="1" dirty="0"/>
              <a:t> </a:t>
            </a:r>
            <a:r>
              <a:rPr lang="en-US" sz="3200" b="1" dirty="0" err="1"/>
              <a:t>đọc</a:t>
            </a:r>
            <a:r>
              <a:rPr lang="en-US" sz="3200" b="1" dirty="0"/>
              <a:t> </a:t>
            </a:r>
            <a:r>
              <a:rPr lang="en-US" sz="3200" b="1" dirty="0" err="1"/>
              <a:t>và</a:t>
            </a:r>
            <a:r>
              <a:rPr lang="en-US" sz="3200" b="1" dirty="0"/>
              <a:t> </a:t>
            </a:r>
            <a:r>
              <a:rPr lang="en-US" sz="3200" b="1" dirty="0" err="1"/>
              <a:t>trả</a:t>
            </a:r>
            <a:r>
              <a:rPr lang="en-US" sz="3200" b="1" dirty="0"/>
              <a:t> </a:t>
            </a:r>
            <a:r>
              <a:rPr lang="en-US" sz="3200" b="1" dirty="0" err="1"/>
              <a:t>lời</a:t>
            </a:r>
            <a:r>
              <a:rPr lang="en-US" sz="3200" b="1" dirty="0"/>
              <a:t> </a:t>
            </a:r>
            <a:r>
              <a:rPr lang="en-US" sz="3200" b="1" dirty="0" err="1"/>
              <a:t>bài</a:t>
            </a:r>
            <a:r>
              <a:rPr lang="en-US" sz="3200" b="1" dirty="0"/>
              <a:t>.</a:t>
            </a:r>
          </a:p>
          <a:p>
            <a:pPr marL="285750" indent="-285750">
              <a:buFontTx/>
              <a:buChar char="-"/>
            </a:pPr>
            <a:r>
              <a:rPr lang="en-US" sz="3200" b="1" dirty="0" err="1"/>
              <a:t>Chuẩn</a:t>
            </a:r>
            <a:r>
              <a:rPr lang="en-US" sz="3200" b="1" dirty="0"/>
              <a:t> </a:t>
            </a:r>
            <a:r>
              <a:rPr lang="en-US" sz="3200" b="1" err="1"/>
              <a:t>bị</a:t>
            </a:r>
            <a:r>
              <a:rPr lang="en-US" sz="3200" b="1"/>
              <a:t> bài học sau.</a:t>
            </a:r>
            <a:endParaRPr lang="en-US" sz="3200" b="1" dirty="0"/>
          </a:p>
        </p:txBody>
      </p:sp>
    </p:spTree>
    <p:extLst>
      <p:ext uri="{BB962C8B-B14F-4D97-AF65-F5344CB8AC3E}">
        <p14:creationId xmlns:p14="http://schemas.microsoft.com/office/powerpoint/2010/main" val="405435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94" y="704055"/>
            <a:ext cx="2661644" cy="891500"/>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005" y="236091"/>
            <a:ext cx="12331428" cy="10693183"/>
          </a:xfrm>
          <a:prstGeom prst="rect">
            <a:avLst/>
          </a:prstGeom>
        </p:spPr>
      </p:pic>
      <p:sp>
        <p:nvSpPr>
          <p:cNvPr id="26" name="任意多边形 25"/>
          <p:cNvSpPr/>
          <p:nvPr/>
        </p:nvSpPr>
        <p:spPr>
          <a:xfrm>
            <a:off x="1915887" y="1868278"/>
            <a:ext cx="8338236" cy="4592245"/>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cs typeface="+mn-ea"/>
              <a:sym typeface="+mn-lt"/>
            </a:endParaRPr>
          </a:p>
        </p:txBody>
      </p:sp>
      <p:sp>
        <p:nvSpPr>
          <p:cNvPr id="105" name="任意多边形 104"/>
          <p:cNvSpPr/>
          <p:nvPr/>
        </p:nvSpPr>
        <p:spPr>
          <a:xfrm>
            <a:off x="2390356" y="2056871"/>
            <a:ext cx="7408981" cy="4072083"/>
          </a:xfrm>
          <a:custGeom>
            <a:avLst/>
            <a:gdLst>
              <a:gd name="connsiteX0" fmla="*/ 0 w 4967417"/>
              <a:gd name="connsiteY0" fmla="*/ 2644346 h 2656703"/>
              <a:gd name="connsiteX1" fmla="*/ 2261287 w 4967417"/>
              <a:gd name="connsiteY1" fmla="*/ 0 h 2656703"/>
              <a:gd name="connsiteX2" fmla="*/ 2150076 w 4967417"/>
              <a:gd name="connsiteY2" fmla="*/ 2656703 h 2656703"/>
              <a:gd name="connsiteX3" fmla="*/ 4028303 w 4967417"/>
              <a:gd name="connsiteY3" fmla="*/ 444843 h 2656703"/>
              <a:gd name="connsiteX4" fmla="*/ 3917092 w 4967417"/>
              <a:gd name="connsiteY4" fmla="*/ 2619632 h 2656703"/>
              <a:gd name="connsiteX5" fmla="*/ 4967417 w 4967417"/>
              <a:gd name="connsiteY5" fmla="*/ 1779373 h 2656703"/>
              <a:gd name="connsiteX6" fmla="*/ 4905633 w 4967417"/>
              <a:gd name="connsiteY6" fmla="*/ 2607275 h 26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17" h="2656703">
                <a:moveTo>
                  <a:pt x="0" y="2644346"/>
                </a:moveTo>
                <a:lnTo>
                  <a:pt x="2261287" y="0"/>
                </a:lnTo>
                <a:lnTo>
                  <a:pt x="2150076" y="2656703"/>
                </a:lnTo>
                <a:lnTo>
                  <a:pt x="4028303" y="444843"/>
                </a:lnTo>
                <a:lnTo>
                  <a:pt x="3917092" y="2619632"/>
                </a:lnTo>
                <a:lnTo>
                  <a:pt x="4967417" y="1779373"/>
                </a:lnTo>
                <a:lnTo>
                  <a:pt x="4905633" y="2607275"/>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cs typeface="+mn-ea"/>
              <a:sym typeface="+mn-lt"/>
            </a:endParaRPr>
          </a:p>
        </p:txBody>
      </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a:fillRect/>
          </a:stretch>
        </p:blipFill>
        <p:spPr>
          <a:xfrm>
            <a:off x="0" y="4840823"/>
            <a:ext cx="2751437" cy="1620820"/>
          </a:xfrm>
          <a:prstGeom prst="rect">
            <a:avLst/>
          </a:prstGeom>
        </p:spPr>
      </p:pic>
      <p:grpSp>
        <p:nvGrpSpPr>
          <p:cNvPr id="108" name="组合 107"/>
          <p:cNvGrpSpPr/>
          <p:nvPr/>
        </p:nvGrpSpPr>
        <p:grpSpPr>
          <a:xfrm>
            <a:off x="639707" y="3481240"/>
            <a:ext cx="1405279" cy="2687453"/>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a:fillRect/>
          </a:stretch>
        </p:blipFill>
        <p:spPr>
          <a:xfrm>
            <a:off x="9407611" y="4800725"/>
            <a:ext cx="2784389" cy="1620820"/>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a:fillRect/>
          </a:stretch>
        </p:blipFill>
        <p:spPr>
          <a:xfrm>
            <a:off x="9670239" y="3330309"/>
            <a:ext cx="2176557" cy="3377231"/>
          </a:xfrm>
          <a:prstGeom prst="rect">
            <a:avLst/>
          </a:prstGeom>
        </p:spPr>
      </p:pic>
      <p:sp>
        <p:nvSpPr>
          <p:cNvPr id="92" name="任意多边形 91"/>
          <p:cNvSpPr/>
          <p:nvPr/>
        </p:nvSpPr>
        <p:spPr>
          <a:xfrm>
            <a:off x="-6577" y="6168693"/>
            <a:ext cx="12192000"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cs typeface="+mn-ea"/>
              <a:sym typeface="+mn-lt"/>
            </a:endParaRPr>
          </a:p>
        </p:txBody>
      </p:sp>
      <p:sp>
        <p:nvSpPr>
          <p:cNvPr id="111" name="任意多边形 110"/>
          <p:cNvSpPr/>
          <p:nvPr/>
        </p:nvSpPr>
        <p:spPr>
          <a:xfrm>
            <a:off x="-6577" y="6291730"/>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cs typeface="+mn-ea"/>
              <a:sym typeface="+mn-lt"/>
            </a:endParaRPr>
          </a:p>
        </p:txBody>
      </p:sp>
      <p:sp>
        <p:nvSpPr>
          <p:cNvPr id="112" name="任意多边形 111"/>
          <p:cNvSpPr/>
          <p:nvPr/>
        </p:nvSpPr>
        <p:spPr>
          <a:xfrm>
            <a:off x="-6577" y="6487466"/>
            <a:ext cx="12192000"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cs typeface="+mn-ea"/>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22366" y="4748185"/>
            <a:ext cx="3121967" cy="1772088"/>
          </a:xfrm>
          <a:prstGeom prst="rect">
            <a:avLst/>
          </a:prstGeom>
        </p:spPr>
      </p:pic>
      <p:sp>
        <p:nvSpPr>
          <p:cNvPr id="24" name="TextBox 31"/>
          <p:cNvSpPr txBox="1"/>
          <p:nvPr/>
        </p:nvSpPr>
        <p:spPr>
          <a:xfrm>
            <a:off x="1832499" y="2923447"/>
            <a:ext cx="8374419" cy="1733680"/>
          </a:xfrm>
          <a:prstGeom prst="rect">
            <a:avLst/>
          </a:prstGeom>
          <a:noFill/>
          <a:ln w="9525">
            <a:noFill/>
          </a:ln>
        </p:spPr>
        <p:txBody>
          <a:bodyPr wrap="square">
            <a:spAutoFit/>
          </a:bodyPr>
          <a:lstStyle/>
          <a:p>
            <a:pPr algn="ctr" defTabSz="914377"/>
            <a:r>
              <a:rPr lang="en-US" altLang="zh-CN" sz="5333" b="1" dirty="0" err="1">
                <a:solidFill>
                  <a:srgbClr val="A9250B"/>
                </a:solidFill>
                <a:latin typeface="Arial" panose="020B0604020202020204" pitchFamily="34" charset="0"/>
                <a:ea typeface="微软雅黑" panose="020B0503020204020204" pitchFamily="34" charset="-122"/>
                <a:cs typeface="Arial" panose="020B0604020202020204" pitchFamily="34" charset="0"/>
              </a:rPr>
              <a:t>Chúc</a:t>
            </a:r>
            <a:r>
              <a:rPr lang="en-US" altLang="zh-CN" sz="5333" b="1" dirty="0">
                <a:solidFill>
                  <a:srgbClr val="A9250B"/>
                </a:solidFill>
                <a:latin typeface="Arial" panose="020B0604020202020204" pitchFamily="34" charset="0"/>
                <a:ea typeface="微软雅黑" panose="020B0503020204020204" pitchFamily="34" charset="-122"/>
                <a:cs typeface="Arial" panose="020B0604020202020204" pitchFamily="34" charset="0"/>
              </a:rPr>
              <a:t> </a:t>
            </a:r>
            <a:r>
              <a:rPr lang="en-US" altLang="zh-CN" sz="5333" b="1" dirty="0" err="1">
                <a:solidFill>
                  <a:srgbClr val="A9250B"/>
                </a:solidFill>
                <a:latin typeface="Arial" panose="020B0604020202020204" pitchFamily="34" charset="0"/>
                <a:ea typeface="微软雅黑" panose="020B0503020204020204" pitchFamily="34" charset="-122"/>
                <a:cs typeface="Arial" panose="020B0604020202020204" pitchFamily="34" charset="0"/>
              </a:rPr>
              <a:t>các</a:t>
            </a:r>
            <a:r>
              <a:rPr lang="en-US" altLang="zh-CN" sz="5333" b="1" dirty="0">
                <a:solidFill>
                  <a:srgbClr val="A9250B"/>
                </a:solidFill>
                <a:latin typeface="Arial" panose="020B0604020202020204" pitchFamily="34" charset="0"/>
                <a:ea typeface="微软雅黑" panose="020B0503020204020204" pitchFamily="34" charset="-122"/>
                <a:cs typeface="Arial" panose="020B0604020202020204" pitchFamily="34" charset="0"/>
              </a:rPr>
              <a:t> con</a:t>
            </a:r>
          </a:p>
          <a:p>
            <a:pPr algn="ctr" defTabSz="914377"/>
            <a:r>
              <a:rPr lang="en-US" altLang="zh-CN" sz="5333" b="1" dirty="0" err="1">
                <a:solidFill>
                  <a:srgbClr val="A9250B"/>
                </a:solidFill>
                <a:latin typeface="Arial" panose="020B0604020202020204" pitchFamily="34" charset="0"/>
                <a:ea typeface="微软雅黑" panose="020B0503020204020204" pitchFamily="34" charset="-122"/>
                <a:cs typeface="Arial" panose="020B0604020202020204" pitchFamily="34" charset="0"/>
              </a:rPr>
              <a:t>Chăm</a:t>
            </a:r>
            <a:r>
              <a:rPr lang="en-US" altLang="zh-CN" sz="5333" b="1" dirty="0">
                <a:solidFill>
                  <a:srgbClr val="A9250B"/>
                </a:solidFill>
                <a:latin typeface="Arial" panose="020B0604020202020204" pitchFamily="34" charset="0"/>
                <a:ea typeface="微软雅黑" panose="020B0503020204020204" pitchFamily="34" charset="-122"/>
                <a:cs typeface="Arial" panose="020B0604020202020204" pitchFamily="34" charset="0"/>
              </a:rPr>
              <a:t> </a:t>
            </a:r>
            <a:r>
              <a:rPr lang="en-US" altLang="zh-CN" sz="5333" b="1" dirty="0" err="1">
                <a:solidFill>
                  <a:srgbClr val="A9250B"/>
                </a:solidFill>
                <a:latin typeface="Arial" panose="020B0604020202020204" pitchFamily="34" charset="0"/>
                <a:ea typeface="微软雅黑" panose="020B0503020204020204" pitchFamily="34" charset="-122"/>
                <a:cs typeface="Arial" panose="020B0604020202020204" pitchFamily="34" charset="0"/>
              </a:rPr>
              <a:t>ngoan</a:t>
            </a:r>
            <a:r>
              <a:rPr lang="en-US" altLang="zh-CN" sz="5333" b="1" dirty="0">
                <a:solidFill>
                  <a:srgbClr val="A9250B"/>
                </a:solidFill>
                <a:latin typeface="Arial" panose="020B0604020202020204" pitchFamily="34" charset="0"/>
                <a:ea typeface="微软雅黑" panose="020B0503020204020204" pitchFamily="34" charset="-122"/>
                <a:cs typeface="Arial" panose="020B0604020202020204" pitchFamily="34" charset="0"/>
              </a:rPr>
              <a:t>, </a:t>
            </a:r>
            <a:r>
              <a:rPr lang="en-US" altLang="zh-CN" sz="5333" b="1" dirty="0" err="1">
                <a:solidFill>
                  <a:srgbClr val="A9250B"/>
                </a:solidFill>
                <a:latin typeface="Arial" panose="020B0604020202020204" pitchFamily="34" charset="0"/>
                <a:ea typeface="微软雅黑" panose="020B0503020204020204" pitchFamily="34" charset="-122"/>
                <a:cs typeface="Arial" panose="020B0604020202020204" pitchFamily="34" charset="0"/>
              </a:rPr>
              <a:t>học</a:t>
            </a:r>
            <a:r>
              <a:rPr lang="en-US" altLang="zh-CN" sz="5333" b="1" dirty="0">
                <a:solidFill>
                  <a:srgbClr val="A9250B"/>
                </a:solidFill>
                <a:latin typeface="Arial" panose="020B0604020202020204" pitchFamily="34" charset="0"/>
                <a:ea typeface="微软雅黑" panose="020B0503020204020204" pitchFamily="34" charset="-122"/>
                <a:cs typeface="Arial" panose="020B0604020202020204" pitchFamily="34" charset="0"/>
              </a:rPr>
              <a:t> </a:t>
            </a:r>
            <a:r>
              <a:rPr lang="en-US" altLang="zh-CN" sz="5333" b="1" dirty="0" err="1">
                <a:solidFill>
                  <a:srgbClr val="A9250B"/>
                </a:solidFill>
                <a:latin typeface="Arial" panose="020B0604020202020204" pitchFamily="34" charset="0"/>
                <a:ea typeface="微软雅黑" panose="020B0503020204020204" pitchFamily="34" charset="-122"/>
                <a:cs typeface="Arial" panose="020B0604020202020204" pitchFamily="34" charset="0"/>
              </a:rPr>
              <a:t>giỏi</a:t>
            </a:r>
            <a:endParaRPr lang="zh-CN" altLang="en-US" sz="5333" b="1" dirty="0">
              <a:solidFill>
                <a:srgbClr val="A9250B"/>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16187490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down)">
                                      <p:cBhvr>
                                        <p:cTn id="11" dur="500"/>
                                        <p:tgtEl>
                                          <p:spTgt spid="9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wipe(down)">
                                      <p:cBhvr>
                                        <p:cTn id="14" dur="500"/>
                                        <p:tgtEl>
                                          <p:spTgt spid="1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wipe(down)">
                                      <p:cBhvr>
                                        <p:cTn id="17" dur="500"/>
                                        <p:tgtEl>
                                          <p:spTgt spid="112"/>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wipe(left)">
                                      <p:cBhvr>
                                        <p:cTn id="31" dur="500"/>
                                        <p:tgtEl>
                                          <p:spTgt spid="105"/>
                                        </p:tgtEl>
                                      </p:cBhvr>
                                    </p:animEffect>
                                  </p:childTnLst>
                                </p:cTn>
                              </p:par>
                              <p:par>
                                <p:cTn id="32" presetID="8" presetClass="emph" presetSubtype="0" fill="hold" nodeType="withEffect">
                                  <p:stCondLst>
                                    <p:cond delay="0"/>
                                  </p:stCondLst>
                                  <p:childTnLst>
                                    <p:animRot by="21600000">
                                      <p:cBhvr>
                                        <p:cTn id="33" dur="10000" fill="hold"/>
                                        <p:tgtEl>
                                          <p:spTgt spid="23"/>
                                        </p:tgtEl>
                                        <p:attrNameLst>
                                          <p:attrName>r</p:attrName>
                                        </p:attrNameLst>
                                      </p:cBhvr>
                                    </p:animRot>
                                  </p:childTnLst>
                                </p:cTn>
                              </p:par>
                              <p:par>
                                <p:cTn id="34" presetID="22" presetClass="entr" presetSubtype="8" fill="hold"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par>
                                <p:cTn id="37" presetID="22" presetClass="entr" presetSubtype="2"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right)">
                                      <p:cBhvr>
                                        <p:cTn id="39" dur="500"/>
                                        <p:tgtEl>
                                          <p:spTgt spid="86"/>
                                        </p:tgtEl>
                                      </p:cBhvr>
                                    </p:animEffect>
                                  </p:childTnLst>
                                </p:cTn>
                              </p:par>
                              <p:par>
                                <p:cTn id="40" presetID="42" presetClass="entr" presetSubtype="0" fill="hold" nodeType="with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1000"/>
                                        <p:tgtEl>
                                          <p:spTgt spid="108"/>
                                        </p:tgtEl>
                                      </p:cBhvr>
                                    </p:animEffect>
                                    <p:anim calcmode="lin" valueType="num">
                                      <p:cBhvr>
                                        <p:cTn id="43" dur="1000" fill="hold"/>
                                        <p:tgtEl>
                                          <p:spTgt spid="108"/>
                                        </p:tgtEl>
                                        <p:attrNameLst>
                                          <p:attrName>ppt_x</p:attrName>
                                        </p:attrNameLst>
                                      </p:cBhvr>
                                      <p:tavLst>
                                        <p:tav tm="0">
                                          <p:val>
                                            <p:strVal val="#ppt_x"/>
                                          </p:val>
                                        </p:tav>
                                        <p:tav tm="100000">
                                          <p:val>
                                            <p:strVal val="#ppt_x"/>
                                          </p:val>
                                        </p:tav>
                                      </p:tavLst>
                                    </p:anim>
                                    <p:anim calcmode="lin" valueType="num">
                                      <p:cBhvr>
                                        <p:cTn id="44" dur="1000" fill="hold"/>
                                        <p:tgtEl>
                                          <p:spTgt spid="10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53" presetClass="entr" presetSubtype="528"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1250" fill="hold"/>
                                        <p:tgtEl>
                                          <p:spTgt spid="2"/>
                                        </p:tgtEl>
                                        <p:attrNameLst>
                                          <p:attrName>ppt_w</p:attrName>
                                        </p:attrNameLst>
                                      </p:cBhvr>
                                      <p:tavLst>
                                        <p:tav tm="0">
                                          <p:val>
                                            <p:fltVal val="0"/>
                                          </p:val>
                                        </p:tav>
                                        <p:tav tm="100000">
                                          <p:val>
                                            <p:strVal val="#ppt_w"/>
                                          </p:val>
                                        </p:tav>
                                      </p:tavLst>
                                    </p:anim>
                                    <p:anim calcmode="lin" valueType="num">
                                      <p:cBhvr>
                                        <p:cTn id="53" dur="1250" fill="hold"/>
                                        <p:tgtEl>
                                          <p:spTgt spid="2"/>
                                        </p:tgtEl>
                                        <p:attrNameLst>
                                          <p:attrName>ppt_h</p:attrName>
                                        </p:attrNameLst>
                                      </p:cBhvr>
                                      <p:tavLst>
                                        <p:tav tm="0">
                                          <p:val>
                                            <p:fltVal val="0"/>
                                          </p:val>
                                        </p:tav>
                                        <p:tav tm="100000">
                                          <p:val>
                                            <p:strVal val="#ppt_h"/>
                                          </p:val>
                                        </p:tav>
                                      </p:tavLst>
                                    </p:anim>
                                    <p:animEffect transition="in" filter="fade">
                                      <p:cBhvr>
                                        <p:cTn id="54" dur="1250"/>
                                        <p:tgtEl>
                                          <p:spTgt spid="2"/>
                                        </p:tgtEl>
                                      </p:cBhvr>
                                    </p:animEffect>
                                    <p:anim calcmode="lin" valueType="num">
                                      <p:cBhvr>
                                        <p:cTn id="55" dur="1250" fill="hold"/>
                                        <p:tgtEl>
                                          <p:spTgt spid="2"/>
                                        </p:tgtEl>
                                        <p:attrNameLst>
                                          <p:attrName>ppt_x</p:attrName>
                                        </p:attrNameLst>
                                      </p:cBhvr>
                                      <p:tavLst>
                                        <p:tav tm="0">
                                          <p:val>
                                            <p:fltVal val="0.5"/>
                                          </p:val>
                                        </p:tav>
                                        <p:tav tm="100000">
                                          <p:val>
                                            <p:strVal val="#ppt_x"/>
                                          </p:val>
                                        </p:tav>
                                      </p:tavLst>
                                    </p:anim>
                                    <p:anim calcmode="lin" valueType="num">
                                      <p:cBhvr>
                                        <p:cTn id="56" dur="1250" fill="hold"/>
                                        <p:tgtEl>
                                          <p:spTgt spid="2"/>
                                        </p:tgtEl>
                                        <p:attrNameLst>
                                          <p:attrName>ppt_y</p:attrName>
                                        </p:attrNameLst>
                                      </p:cBhvr>
                                      <p:tavLst>
                                        <p:tav tm="0">
                                          <p:val>
                                            <p:fltVal val="0.5"/>
                                          </p:val>
                                        </p:tav>
                                        <p:tav tm="100000">
                                          <p:val>
                                            <p:strVal val="#ppt_y"/>
                                          </p:val>
                                        </p:tav>
                                      </p:tavLst>
                                    </p:anim>
                                  </p:childTnLst>
                                </p:cTn>
                              </p:par>
                              <p:par>
                                <p:cTn id="57" presetID="2" presetClass="entr" presetSubtype="8" decel="4100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4500" fill="hold"/>
                                        <p:tgtEl>
                                          <p:spTgt spid="28"/>
                                        </p:tgtEl>
                                        <p:attrNameLst>
                                          <p:attrName>ppt_x</p:attrName>
                                        </p:attrNameLst>
                                      </p:cBhvr>
                                      <p:tavLst>
                                        <p:tav tm="0">
                                          <p:val>
                                            <p:strVal val="0-#ppt_w/2"/>
                                          </p:val>
                                        </p:tav>
                                        <p:tav tm="100000">
                                          <p:val>
                                            <p:strVal val="#ppt_x"/>
                                          </p:val>
                                        </p:tav>
                                      </p:tavLst>
                                    </p:anim>
                                    <p:anim calcmode="lin" valueType="num">
                                      <p:cBhvr additive="base">
                                        <p:cTn id="60" dur="4500" fill="hold"/>
                                        <p:tgtEl>
                                          <p:spTgt spid="28"/>
                                        </p:tgtEl>
                                        <p:attrNameLst>
                                          <p:attrName>ppt_y</p:attrName>
                                        </p:attrNameLst>
                                      </p:cBhvr>
                                      <p:tavLst>
                                        <p:tav tm="0">
                                          <p:val>
                                            <p:strVal val="#ppt_y"/>
                                          </p:val>
                                        </p:tav>
                                        <p:tav tm="100000">
                                          <p:val>
                                            <p:strVal val="#ppt_y"/>
                                          </p:val>
                                        </p:tav>
                                      </p:tavLst>
                                    </p:anim>
                                  </p:childTnLst>
                                </p:cTn>
                              </p:par>
                              <p:par>
                                <p:cTn id="61" presetID="6" presetClass="emph" presetSubtype="0" repeatCount="14000" autoRev="1" fill="hold" nodeType="withEffect">
                                  <p:stCondLst>
                                    <p:cond delay="0"/>
                                  </p:stCondLst>
                                  <p:childTnLst>
                                    <p:animScale>
                                      <p:cBhvr>
                                        <p:cTn id="62" dur="250" fill="hold"/>
                                        <p:tgtEl>
                                          <p:spTgt spid="28"/>
                                        </p:tgtEl>
                                      </p:cBhvr>
                                      <p:by x="95000" y="95000"/>
                                    </p:animScale>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24"/>
                                        </p:tgtEl>
                                        <p:attrNameLst>
                                          <p:attrName>style.visibility</p:attrName>
                                        </p:attrNameLst>
                                      </p:cBhvr>
                                      <p:to>
                                        <p:strVal val="visible"/>
                                      </p:to>
                                    </p:set>
                                    <p:anim calcmode="lin" valueType="num">
                                      <p:cBhvr>
                                        <p:cTn id="65" dur="4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6" dur="400" fill="hold"/>
                                        <p:tgtEl>
                                          <p:spTgt spid="24"/>
                                        </p:tgtEl>
                                        <p:attrNameLst>
                                          <p:attrName>ppt_y</p:attrName>
                                        </p:attrNameLst>
                                      </p:cBhvr>
                                      <p:tavLst>
                                        <p:tav tm="0">
                                          <p:val>
                                            <p:strVal val="#ppt_y"/>
                                          </p:val>
                                        </p:tav>
                                        <p:tav tm="100000">
                                          <p:val>
                                            <p:strVal val="#ppt_y"/>
                                          </p:val>
                                        </p:tav>
                                      </p:tavLst>
                                    </p:anim>
                                    <p:anim calcmode="lin" valueType="num">
                                      <p:cBhvr>
                                        <p:cTn id="67" dur="4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8" dur="4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4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5" grpId="0" animBg="1"/>
      <p:bldP spid="92" grpId="0" animBg="1"/>
      <p:bldP spid="111" grpId="0" animBg="1"/>
      <p:bldP spid="112"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Rounded Rectangle 7"/>
          <p:cNvSpPr/>
          <p:nvPr/>
        </p:nvSpPr>
        <p:spPr>
          <a:xfrm>
            <a:off x="4926988" y="70340"/>
            <a:ext cx="5357850" cy="1857364"/>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200" b="1" dirty="0" err="1">
                <a:solidFill>
                  <a:prstClr val="white"/>
                </a:solidFill>
                <a:latin typeface="Calibri"/>
              </a:rPr>
              <a:t>Những</a:t>
            </a:r>
            <a:r>
              <a:rPr lang="en-US" sz="2200" b="1" dirty="0">
                <a:solidFill>
                  <a:prstClr val="white"/>
                </a:solidFill>
                <a:latin typeface="Calibri"/>
              </a:rPr>
              <a:t> </a:t>
            </a:r>
            <a:r>
              <a:rPr lang="en-US" sz="2200" b="1" dirty="0" err="1">
                <a:solidFill>
                  <a:prstClr val="white"/>
                </a:solidFill>
                <a:latin typeface="Calibri"/>
              </a:rPr>
              <a:t>chu</a:t>
            </a:r>
            <a:r>
              <a:rPr lang="en-US" sz="2200" b="1" dirty="0">
                <a:solidFill>
                  <a:prstClr val="white"/>
                </a:solidFill>
                <a:latin typeface="Calibri"/>
              </a:rPr>
              <a:t>́ </a:t>
            </a:r>
            <a:r>
              <a:rPr lang="en-US" sz="2200" b="1" dirty="0" err="1">
                <a:solidFill>
                  <a:prstClr val="white"/>
                </a:solidFill>
                <a:latin typeface="Calibri"/>
              </a:rPr>
              <a:t>ga</a:t>
            </a:r>
            <a:r>
              <a:rPr lang="en-US" sz="2200" b="1" dirty="0">
                <a:solidFill>
                  <a:prstClr val="white"/>
                </a:solidFill>
                <a:latin typeface="Calibri"/>
              </a:rPr>
              <a:t>̀ </a:t>
            </a:r>
            <a:r>
              <a:rPr lang="en-US" sz="2200" b="1" dirty="0" err="1">
                <a:solidFill>
                  <a:prstClr val="white"/>
                </a:solidFill>
                <a:latin typeface="Calibri"/>
              </a:rPr>
              <a:t>mái</a:t>
            </a:r>
            <a:r>
              <a:rPr lang="en-US" sz="2200" b="1" dirty="0">
                <a:solidFill>
                  <a:prstClr val="white"/>
                </a:solidFill>
                <a:latin typeface="Calibri"/>
              </a:rPr>
              <a:t> </a:t>
            </a:r>
            <a:r>
              <a:rPr lang="en-US" sz="2200" b="1" dirty="0" err="1">
                <a:solidFill>
                  <a:prstClr val="white"/>
                </a:solidFill>
                <a:latin typeface="Calibri"/>
              </a:rPr>
              <a:t>của</a:t>
            </a:r>
            <a:r>
              <a:rPr lang="en-US" sz="2200" b="1" dirty="0">
                <a:solidFill>
                  <a:prstClr val="white"/>
                </a:solidFill>
                <a:latin typeface="Calibri"/>
              </a:rPr>
              <a:t> </a:t>
            </a:r>
            <a:r>
              <a:rPr lang="en-US" sz="2200" b="1" dirty="0" err="1">
                <a:solidFill>
                  <a:prstClr val="white"/>
                </a:solidFill>
                <a:latin typeface="Calibri"/>
              </a:rPr>
              <a:t>chúng</a:t>
            </a:r>
            <a:r>
              <a:rPr lang="en-US" sz="2200" b="1" dirty="0">
                <a:solidFill>
                  <a:prstClr val="white"/>
                </a:solidFill>
                <a:latin typeface="Calibri"/>
              </a:rPr>
              <a:t> ta </a:t>
            </a:r>
            <a:r>
              <a:rPr lang="en-US" sz="2200" b="1" dirty="0" err="1">
                <a:solidFill>
                  <a:prstClr val="white"/>
                </a:solidFill>
                <a:latin typeface="Calibri"/>
              </a:rPr>
              <a:t>đã</a:t>
            </a:r>
            <a:r>
              <a:rPr lang="en-US" sz="2200" b="1" dirty="0">
                <a:solidFill>
                  <a:prstClr val="white"/>
                </a:solidFill>
                <a:latin typeface="Calibri"/>
              </a:rPr>
              <a:t> </a:t>
            </a:r>
            <a:r>
              <a:rPr lang="en-US" sz="2200" b="1" dirty="0" err="1">
                <a:solidFill>
                  <a:prstClr val="white"/>
                </a:solidFill>
                <a:latin typeface="Calibri"/>
              </a:rPr>
              <a:t>đẻ</a:t>
            </a:r>
            <a:r>
              <a:rPr lang="en-US" sz="2200" b="1" dirty="0">
                <a:solidFill>
                  <a:prstClr val="white"/>
                </a:solidFill>
                <a:latin typeface="Calibri"/>
              </a:rPr>
              <a:t> </a:t>
            </a:r>
            <a:r>
              <a:rPr lang="en-US" sz="2200" b="1" dirty="0" err="1">
                <a:solidFill>
                  <a:prstClr val="white"/>
                </a:solidFill>
                <a:latin typeface="Calibri"/>
              </a:rPr>
              <a:t>rất</a:t>
            </a:r>
            <a:r>
              <a:rPr lang="en-US" sz="2200" b="1" dirty="0">
                <a:solidFill>
                  <a:prstClr val="white"/>
                </a:solidFill>
                <a:latin typeface="Calibri"/>
              </a:rPr>
              <a:t> </a:t>
            </a:r>
            <a:r>
              <a:rPr lang="en-US" sz="2200" b="1" dirty="0" err="1">
                <a:solidFill>
                  <a:prstClr val="white"/>
                </a:solidFill>
                <a:latin typeface="Calibri"/>
              </a:rPr>
              <a:t>nhiều</a:t>
            </a:r>
            <a:r>
              <a:rPr lang="en-US" sz="2200" b="1" dirty="0">
                <a:solidFill>
                  <a:prstClr val="white"/>
                </a:solidFill>
                <a:latin typeface="Calibri"/>
              </a:rPr>
              <a:t> </a:t>
            </a:r>
            <a:r>
              <a:rPr lang="en-US" sz="2200" b="1" dirty="0" err="1">
                <a:solidFill>
                  <a:prstClr val="white"/>
                </a:solidFill>
                <a:latin typeface="Calibri"/>
              </a:rPr>
              <a:t>trứng</a:t>
            </a:r>
            <a:r>
              <a:rPr lang="en-US" sz="2200" b="1" dirty="0">
                <a:solidFill>
                  <a:prstClr val="white"/>
                </a:solidFill>
                <a:latin typeface="Calibri"/>
              </a:rPr>
              <a:t>. </a:t>
            </a:r>
            <a:r>
              <a:rPr lang="en-US" sz="2200" b="1" dirty="0" err="1">
                <a:solidFill>
                  <a:prstClr val="white"/>
                </a:solidFill>
                <a:latin typeface="Calibri"/>
              </a:rPr>
              <a:t>Bạn</a:t>
            </a:r>
            <a:r>
              <a:rPr lang="en-US" sz="2200" b="1" dirty="0">
                <a:solidFill>
                  <a:prstClr val="white"/>
                </a:solidFill>
                <a:latin typeface="Calibri"/>
              </a:rPr>
              <a:t> </a:t>
            </a:r>
            <a:r>
              <a:rPr lang="en-US" sz="2200" b="1" dirty="0" err="1">
                <a:solidFill>
                  <a:prstClr val="white"/>
                </a:solidFill>
                <a:latin typeface="Calibri"/>
              </a:rPr>
              <a:t>hãy</a:t>
            </a:r>
            <a:r>
              <a:rPr lang="en-US" sz="2200" b="1" dirty="0">
                <a:solidFill>
                  <a:prstClr val="white"/>
                </a:solidFill>
                <a:latin typeface="Calibri"/>
              </a:rPr>
              <a:t> </a:t>
            </a:r>
            <a:r>
              <a:rPr lang="en-US" sz="2200" b="1" dirty="0" err="1">
                <a:solidFill>
                  <a:prstClr val="white"/>
                </a:solidFill>
                <a:latin typeface="Calibri"/>
              </a:rPr>
              <a:t>giúp</a:t>
            </a:r>
            <a:r>
              <a:rPr lang="en-US" sz="2200" b="1" dirty="0">
                <a:solidFill>
                  <a:prstClr val="white"/>
                </a:solidFill>
                <a:latin typeface="Calibri"/>
              </a:rPr>
              <a:t> </a:t>
            </a:r>
            <a:r>
              <a:rPr lang="en-US" sz="2200" b="1" dirty="0" err="1">
                <a:solidFill>
                  <a:prstClr val="white"/>
                </a:solidFill>
                <a:latin typeface="Calibri"/>
              </a:rPr>
              <a:t>mình</a:t>
            </a:r>
            <a:r>
              <a:rPr lang="en-US" sz="2200" b="1" dirty="0">
                <a:solidFill>
                  <a:prstClr val="white"/>
                </a:solidFill>
                <a:latin typeface="Calibri"/>
              </a:rPr>
              <a:t> </a:t>
            </a:r>
            <a:r>
              <a:rPr lang="en-US" sz="2200" b="1" dirty="0" err="1">
                <a:solidFill>
                  <a:prstClr val="white"/>
                </a:solidFill>
                <a:latin typeface="Calibri"/>
              </a:rPr>
              <a:t>thu</a:t>
            </a:r>
            <a:r>
              <a:rPr lang="en-US" sz="2200" b="1" dirty="0">
                <a:solidFill>
                  <a:prstClr val="white"/>
                </a:solidFill>
                <a:latin typeface="Calibri"/>
              </a:rPr>
              <a:t> </a:t>
            </a:r>
            <a:r>
              <a:rPr lang="en-US" sz="2200" b="1" dirty="0" err="1">
                <a:solidFill>
                  <a:prstClr val="white"/>
                </a:solidFill>
                <a:latin typeface="Calibri"/>
              </a:rPr>
              <a:t>hoạch</a:t>
            </a:r>
            <a:r>
              <a:rPr lang="en-US" sz="2200" b="1" dirty="0">
                <a:solidFill>
                  <a:prstClr val="white"/>
                </a:solidFill>
                <a:latin typeface="Calibri"/>
              </a:rPr>
              <a:t> </a:t>
            </a:r>
            <a:r>
              <a:rPr lang="en-US" sz="2200" b="1" dirty="0" err="1">
                <a:solidFill>
                  <a:prstClr val="white"/>
                </a:solidFill>
                <a:latin typeface="Calibri"/>
              </a:rPr>
              <a:t>số</a:t>
            </a:r>
            <a:r>
              <a:rPr lang="en-US" sz="2200" b="1" dirty="0">
                <a:solidFill>
                  <a:prstClr val="white"/>
                </a:solidFill>
                <a:latin typeface="Calibri"/>
              </a:rPr>
              <a:t> </a:t>
            </a:r>
            <a:r>
              <a:rPr lang="en-US" sz="2200" b="1" dirty="0" err="1">
                <a:solidFill>
                  <a:prstClr val="white"/>
                </a:solidFill>
                <a:latin typeface="Calibri"/>
              </a:rPr>
              <a:t>trứng</a:t>
            </a:r>
            <a:r>
              <a:rPr lang="en-US" sz="2200" b="1" dirty="0">
                <a:solidFill>
                  <a:prstClr val="white"/>
                </a:solidFill>
                <a:latin typeface="Calibri"/>
              </a:rPr>
              <a:t> </a:t>
            </a:r>
            <a:r>
              <a:rPr lang="en-US" sz="2200" b="1" dirty="0" err="1">
                <a:solidFill>
                  <a:prstClr val="white"/>
                </a:solidFill>
                <a:latin typeface="Calibri"/>
              </a:rPr>
              <a:t>đó</a:t>
            </a:r>
            <a:r>
              <a:rPr lang="en-US" sz="2200" b="1" dirty="0">
                <a:solidFill>
                  <a:prstClr val="white"/>
                </a:solidFill>
                <a:latin typeface="Calibri"/>
              </a:rPr>
              <a:t> </a:t>
            </a:r>
            <a:r>
              <a:rPr lang="en-US" sz="2200" b="1" dirty="0" err="1">
                <a:solidFill>
                  <a:prstClr val="white"/>
                </a:solidFill>
                <a:latin typeface="Calibri"/>
              </a:rPr>
              <a:t>bằng</a:t>
            </a:r>
            <a:r>
              <a:rPr lang="en-US" sz="2200" b="1" dirty="0">
                <a:solidFill>
                  <a:prstClr val="white"/>
                </a:solidFill>
                <a:latin typeface="Calibri"/>
              </a:rPr>
              <a:t> </a:t>
            </a:r>
            <a:r>
              <a:rPr lang="en-US" sz="2200" b="1" dirty="0" err="1">
                <a:solidFill>
                  <a:prstClr val="white"/>
                </a:solidFill>
                <a:latin typeface="Calibri"/>
              </a:rPr>
              <a:t>cách</a:t>
            </a:r>
            <a:r>
              <a:rPr lang="en-US" sz="2200" b="1" dirty="0">
                <a:solidFill>
                  <a:prstClr val="white"/>
                </a:solidFill>
                <a:latin typeface="Calibri"/>
              </a:rPr>
              <a:t> </a:t>
            </a:r>
            <a:r>
              <a:rPr lang="en-US" sz="2200" b="1" dirty="0" err="1">
                <a:solidFill>
                  <a:prstClr val="white"/>
                </a:solidFill>
                <a:latin typeface="Calibri"/>
              </a:rPr>
              <a:t>trả</a:t>
            </a:r>
            <a:r>
              <a:rPr lang="en-US" sz="2200" b="1" dirty="0">
                <a:solidFill>
                  <a:prstClr val="white"/>
                </a:solidFill>
                <a:latin typeface="Calibri"/>
              </a:rPr>
              <a:t> </a:t>
            </a:r>
            <a:r>
              <a:rPr lang="en-US" sz="2200" b="1" dirty="0" err="1">
                <a:solidFill>
                  <a:prstClr val="white"/>
                </a:solidFill>
                <a:latin typeface="Calibri"/>
              </a:rPr>
              <a:t>lời</a:t>
            </a:r>
            <a:r>
              <a:rPr lang="en-US" sz="2200" b="1" dirty="0">
                <a:solidFill>
                  <a:prstClr val="white"/>
                </a:solidFill>
                <a:latin typeface="Calibri"/>
              </a:rPr>
              <a:t> </a:t>
            </a:r>
            <a:r>
              <a:rPr lang="en-US" sz="2200" b="1" dirty="0" err="1">
                <a:solidFill>
                  <a:prstClr val="white"/>
                </a:solidFill>
                <a:latin typeface="Calibri"/>
              </a:rPr>
              <a:t>các</a:t>
            </a:r>
            <a:r>
              <a:rPr lang="en-US" sz="2200" b="1" dirty="0">
                <a:solidFill>
                  <a:prstClr val="white"/>
                </a:solidFill>
                <a:latin typeface="Calibri"/>
              </a:rPr>
              <a:t> </a:t>
            </a:r>
            <a:r>
              <a:rPr lang="en-US" sz="2200" b="1" dirty="0" err="1">
                <a:solidFill>
                  <a:prstClr val="white"/>
                </a:solidFill>
                <a:latin typeface="Calibri"/>
              </a:rPr>
              <a:t>câu</a:t>
            </a:r>
            <a:r>
              <a:rPr lang="en-US" sz="2200" b="1" dirty="0">
                <a:solidFill>
                  <a:prstClr val="white"/>
                </a:solidFill>
                <a:latin typeface="Calibri"/>
              </a:rPr>
              <a:t> </a:t>
            </a:r>
            <a:r>
              <a:rPr lang="en-US" sz="2200" b="1" dirty="0" err="1">
                <a:solidFill>
                  <a:prstClr val="white"/>
                </a:solidFill>
                <a:latin typeface="Calibri"/>
              </a:rPr>
              <a:t>hỏi</a:t>
            </a:r>
            <a:r>
              <a:rPr lang="en-US" sz="2200" b="1" dirty="0">
                <a:solidFill>
                  <a:prstClr val="white"/>
                </a:solidFill>
                <a:latin typeface="Calibri"/>
              </a:rPr>
              <a:t> </a:t>
            </a:r>
            <a:r>
              <a:rPr lang="en-US" sz="2200" b="1" dirty="0" err="1">
                <a:solidFill>
                  <a:prstClr val="white"/>
                </a:solidFill>
                <a:latin typeface="Calibri"/>
              </a:rPr>
              <a:t>nhé</a:t>
            </a:r>
            <a:r>
              <a:rPr lang="en-US" sz="2200" b="1" dirty="0">
                <a:solidFill>
                  <a:prstClr val="white"/>
                </a:solidFill>
                <a:latin typeface="Calibri"/>
              </a:rPr>
              <a:t>. </a:t>
            </a:r>
            <a:r>
              <a:rPr lang="en-US" sz="2200" b="1" dirty="0" err="1">
                <a:solidFill>
                  <a:prstClr val="white"/>
                </a:solidFill>
                <a:latin typeface="Calibri"/>
              </a:rPr>
              <a:t>Khi</a:t>
            </a:r>
            <a:r>
              <a:rPr lang="en-US" sz="2200" b="1" dirty="0">
                <a:solidFill>
                  <a:prstClr val="white"/>
                </a:solidFill>
                <a:latin typeface="Calibri"/>
              </a:rPr>
              <a:t> </a:t>
            </a:r>
            <a:r>
              <a:rPr lang="en-US" sz="2200" b="1" dirty="0" err="1">
                <a:solidFill>
                  <a:prstClr val="white"/>
                </a:solidFill>
                <a:latin typeface="Calibri"/>
              </a:rPr>
              <a:t>bạn</a:t>
            </a:r>
            <a:r>
              <a:rPr lang="en-US" sz="2200" b="1" dirty="0">
                <a:solidFill>
                  <a:prstClr val="white"/>
                </a:solidFill>
                <a:latin typeface="Calibri"/>
              </a:rPr>
              <a:t> </a:t>
            </a:r>
            <a:r>
              <a:rPr lang="en-US" sz="2200" b="1" dirty="0" err="1">
                <a:solidFill>
                  <a:prstClr val="white"/>
                </a:solidFill>
                <a:latin typeface="Calibri"/>
              </a:rPr>
              <a:t>trả</a:t>
            </a:r>
            <a:r>
              <a:rPr lang="en-US" sz="2200" b="1" dirty="0">
                <a:solidFill>
                  <a:prstClr val="white"/>
                </a:solidFill>
                <a:latin typeface="Calibri"/>
              </a:rPr>
              <a:t> </a:t>
            </a:r>
            <a:r>
              <a:rPr lang="en-US" sz="2200" b="1" dirty="0" err="1">
                <a:solidFill>
                  <a:prstClr val="white"/>
                </a:solidFill>
                <a:latin typeface="Calibri"/>
              </a:rPr>
              <a:t>lời</a:t>
            </a:r>
            <a:r>
              <a:rPr lang="en-US" sz="2200" b="1" dirty="0">
                <a:solidFill>
                  <a:prstClr val="white"/>
                </a:solidFill>
                <a:latin typeface="Calibri"/>
              </a:rPr>
              <a:t> </a:t>
            </a:r>
            <a:r>
              <a:rPr lang="en-US" sz="2200" b="1" dirty="0" err="1">
                <a:solidFill>
                  <a:prstClr val="white"/>
                </a:solidFill>
                <a:latin typeface="Calibri"/>
              </a:rPr>
              <a:t>đúng</a:t>
            </a:r>
            <a:r>
              <a:rPr lang="en-US" sz="2200" b="1" dirty="0">
                <a:solidFill>
                  <a:prstClr val="white"/>
                </a:solidFill>
                <a:latin typeface="Calibri"/>
              </a:rPr>
              <a:t> </a:t>
            </a:r>
            <a:r>
              <a:rPr lang="en-US" sz="2200" b="1" dirty="0" err="1">
                <a:solidFill>
                  <a:prstClr val="white"/>
                </a:solidFill>
                <a:latin typeface="Calibri"/>
              </a:rPr>
              <a:t>là</a:t>
            </a:r>
            <a:r>
              <a:rPr lang="en-US" sz="2200" b="1" dirty="0">
                <a:solidFill>
                  <a:prstClr val="white"/>
                </a:solidFill>
                <a:latin typeface="Calibri"/>
              </a:rPr>
              <a:t> </a:t>
            </a:r>
            <a:r>
              <a:rPr lang="en-US" sz="2200" b="1" dirty="0" err="1">
                <a:solidFill>
                  <a:prstClr val="white"/>
                </a:solidFill>
                <a:latin typeface="Calibri"/>
              </a:rPr>
              <a:t>trứng</a:t>
            </a:r>
            <a:r>
              <a:rPr lang="en-US" sz="2200" b="1" dirty="0">
                <a:solidFill>
                  <a:prstClr val="white"/>
                </a:solidFill>
                <a:latin typeface="Calibri"/>
              </a:rPr>
              <a:t> </a:t>
            </a:r>
            <a:r>
              <a:rPr lang="en-US" sz="2200" b="1" dirty="0" err="1">
                <a:solidFill>
                  <a:prstClr val="white"/>
                </a:solidFill>
                <a:latin typeface="Calibri"/>
              </a:rPr>
              <a:t>đã</a:t>
            </a:r>
            <a:r>
              <a:rPr lang="en-US" sz="2200" b="1" dirty="0">
                <a:solidFill>
                  <a:prstClr val="white"/>
                </a:solidFill>
                <a:latin typeface="Calibri"/>
              </a:rPr>
              <a:t> </a:t>
            </a:r>
            <a:r>
              <a:rPr lang="en-US" sz="2200" b="1" dirty="0" err="1">
                <a:solidFill>
                  <a:prstClr val="white"/>
                </a:solidFill>
                <a:latin typeface="Calibri"/>
              </a:rPr>
              <a:t>vào</a:t>
            </a:r>
            <a:r>
              <a:rPr lang="en-US" sz="2200" b="1" dirty="0">
                <a:solidFill>
                  <a:prstClr val="white"/>
                </a:solidFill>
                <a:latin typeface="Calibri"/>
              </a:rPr>
              <a:t> </a:t>
            </a:r>
            <a:r>
              <a:rPr lang="en-US" sz="2200" b="1" dirty="0" err="1">
                <a:solidFill>
                  <a:prstClr val="white"/>
                </a:solidFill>
                <a:latin typeface="Calibri"/>
              </a:rPr>
              <a:t>giỏ</a:t>
            </a:r>
            <a:r>
              <a:rPr lang="en-US" sz="2200" b="1" dirty="0">
                <a:solidFill>
                  <a:prstClr val="white"/>
                </a:solidFill>
                <a:latin typeface="Calibri"/>
              </a:rPr>
              <a:t> </a:t>
            </a:r>
            <a:r>
              <a:rPr lang="en-US" sz="2200" b="1" dirty="0" err="1">
                <a:solidFill>
                  <a:prstClr val="white"/>
                </a:solidFill>
                <a:latin typeface="Calibri"/>
              </a:rPr>
              <a:t>của</a:t>
            </a:r>
            <a:r>
              <a:rPr lang="en-US" sz="2200" b="1" dirty="0">
                <a:solidFill>
                  <a:prstClr val="white"/>
                </a:solidFill>
                <a:latin typeface="Calibri"/>
              </a:rPr>
              <a:t> </a:t>
            </a:r>
            <a:r>
              <a:rPr lang="en-US" sz="2200" b="1" dirty="0" err="1">
                <a:solidFill>
                  <a:prstClr val="white"/>
                </a:solidFill>
                <a:latin typeface="Calibri"/>
              </a:rPr>
              <a:t>mình</a:t>
            </a:r>
            <a:r>
              <a:rPr lang="en-US" sz="2200" b="1" dirty="0">
                <a:solidFill>
                  <a:prstClr val="white"/>
                </a:solidFill>
                <a:latin typeface="Calibri"/>
              </a:rPr>
              <a:t> </a:t>
            </a:r>
            <a:r>
              <a:rPr lang="en-US" sz="2200" b="1" dirty="0" err="1">
                <a:solidFill>
                  <a:prstClr val="white"/>
                </a:solidFill>
                <a:latin typeface="Calibri"/>
              </a:rPr>
              <a:t>rồi</a:t>
            </a:r>
            <a:r>
              <a:rPr lang="en-US" sz="2200" b="1" dirty="0">
                <a:solidFill>
                  <a:prstClr val="white"/>
                </a:solidFill>
                <a:latin typeface="Calibri"/>
              </a:rPr>
              <a:t> </a:t>
            </a:r>
            <a:r>
              <a:rPr lang="en-US" sz="2200" b="1" dirty="0" err="1">
                <a:solidFill>
                  <a:prstClr val="white"/>
                </a:solidFill>
                <a:latin typeface="Calibri"/>
              </a:rPr>
              <a:t>đấy</a:t>
            </a:r>
            <a:r>
              <a:rPr lang="en-US" sz="2200" b="1" dirty="0">
                <a:solidFill>
                  <a:prstClr val="white"/>
                </a:solidFill>
                <a:latin typeface="Calibri"/>
              </a:rPr>
              <a:t>. </a:t>
            </a:r>
            <a:r>
              <a:rPr lang="en-US" sz="2200" b="1" dirty="0" err="1">
                <a:solidFill>
                  <a:prstClr val="white"/>
                </a:solidFill>
                <a:latin typeface="Calibri"/>
              </a:rPr>
              <a:t>Nào</a:t>
            </a:r>
            <a:r>
              <a:rPr lang="en-US" sz="2200" b="1" dirty="0">
                <a:solidFill>
                  <a:prstClr val="white"/>
                </a:solidFill>
                <a:latin typeface="Calibri"/>
              </a:rPr>
              <a:t> </a:t>
            </a:r>
            <a:r>
              <a:rPr lang="en-US" sz="2200" b="1" dirty="0" err="1">
                <a:solidFill>
                  <a:prstClr val="white"/>
                </a:solidFill>
                <a:latin typeface="Calibri"/>
              </a:rPr>
              <a:t>bắt</a:t>
            </a:r>
            <a:r>
              <a:rPr lang="en-US" sz="2200" b="1" dirty="0">
                <a:solidFill>
                  <a:prstClr val="white"/>
                </a:solidFill>
                <a:latin typeface="Calibri"/>
              </a:rPr>
              <a:t> </a:t>
            </a:r>
            <a:r>
              <a:rPr lang="en-US" sz="2200" b="1" dirty="0" err="1">
                <a:solidFill>
                  <a:prstClr val="white"/>
                </a:solidFill>
                <a:latin typeface="Calibri"/>
              </a:rPr>
              <a:t>đầu</a:t>
            </a:r>
            <a:r>
              <a:rPr lang="en-US" sz="2200" b="1" dirty="0">
                <a:solidFill>
                  <a:prstClr val="white"/>
                </a:solidFill>
                <a:latin typeface="Calibri"/>
              </a:rPr>
              <a:t> </a:t>
            </a:r>
            <a:r>
              <a:rPr lang="en-US" sz="2200" b="1" dirty="0" err="1">
                <a:solidFill>
                  <a:prstClr val="white"/>
                </a:solidFill>
                <a:latin typeface="Calibri"/>
              </a:rPr>
              <a:t>thôi</a:t>
            </a:r>
            <a:r>
              <a:rPr lang="en-US" sz="2200" b="1" dirty="0">
                <a:solidFill>
                  <a:prstClr val="white"/>
                </a:solidFill>
                <a:latin typeface="Calibri"/>
              </a:rPr>
              <a:t>!</a:t>
            </a:r>
            <a:endParaRPr lang="vi-VN" sz="2200" b="1" dirty="0">
              <a:solidFill>
                <a:prstClr val="white"/>
              </a:solidFill>
              <a:latin typeface="Arial" panose="020B0604020202020204" pitchFamily="34" charset="0"/>
            </a:endParaRPr>
          </a:p>
        </p:txBody>
      </p:sp>
      <p:grpSp>
        <p:nvGrpSpPr>
          <p:cNvPr id="13" name="Group 12"/>
          <p:cNvGrpSpPr/>
          <p:nvPr/>
        </p:nvGrpSpPr>
        <p:grpSpPr>
          <a:xfrm>
            <a:off x="6320029" y="2010306"/>
            <a:ext cx="2571768" cy="1489035"/>
            <a:chOff x="3387886" y="1857364"/>
            <a:chExt cx="2571768" cy="1489035"/>
          </a:xfrm>
        </p:grpSpPr>
        <p:pic>
          <p:nvPicPr>
            <p:cNvPr id="11" name="Picture 10" descr="15057373-dấu-hiệu-bằng-gỗ-treo-trên-dây-chuyền-vector-minh-họa.jpg"/>
            <p:cNvPicPr>
              <a:picLocks noChangeAspect="1"/>
            </p:cNvPicPr>
            <p:nvPr/>
          </p:nvPicPr>
          <p:blipFill>
            <a:blip r:embed="rId3">
              <a:clrChange>
                <a:clrFrom>
                  <a:srgbClr val="FFFFFF"/>
                </a:clrFrom>
                <a:clrTo>
                  <a:srgbClr val="FFFFFF">
                    <a:alpha val="0"/>
                  </a:srgbClr>
                </a:clrTo>
              </a:clrChange>
            </a:blip>
            <a:srcRect l="13750" t="17000" r="6250" b="14000"/>
            <a:stretch>
              <a:fillRect/>
            </a:stretch>
          </p:blipFill>
          <p:spPr>
            <a:xfrm>
              <a:off x="3387886" y="1857364"/>
              <a:ext cx="2571768" cy="1489035"/>
            </a:xfrm>
            <a:prstGeom prst="rect">
              <a:avLst/>
            </a:prstGeom>
          </p:spPr>
        </p:pic>
        <p:sp>
          <p:nvSpPr>
            <p:cNvPr id="12" name="TextBox 11">
              <a:hlinkClick r:id="rId4" action="ppaction://hlinksldjump"/>
            </p:cNvPr>
            <p:cNvSpPr txBox="1"/>
            <p:nvPr/>
          </p:nvSpPr>
          <p:spPr>
            <a:xfrm>
              <a:off x="3945322" y="2541412"/>
              <a:ext cx="1269620" cy="492443"/>
            </a:xfrm>
            <a:prstGeom prst="rect">
              <a:avLst/>
            </a:prstGeom>
            <a:noFill/>
          </p:spPr>
          <p:txBody>
            <a:bodyPr wrap="square" rtlCol="0">
              <a:spAutoFit/>
            </a:bodyPr>
            <a:lstStyle/>
            <a:p>
              <a:pPr algn="ctr"/>
              <a:r>
                <a:rPr lang="en-US" sz="2600" b="1" dirty="0" err="1">
                  <a:solidFill>
                    <a:srgbClr val="FFFF00"/>
                  </a:solidFill>
                  <a:effectLst>
                    <a:outerShdw blurRad="38100" dist="38100" dir="2700000" algn="tl">
                      <a:srgbClr val="000000">
                        <a:alpha val="43137"/>
                      </a:srgbClr>
                    </a:outerShdw>
                  </a:effectLst>
                  <a:latin typeface="Calibri"/>
                </a:rPr>
                <a:t>Bắt</a:t>
              </a:r>
              <a:r>
                <a:rPr lang="en-US" sz="2600" b="1" dirty="0">
                  <a:solidFill>
                    <a:srgbClr val="FFFF00"/>
                  </a:solidFill>
                  <a:effectLst>
                    <a:outerShdw blurRad="38100" dist="38100" dir="2700000" algn="tl">
                      <a:srgbClr val="000000">
                        <a:alpha val="43137"/>
                      </a:srgbClr>
                    </a:outerShdw>
                  </a:effectLst>
                  <a:latin typeface="Calibri"/>
                </a:rPr>
                <a:t> </a:t>
              </a:r>
              <a:r>
                <a:rPr lang="en-US" sz="2600" b="1" dirty="0" err="1">
                  <a:solidFill>
                    <a:srgbClr val="FFFF00"/>
                  </a:solidFill>
                  <a:effectLst>
                    <a:outerShdw blurRad="38100" dist="38100" dir="2700000" algn="tl">
                      <a:srgbClr val="000000">
                        <a:alpha val="43137"/>
                      </a:srgbClr>
                    </a:outerShdw>
                  </a:effectLst>
                  <a:latin typeface="Calibri"/>
                </a:rPr>
                <a:t>đầu</a:t>
              </a:r>
              <a:endParaRPr lang="vi-VN" sz="2600" b="1" dirty="0">
                <a:solidFill>
                  <a:srgbClr val="FFFF00"/>
                </a:solidFill>
                <a:effectLst>
                  <a:outerShdw blurRad="38100" dist="38100" dir="2700000" algn="tl">
                    <a:srgbClr val="000000">
                      <a:alpha val="43137"/>
                    </a:srgbClr>
                  </a:outerShdw>
                </a:effectLst>
                <a:latin typeface="Arial" panose="020B0604020202020204" pitchFamily="34" charset="0"/>
              </a:endParaRPr>
            </a:p>
          </p:txBody>
        </p:sp>
      </p:grpSp>
      <p:pic>
        <p:nvPicPr>
          <p:cNvPr id="9" name="Picture 8" descr="ee376867b6edb2b7f8a1c93f2ceb4b12.png">
            <a:hlinkClick r:id="" action="ppaction://hlinkshowjump?jump=firstslide"/>
          </p:cNvPr>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851924" y="5956340"/>
            <a:ext cx="972000" cy="972000"/>
          </a:xfrm>
          <a:prstGeom prst="rect">
            <a:avLst/>
          </a:prstGeom>
        </p:spPr>
      </p:pic>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43672" y="1146515"/>
            <a:ext cx="3032066" cy="5638734"/>
          </a:xfrm>
          <a:prstGeom prst="rect">
            <a:avLst/>
          </a:prstGeom>
        </p:spPr>
      </p:pic>
      <p:pic>
        <p:nvPicPr>
          <p:cNvPr id="4" name="Picture 3"/>
          <p:cNvPicPr>
            <a:picLocks noChangeAspect="1"/>
          </p:cNvPicPr>
          <p:nvPr/>
        </p:nvPicPr>
        <p:blipFill>
          <a:blip r:embed="rId7">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511824" y="1823343"/>
            <a:ext cx="2505528" cy="2523665"/>
          </a:xfrm>
          <a:prstGeom prst="rect">
            <a:avLst/>
          </a:prstGeom>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2000"/>
                                        <p:tgtEl>
                                          <p:spTgt spid="8">
                                            <p:txEl>
                                              <p:pRg st="0" end="0"/>
                                            </p:txEl>
                                          </p:spTgt>
                                        </p:tgtEl>
                                      </p:cBhvr>
                                    </p:animEffect>
                                  </p:childTnLst>
                                </p:cTn>
                              </p:par>
                            </p:childTnLst>
                          </p:cTn>
                        </p:par>
                        <p:par>
                          <p:cTn id="8" fill="hold">
                            <p:stCondLst>
                              <p:cond delay="2000"/>
                            </p:stCondLst>
                            <p:childTnLst>
                              <p:par>
                                <p:cTn id="9" presetID="55"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1: </a:t>
            </a:r>
            <a:r>
              <a:rPr lang="en-US" sz="2800" b="1" dirty="0" err="1">
                <a:solidFill>
                  <a:prstClr val="white"/>
                </a:solidFill>
                <a:latin typeface="Calibri"/>
              </a:rPr>
              <a:t>Hôm</a:t>
            </a:r>
            <a:r>
              <a:rPr lang="en-US" sz="2800" b="1" dirty="0">
                <a:solidFill>
                  <a:prstClr val="white"/>
                </a:solidFill>
                <a:latin typeface="Calibri"/>
              </a:rPr>
              <a:t> </a:t>
            </a:r>
            <a:r>
              <a:rPr lang="en-US" sz="2800" b="1" dirty="0" err="1">
                <a:solidFill>
                  <a:prstClr val="white"/>
                </a:solidFill>
                <a:latin typeface="Calibri"/>
              </a:rPr>
              <a:t>trước</a:t>
            </a:r>
            <a:r>
              <a:rPr lang="en-US" sz="2800" b="1" dirty="0">
                <a:solidFill>
                  <a:prstClr val="white"/>
                </a:solidFill>
                <a:latin typeface="Calibri"/>
              </a:rPr>
              <a:t> </a:t>
            </a:r>
            <a:r>
              <a:rPr lang="en-US" sz="2800" b="1" dirty="0" err="1">
                <a:solidFill>
                  <a:prstClr val="white"/>
                </a:solidFill>
                <a:latin typeface="Calibri"/>
              </a:rPr>
              <a:t>các</a:t>
            </a:r>
            <a:r>
              <a:rPr lang="en-US" sz="2800" b="1" dirty="0">
                <a:solidFill>
                  <a:prstClr val="white"/>
                </a:solidFill>
                <a:latin typeface="Calibri"/>
              </a:rPr>
              <a:t> </a:t>
            </a:r>
            <a:r>
              <a:rPr lang="en-US" sz="2800" b="1" dirty="0" err="1">
                <a:solidFill>
                  <a:prstClr val="white"/>
                </a:solidFill>
                <a:latin typeface="Calibri"/>
              </a:rPr>
              <a:t>em</a:t>
            </a:r>
            <a:r>
              <a:rPr lang="en-US" sz="2800" b="1" dirty="0">
                <a:solidFill>
                  <a:prstClr val="white"/>
                </a:solidFill>
                <a:latin typeface="Calibri"/>
              </a:rPr>
              <a:t> </a:t>
            </a:r>
            <a:r>
              <a:rPr lang="en-US" sz="2800" b="1" dirty="0" err="1">
                <a:solidFill>
                  <a:prstClr val="white"/>
                </a:solidFill>
                <a:latin typeface="Calibri"/>
              </a:rPr>
              <a:t>học</a:t>
            </a:r>
            <a:r>
              <a:rPr lang="en-US" sz="2800" b="1" dirty="0">
                <a:solidFill>
                  <a:prstClr val="white"/>
                </a:solidFill>
                <a:latin typeface="Calibri"/>
              </a:rPr>
              <a:t> </a:t>
            </a:r>
            <a:r>
              <a:rPr lang="en-US" sz="2800" b="1" dirty="0" err="1">
                <a:solidFill>
                  <a:prstClr val="white"/>
                </a:solidFill>
                <a:latin typeface="Calibri"/>
              </a:rPr>
              <a:t>bài</a:t>
            </a:r>
            <a:r>
              <a:rPr lang="en-US" sz="2800" b="1" dirty="0">
                <a:solidFill>
                  <a:prstClr val="white"/>
                </a:solidFill>
                <a:latin typeface="Calibri"/>
              </a:rPr>
              <a:t> </a:t>
            </a:r>
            <a:r>
              <a:rPr lang="en-US" sz="2800" b="1" dirty="0" err="1">
                <a:solidFill>
                  <a:prstClr val="white"/>
                </a:solidFill>
                <a:latin typeface="Calibri"/>
              </a:rPr>
              <a:t>gì</a:t>
            </a:r>
            <a:r>
              <a:rPr lang="en-US" sz="2800" b="1" dirty="0">
                <a:solidFill>
                  <a:prstClr val="white"/>
                </a:solidFill>
                <a:latin typeface="Calibri"/>
              </a:rPr>
              <a:t>?</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95537" y="3511418"/>
            <a:ext cx="41676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 </a:t>
            </a:r>
            <a:r>
              <a:rPr lang="en-US" sz="2800" b="1" dirty="0" err="1">
                <a:solidFill>
                  <a:prstClr val="white"/>
                </a:solidFill>
                <a:latin typeface="Calibri"/>
              </a:rPr>
              <a:t>Chuyện</a:t>
            </a:r>
            <a:r>
              <a:rPr lang="en-US" sz="2800" b="1" dirty="0">
                <a:solidFill>
                  <a:prstClr val="white"/>
                </a:solidFill>
                <a:latin typeface="Calibri"/>
              </a:rPr>
              <a:t> </a:t>
            </a:r>
            <a:r>
              <a:rPr lang="en-US" sz="2800" b="1" dirty="0" err="1">
                <a:solidFill>
                  <a:prstClr val="white"/>
                </a:solidFill>
                <a:latin typeface="Calibri"/>
              </a:rPr>
              <a:t>quả</a:t>
            </a:r>
            <a:r>
              <a:rPr lang="en-US" sz="2800" b="1" dirty="0">
                <a:solidFill>
                  <a:prstClr val="white"/>
                </a:solidFill>
                <a:latin typeface="Calibri"/>
              </a:rPr>
              <a:t> </a:t>
            </a:r>
            <a:r>
              <a:rPr lang="en-US" sz="2800" b="1" dirty="0" err="1">
                <a:solidFill>
                  <a:prstClr val="white"/>
                </a:solidFill>
                <a:latin typeface="Calibri"/>
              </a:rPr>
              <a:t>bầu</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1" y="4429132"/>
            <a:ext cx="41676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B: </a:t>
            </a:r>
            <a:r>
              <a:rPr lang="en-US" sz="2800" b="1" dirty="0" err="1">
                <a:solidFill>
                  <a:prstClr val="white"/>
                </a:solidFill>
                <a:latin typeface="Calibri"/>
              </a:rPr>
              <a:t>Sự</a:t>
            </a:r>
            <a:r>
              <a:rPr lang="en-US" sz="2800" b="1" dirty="0">
                <a:solidFill>
                  <a:prstClr val="white"/>
                </a:solidFill>
                <a:latin typeface="Calibri"/>
              </a:rPr>
              <a:t> </a:t>
            </a:r>
            <a:r>
              <a:rPr lang="en-US" sz="2800" b="1" dirty="0" err="1">
                <a:solidFill>
                  <a:prstClr val="white"/>
                </a:solidFill>
                <a:latin typeface="Calibri"/>
              </a:rPr>
              <a:t>tích</a:t>
            </a:r>
            <a:r>
              <a:rPr lang="en-US" sz="2800" b="1" dirty="0">
                <a:solidFill>
                  <a:prstClr val="white"/>
                </a:solidFill>
                <a:latin typeface="Calibri"/>
              </a:rPr>
              <a:t> </a:t>
            </a:r>
            <a:r>
              <a:rPr lang="en-US" sz="2800" b="1" dirty="0" err="1">
                <a:solidFill>
                  <a:prstClr val="white"/>
                </a:solidFill>
                <a:latin typeface="Calibri"/>
              </a:rPr>
              <a:t>các</a:t>
            </a:r>
            <a:r>
              <a:rPr lang="en-US" sz="2800" b="1" dirty="0">
                <a:solidFill>
                  <a:prstClr val="white"/>
                </a:solidFill>
                <a:latin typeface="Calibri"/>
              </a:rPr>
              <a:t> </a:t>
            </a:r>
            <a:r>
              <a:rPr lang="en-US" sz="2800" b="1" dirty="0" err="1">
                <a:solidFill>
                  <a:prstClr val="white"/>
                </a:solidFill>
                <a:latin typeface="Calibri"/>
              </a:rPr>
              <a:t>dân</a:t>
            </a:r>
            <a:r>
              <a:rPr lang="en-US" sz="2800" b="1" dirty="0">
                <a:solidFill>
                  <a:prstClr val="white"/>
                </a:solidFill>
                <a:latin typeface="Calibri"/>
              </a:rPr>
              <a:t> </a:t>
            </a:r>
            <a:r>
              <a:rPr lang="en-US" sz="2800" b="1" dirty="0" err="1">
                <a:solidFill>
                  <a:prstClr val="white"/>
                </a:solidFill>
                <a:latin typeface="Calibri"/>
              </a:rPr>
              <a:t>tộc</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4167686"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a:t>
            </a:r>
            <a:r>
              <a:rPr lang="en-US" sz="2800" b="1" dirty="0" err="1">
                <a:solidFill>
                  <a:prstClr val="white"/>
                </a:solidFill>
                <a:latin typeface="Calibri"/>
              </a:rPr>
              <a:t>Quả</a:t>
            </a:r>
            <a:r>
              <a:rPr lang="en-US" sz="2800" b="1" dirty="0">
                <a:solidFill>
                  <a:prstClr val="white"/>
                </a:solidFill>
                <a:latin typeface="Calibri"/>
              </a:rPr>
              <a:t> </a:t>
            </a:r>
            <a:r>
              <a:rPr lang="en-US" sz="2800" b="1" dirty="0" err="1">
                <a:solidFill>
                  <a:prstClr val="white"/>
                </a:solidFill>
                <a:latin typeface="Calibri"/>
              </a:rPr>
              <a:t>bầu</a:t>
            </a:r>
            <a:r>
              <a:rPr lang="en-US" sz="2800" b="1" dirty="0">
                <a:solidFill>
                  <a:prstClr val="white"/>
                </a:solidFill>
                <a:latin typeface="Calibri"/>
              </a:rPr>
              <a:t> </a:t>
            </a:r>
            <a:r>
              <a:rPr lang="en-US" sz="2800" b="1" dirty="0" err="1">
                <a:solidFill>
                  <a:prstClr val="white"/>
                </a:solidFill>
                <a:latin typeface="Calibri"/>
              </a:rPr>
              <a:t>tiên</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489952" y="6199892"/>
            <a:ext cx="423692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Con </a:t>
            </a:r>
            <a:r>
              <a:rPr lang="en-US" sz="2800" b="1" dirty="0" err="1">
                <a:solidFill>
                  <a:prstClr val="white"/>
                </a:solidFill>
                <a:latin typeface="Calibri"/>
              </a:rPr>
              <a:t>dúi</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8"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2: Hai </a:t>
            </a:r>
            <a:r>
              <a:rPr lang="en-US" sz="2800" b="1" dirty="0" err="1">
                <a:solidFill>
                  <a:prstClr val="white"/>
                </a:solidFill>
                <a:latin typeface="Calibri"/>
              </a:rPr>
              <a:t>vợ</a:t>
            </a:r>
            <a:r>
              <a:rPr lang="en-US" sz="2800" b="1" dirty="0">
                <a:solidFill>
                  <a:prstClr val="white"/>
                </a:solidFill>
                <a:latin typeface="Calibri"/>
              </a:rPr>
              <a:t> </a:t>
            </a:r>
            <a:r>
              <a:rPr lang="en-US" sz="2800" b="1" dirty="0" err="1">
                <a:solidFill>
                  <a:prstClr val="white"/>
                </a:solidFill>
                <a:latin typeface="Calibri"/>
              </a:rPr>
              <a:t>chồng</a:t>
            </a:r>
            <a:r>
              <a:rPr lang="en-US" sz="2800" b="1" dirty="0">
                <a:solidFill>
                  <a:prstClr val="white"/>
                </a:solidFill>
                <a:latin typeface="Calibri"/>
              </a:rPr>
              <a:t> </a:t>
            </a:r>
            <a:r>
              <a:rPr lang="en-US" sz="2800" b="1" dirty="0" err="1">
                <a:solidFill>
                  <a:prstClr val="white"/>
                </a:solidFill>
                <a:latin typeface="Calibri"/>
              </a:rPr>
              <a:t>bắt</a:t>
            </a:r>
            <a:r>
              <a:rPr lang="en-US" sz="2800" b="1" dirty="0">
                <a:solidFill>
                  <a:prstClr val="white"/>
                </a:solidFill>
                <a:latin typeface="Calibri"/>
              </a:rPr>
              <a:t> </a:t>
            </a:r>
            <a:r>
              <a:rPr lang="en-US" sz="2800" b="1" dirty="0" err="1">
                <a:solidFill>
                  <a:prstClr val="white"/>
                </a:solidFill>
                <a:latin typeface="Calibri"/>
              </a:rPr>
              <a:t>được</a:t>
            </a:r>
            <a:r>
              <a:rPr lang="en-US" sz="2800" b="1" dirty="0">
                <a:solidFill>
                  <a:prstClr val="white"/>
                </a:solidFill>
                <a:latin typeface="Calibri"/>
              </a:rPr>
              <a:t> con </a:t>
            </a:r>
            <a:r>
              <a:rPr lang="en-US" sz="2800" b="1" dirty="0" err="1">
                <a:solidFill>
                  <a:prstClr val="white"/>
                </a:solidFill>
                <a:latin typeface="Calibri"/>
              </a:rPr>
              <a:t>gì</a:t>
            </a:r>
            <a:r>
              <a:rPr lang="en-US" sz="2800" b="1" dirty="0">
                <a:solidFill>
                  <a:prstClr val="white"/>
                </a:solidFill>
                <a:latin typeface="Calibri"/>
              </a:rPr>
              <a:t>?</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53334" y="4412868"/>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solidFill>
                  <a:prstClr val="white"/>
                </a:solidFill>
                <a:latin typeface="Calibri"/>
              </a:rPr>
              <a:t>B</a:t>
            </a:r>
            <a:r>
              <a:rPr lang="en-US" sz="2800" b="1" dirty="0">
                <a:solidFill>
                  <a:prstClr val="white"/>
                </a:solidFill>
                <a:latin typeface="Calibri"/>
              </a:rPr>
              <a:t>: Con </a:t>
            </a:r>
            <a:r>
              <a:rPr lang="en-US" sz="2800" b="1" dirty="0" err="1">
                <a:solidFill>
                  <a:prstClr val="white"/>
                </a:solidFill>
                <a:latin typeface="Calibri"/>
              </a:rPr>
              <a:t>dúi</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37610" y="3286124"/>
            <a:ext cx="962774" cy="928694"/>
          </a:xfrm>
          <a:prstGeom prst="rect">
            <a:avLst/>
          </a:prstGeom>
        </p:spPr>
      </p:pic>
      <p:sp>
        <p:nvSpPr>
          <p:cNvPr id="15" name="Hexagon 14"/>
          <p:cNvSpPr/>
          <p:nvPr/>
        </p:nvSpPr>
        <p:spPr>
          <a:xfrm>
            <a:off x="2505352" y="3500438"/>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Con </a:t>
            </a:r>
            <a:r>
              <a:rPr lang="en-US" sz="2800" b="1" dirty="0" err="1">
                <a:solidFill>
                  <a:prstClr val="white"/>
                </a:solidFill>
                <a:latin typeface="Calibri"/>
              </a:rPr>
              <a:t>chuột</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con </a:t>
            </a:r>
            <a:r>
              <a:rPr lang="en-US" sz="2800" b="1" dirty="0" err="1">
                <a:solidFill>
                  <a:prstClr val="white"/>
                </a:solidFill>
                <a:latin typeface="Calibri"/>
              </a:rPr>
              <a:t>gà</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con </a:t>
            </a:r>
            <a:r>
              <a:rPr lang="en-US" sz="2800" b="1" dirty="0" err="1">
                <a:solidFill>
                  <a:prstClr val="white"/>
                </a:solidFill>
                <a:latin typeface="Calibri"/>
              </a:rPr>
              <a:t>sóc</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9"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67942" y="421461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400715302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750"/>
                                        <p:tgtEl>
                                          <p:spTgt spid="15"/>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75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3: Con </a:t>
            </a:r>
            <a:r>
              <a:rPr lang="en-US" sz="2800" b="1" dirty="0" err="1">
                <a:solidFill>
                  <a:prstClr val="white"/>
                </a:solidFill>
                <a:latin typeface="Calibri"/>
              </a:rPr>
              <a:t>dúi</a:t>
            </a:r>
            <a:r>
              <a:rPr lang="en-US" sz="2800" b="1" dirty="0">
                <a:solidFill>
                  <a:prstClr val="white"/>
                </a:solidFill>
                <a:latin typeface="Calibri"/>
              </a:rPr>
              <a:t> </a:t>
            </a:r>
            <a:r>
              <a:rPr lang="en-US" sz="2800" b="1" dirty="0" err="1">
                <a:solidFill>
                  <a:prstClr val="white"/>
                </a:solidFill>
                <a:latin typeface="Calibri"/>
              </a:rPr>
              <a:t>báo</a:t>
            </a:r>
            <a:r>
              <a:rPr lang="en-US" sz="2800" b="1" dirty="0">
                <a:solidFill>
                  <a:prstClr val="white"/>
                </a:solidFill>
                <a:latin typeface="Calibri"/>
              </a:rPr>
              <a:t> </a:t>
            </a:r>
            <a:r>
              <a:rPr lang="en-US" sz="2800" b="1" dirty="0" err="1">
                <a:solidFill>
                  <a:prstClr val="white"/>
                </a:solidFill>
                <a:latin typeface="Calibri"/>
              </a:rPr>
              <a:t>với</a:t>
            </a:r>
            <a:r>
              <a:rPr lang="en-US" sz="2800" b="1" dirty="0">
                <a:solidFill>
                  <a:prstClr val="white"/>
                </a:solidFill>
                <a:latin typeface="Calibri"/>
              </a:rPr>
              <a:t> </a:t>
            </a:r>
            <a:r>
              <a:rPr lang="en-US" sz="2800" b="1" dirty="0" err="1">
                <a:solidFill>
                  <a:prstClr val="white"/>
                </a:solidFill>
                <a:latin typeface="Calibri"/>
              </a:rPr>
              <a:t>hai</a:t>
            </a:r>
            <a:r>
              <a:rPr lang="en-US" sz="2800" b="1" dirty="0">
                <a:solidFill>
                  <a:prstClr val="white"/>
                </a:solidFill>
                <a:latin typeface="Calibri"/>
              </a:rPr>
              <a:t> </a:t>
            </a:r>
            <a:r>
              <a:rPr lang="en-US" sz="2800" b="1" dirty="0" err="1">
                <a:solidFill>
                  <a:prstClr val="white"/>
                </a:solidFill>
                <a:latin typeface="Calibri"/>
              </a:rPr>
              <a:t>vợ</a:t>
            </a:r>
            <a:r>
              <a:rPr lang="en-US" sz="2800" b="1" dirty="0">
                <a:solidFill>
                  <a:prstClr val="white"/>
                </a:solidFill>
                <a:latin typeface="Calibri"/>
              </a:rPr>
              <a:t> </a:t>
            </a:r>
            <a:r>
              <a:rPr lang="en-US" sz="2800" b="1" dirty="0" err="1">
                <a:solidFill>
                  <a:prstClr val="white"/>
                </a:solidFill>
                <a:latin typeface="Calibri"/>
              </a:rPr>
              <a:t>chồng</a:t>
            </a:r>
            <a:r>
              <a:rPr lang="en-US" sz="2800" b="1" dirty="0">
                <a:solidFill>
                  <a:prstClr val="white"/>
                </a:solidFill>
                <a:latin typeface="Calibri"/>
              </a:rPr>
              <a:t> </a:t>
            </a:r>
            <a:r>
              <a:rPr lang="en-US" sz="2800" b="1" dirty="0" err="1">
                <a:solidFill>
                  <a:prstClr val="white"/>
                </a:solidFill>
                <a:latin typeface="Calibri"/>
              </a:rPr>
              <a:t>điều</a:t>
            </a:r>
            <a:r>
              <a:rPr lang="en-US" sz="2800" b="1" dirty="0">
                <a:solidFill>
                  <a:prstClr val="white"/>
                </a:solidFill>
                <a:latin typeface="Calibri"/>
              </a:rPr>
              <a:t> </a:t>
            </a:r>
            <a:r>
              <a:rPr lang="en-US" sz="2800" b="1" dirty="0" err="1">
                <a:solidFill>
                  <a:prstClr val="white"/>
                </a:solidFill>
                <a:latin typeface="Calibri"/>
              </a:rPr>
              <a:t>gì</a:t>
            </a:r>
            <a:r>
              <a:rPr lang="en-US" sz="2800" b="1" dirty="0">
                <a:solidFill>
                  <a:prstClr val="white"/>
                </a:solidFill>
                <a:latin typeface="Calibri"/>
              </a:rPr>
              <a:t>?</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95537" y="3511418"/>
            <a:ext cx="4124239"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 </a:t>
            </a:r>
            <a:r>
              <a:rPr lang="en-US" sz="2800" b="1" dirty="0" err="1">
                <a:solidFill>
                  <a:prstClr val="white"/>
                </a:solidFill>
                <a:latin typeface="Calibri"/>
              </a:rPr>
              <a:t>Sắp</a:t>
            </a:r>
            <a:r>
              <a:rPr lang="en-US" sz="2800" b="1" dirty="0">
                <a:solidFill>
                  <a:prstClr val="white"/>
                </a:solidFill>
                <a:latin typeface="Calibri"/>
              </a:rPr>
              <a:t> </a:t>
            </a:r>
            <a:r>
              <a:rPr lang="en-US" sz="2800" b="1" dirty="0" err="1">
                <a:solidFill>
                  <a:prstClr val="white"/>
                </a:solidFill>
                <a:latin typeface="Calibri"/>
              </a:rPr>
              <a:t>có</a:t>
            </a:r>
            <a:r>
              <a:rPr lang="en-US" sz="2800" b="1" dirty="0">
                <a:solidFill>
                  <a:prstClr val="white"/>
                </a:solidFill>
                <a:latin typeface="Calibri"/>
              </a:rPr>
              <a:t> </a:t>
            </a:r>
            <a:r>
              <a:rPr lang="en-US" sz="2800" b="1" dirty="0" err="1">
                <a:solidFill>
                  <a:prstClr val="white"/>
                </a:solidFill>
                <a:latin typeface="Calibri"/>
              </a:rPr>
              <a:t>mưa</a:t>
            </a:r>
            <a:r>
              <a:rPr lang="en-US" sz="2800" b="1" dirty="0">
                <a:solidFill>
                  <a:prstClr val="white"/>
                </a:solidFill>
                <a:latin typeface="Calibri"/>
              </a:rPr>
              <a:t> </a:t>
            </a:r>
            <a:r>
              <a:rPr lang="en-US" sz="2800" b="1" dirty="0" err="1">
                <a:solidFill>
                  <a:prstClr val="white"/>
                </a:solidFill>
                <a:latin typeface="Calibri"/>
              </a:rPr>
              <a:t>lũ</a:t>
            </a:r>
            <a:r>
              <a:rPr lang="en-US" sz="2800" b="1" dirty="0">
                <a:solidFill>
                  <a:prstClr val="white"/>
                </a:solidFill>
                <a:latin typeface="Calibri"/>
              </a:rPr>
              <a:t> </a:t>
            </a:r>
            <a:r>
              <a:rPr lang="en-US" sz="2800" b="1" dirty="0" err="1">
                <a:solidFill>
                  <a:prstClr val="white"/>
                </a:solidFill>
                <a:latin typeface="Calibri"/>
              </a:rPr>
              <a:t>lụt</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2" y="442913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B: </a:t>
            </a:r>
            <a:r>
              <a:rPr lang="en-US" sz="2800" b="1" dirty="0" err="1">
                <a:solidFill>
                  <a:prstClr val="white"/>
                </a:solidFill>
                <a:latin typeface="Calibri"/>
              </a:rPr>
              <a:t>Sắp</a:t>
            </a:r>
            <a:r>
              <a:rPr lang="en-US" sz="2800" b="1" dirty="0">
                <a:solidFill>
                  <a:prstClr val="white"/>
                </a:solidFill>
                <a:latin typeface="Calibri"/>
              </a:rPr>
              <a:t> </a:t>
            </a:r>
            <a:r>
              <a:rPr lang="en-US" sz="2800" b="1" dirty="0" err="1">
                <a:solidFill>
                  <a:prstClr val="white"/>
                </a:solidFill>
                <a:latin typeface="Calibri"/>
              </a:rPr>
              <a:t>có</a:t>
            </a:r>
            <a:r>
              <a:rPr lang="en-US" sz="2800" b="1" dirty="0">
                <a:solidFill>
                  <a:prstClr val="white"/>
                </a:solidFill>
                <a:latin typeface="Calibri"/>
              </a:rPr>
              <a:t> </a:t>
            </a:r>
            <a:r>
              <a:rPr lang="en-US" sz="2800" b="1" dirty="0" err="1">
                <a:solidFill>
                  <a:prstClr val="white"/>
                </a:solidFill>
                <a:latin typeface="Calibri"/>
              </a:rPr>
              <a:t>mưa</a:t>
            </a:r>
            <a:r>
              <a:rPr lang="en-US" sz="2800" b="1" dirty="0">
                <a:solidFill>
                  <a:prstClr val="white"/>
                </a:solidFill>
                <a:latin typeface="Calibri"/>
              </a:rPr>
              <a:t> </a:t>
            </a:r>
            <a:r>
              <a:rPr lang="en-US" sz="2800" b="1" dirty="0" err="1">
                <a:solidFill>
                  <a:prstClr val="white"/>
                </a:solidFill>
                <a:latin typeface="Calibri"/>
              </a:rPr>
              <a:t>nhỏ</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a:t>
            </a:r>
            <a:r>
              <a:rPr lang="en-US" sz="2800" b="1" dirty="0" err="1">
                <a:solidFill>
                  <a:prstClr val="white"/>
                </a:solidFill>
                <a:latin typeface="Calibri"/>
              </a:rPr>
              <a:t>Sắp</a:t>
            </a:r>
            <a:r>
              <a:rPr lang="en-US" sz="2800" b="1" dirty="0">
                <a:solidFill>
                  <a:prstClr val="white"/>
                </a:solidFill>
                <a:latin typeface="Calibri"/>
              </a:rPr>
              <a:t> </a:t>
            </a:r>
            <a:r>
              <a:rPr lang="en-US" sz="2800" b="1" dirty="0" err="1">
                <a:solidFill>
                  <a:prstClr val="white"/>
                </a:solidFill>
                <a:latin typeface="Calibri"/>
              </a:rPr>
              <a:t>hạn</a:t>
            </a:r>
            <a:r>
              <a:rPr lang="en-US" sz="2800" b="1" dirty="0">
                <a:solidFill>
                  <a:prstClr val="white"/>
                </a:solidFill>
                <a:latin typeface="Calibri"/>
              </a:rPr>
              <a:t> </a:t>
            </a:r>
            <a:r>
              <a:rPr lang="en-US" sz="2800" b="1" dirty="0" err="1">
                <a:solidFill>
                  <a:prstClr val="white"/>
                </a:solidFill>
                <a:latin typeface="Calibri"/>
              </a:rPr>
              <a:t>hán</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a:t>
            </a:r>
            <a:r>
              <a:rPr lang="en-US" sz="2800" b="1" dirty="0" err="1">
                <a:solidFill>
                  <a:prstClr val="white"/>
                </a:solidFill>
                <a:latin typeface="Calibri"/>
              </a:rPr>
              <a:t>Sắp</a:t>
            </a:r>
            <a:r>
              <a:rPr lang="en-US" sz="2800" b="1" dirty="0">
                <a:solidFill>
                  <a:prstClr val="white"/>
                </a:solidFill>
                <a:latin typeface="Calibri"/>
              </a:rPr>
              <a:t> </a:t>
            </a:r>
            <a:r>
              <a:rPr lang="en-US" sz="2800" b="1" dirty="0" err="1">
                <a:solidFill>
                  <a:prstClr val="white"/>
                </a:solidFill>
                <a:latin typeface="Calibri"/>
              </a:rPr>
              <a:t>mưa</a:t>
            </a:r>
            <a:r>
              <a:rPr lang="en-US" sz="2800" b="1" dirty="0">
                <a:solidFill>
                  <a:prstClr val="white"/>
                </a:solidFill>
                <a:latin typeface="Calibri"/>
              </a:rPr>
              <a:t> </a:t>
            </a:r>
            <a:r>
              <a:rPr lang="en-US" sz="2800" b="1" dirty="0" err="1">
                <a:solidFill>
                  <a:prstClr val="white"/>
                </a:solidFill>
                <a:latin typeface="Calibri"/>
              </a:rPr>
              <a:t>tuyết</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8"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37796422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4: Hai </a:t>
            </a:r>
            <a:r>
              <a:rPr lang="en-US" sz="2800" b="1" dirty="0" err="1">
                <a:solidFill>
                  <a:prstClr val="white"/>
                </a:solidFill>
                <a:latin typeface="Calibri"/>
              </a:rPr>
              <a:t>vợ</a:t>
            </a:r>
            <a:r>
              <a:rPr lang="en-US" sz="2800" b="1" dirty="0">
                <a:solidFill>
                  <a:prstClr val="white"/>
                </a:solidFill>
                <a:latin typeface="Calibri"/>
              </a:rPr>
              <a:t> </a:t>
            </a:r>
            <a:r>
              <a:rPr lang="en-US" sz="2800" b="1" dirty="0" err="1">
                <a:solidFill>
                  <a:prstClr val="white"/>
                </a:solidFill>
                <a:latin typeface="Calibri"/>
              </a:rPr>
              <a:t>chồng</a:t>
            </a:r>
            <a:r>
              <a:rPr lang="en-US" sz="2800" b="1" dirty="0">
                <a:solidFill>
                  <a:prstClr val="white"/>
                </a:solidFill>
                <a:latin typeface="Calibri"/>
              </a:rPr>
              <a:t> ở </a:t>
            </a:r>
            <a:r>
              <a:rPr lang="en-US" sz="2800" b="1" dirty="0" err="1">
                <a:solidFill>
                  <a:prstClr val="white"/>
                </a:solidFill>
                <a:latin typeface="Calibri"/>
              </a:rPr>
              <a:t>đâu</a:t>
            </a:r>
            <a:r>
              <a:rPr lang="en-US" sz="2800" b="1" dirty="0">
                <a:solidFill>
                  <a:prstClr val="white"/>
                </a:solidFill>
                <a:latin typeface="Calibri"/>
              </a:rPr>
              <a:t> </a:t>
            </a:r>
            <a:r>
              <a:rPr lang="en-US" sz="2800" b="1" dirty="0" err="1">
                <a:solidFill>
                  <a:prstClr val="white"/>
                </a:solidFill>
                <a:latin typeface="Calibri"/>
              </a:rPr>
              <a:t>khi</a:t>
            </a:r>
            <a:r>
              <a:rPr lang="en-US" sz="2800" b="1" dirty="0">
                <a:solidFill>
                  <a:prstClr val="white"/>
                </a:solidFill>
                <a:latin typeface="Calibri"/>
              </a:rPr>
              <a:t> </a:t>
            </a:r>
            <a:r>
              <a:rPr lang="en-US" sz="2800" b="1" dirty="0" err="1">
                <a:solidFill>
                  <a:prstClr val="white"/>
                </a:solidFill>
                <a:latin typeface="Calibri"/>
              </a:rPr>
              <a:t>mưa</a:t>
            </a:r>
            <a:r>
              <a:rPr lang="en-US" sz="2800" b="1" dirty="0">
                <a:solidFill>
                  <a:prstClr val="white"/>
                </a:solidFill>
                <a:latin typeface="Calibri"/>
              </a:rPr>
              <a:t> </a:t>
            </a:r>
            <a:r>
              <a:rPr lang="en-US" sz="2800" b="1" dirty="0" err="1">
                <a:solidFill>
                  <a:prstClr val="white"/>
                </a:solidFill>
                <a:latin typeface="Calibri"/>
              </a:rPr>
              <a:t>bão</a:t>
            </a:r>
            <a:r>
              <a:rPr lang="en-US" sz="2800" b="1" dirty="0">
                <a:solidFill>
                  <a:prstClr val="white"/>
                </a:solidFill>
                <a:latin typeface="Calibri"/>
              </a:rPr>
              <a:t>?</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7733375" y="1702359"/>
            <a:ext cx="3176889" cy="2680949"/>
          </a:xfrm>
          <a:prstGeom prst="rect">
            <a:avLst/>
          </a:prstGeom>
        </p:spPr>
      </p:pic>
      <p:sp>
        <p:nvSpPr>
          <p:cNvPr id="13" name="Hexagon 12"/>
          <p:cNvSpPr/>
          <p:nvPr/>
        </p:nvSpPr>
        <p:spPr>
          <a:xfrm>
            <a:off x="2595537" y="3511418"/>
            <a:ext cx="498547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 ở </a:t>
            </a:r>
            <a:r>
              <a:rPr lang="en-US" sz="2800" b="1" dirty="0" err="1">
                <a:solidFill>
                  <a:prstClr val="white"/>
                </a:solidFill>
                <a:latin typeface="Calibri"/>
              </a:rPr>
              <a:t>trong</a:t>
            </a:r>
            <a:r>
              <a:rPr lang="en-US" sz="2800" b="1" dirty="0">
                <a:solidFill>
                  <a:prstClr val="white"/>
                </a:solidFill>
                <a:latin typeface="Calibri"/>
              </a:rPr>
              <a:t> </a:t>
            </a:r>
            <a:r>
              <a:rPr lang="en-US" sz="2800" b="1" dirty="0" err="1">
                <a:solidFill>
                  <a:prstClr val="white"/>
                </a:solidFill>
                <a:latin typeface="Calibri"/>
              </a:rPr>
              <a:t>khúc</a:t>
            </a:r>
            <a:r>
              <a:rPr lang="en-US" sz="2800" b="1" dirty="0">
                <a:solidFill>
                  <a:prstClr val="white"/>
                </a:solidFill>
                <a:latin typeface="Calibri"/>
              </a:rPr>
              <a:t> </a:t>
            </a:r>
            <a:r>
              <a:rPr lang="en-US" sz="2800" b="1" dirty="0" err="1">
                <a:solidFill>
                  <a:prstClr val="white"/>
                </a:solidFill>
                <a:latin typeface="Calibri"/>
              </a:rPr>
              <a:t>gỗ</a:t>
            </a:r>
            <a:r>
              <a:rPr lang="en-US" sz="2800" b="1" dirty="0">
                <a:solidFill>
                  <a:prstClr val="white"/>
                </a:solidFill>
                <a:latin typeface="Calibri"/>
              </a:rPr>
              <a:t> </a:t>
            </a:r>
            <a:r>
              <a:rPr lang="en-US" sz="2800" b="1" dirty="0" err="1">
                <a:solidFill>
                  <a:prstClr val="white"/>
                </a:solidFill>
                <a:latin typeface="Calibri"/>
              </a:rPr>
              <a:t>rỗng</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1" y="4429132"/>
            <a:ext cx="498547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B: ở </a:t>
            </a:r>
            <a:r>
              <a:rPr lang="en-US" sz="2800" b="1" dirty="0" err="1">
                <a:solidFill>
                  <a:prstClr val="white"/>
                </a:solidFill>
                <a:latin typeface="Calibri"/>
              </a:rPr>
              <a:t>trên</a:t>
            </a:r>
            <a:r>
              <a:rPr lang="en-US" sz="2800" b="1" dirty="0">
                <a:solidFill>
                  <a:prstClr val="white"/>
                </a:solidFill>
                <a:latin typeface="Calibri"/>
              </a:rPr>
              <a:t> </a:t>
            </a:r>
            <a:r>
              <a:rPr lang="en-US" sz="2800" b="1" dirty="0" err="1">
                <a:solidFill>
                  <a:prstClr val="white"/>
                </a:solidFill>
                <a:latin typeface="Calibri"/>
              </a:rPr>
              <a:t>mái</a:t>
            </a:r>
            <a:r>
              <a:rPr lang="en-US" sz="2800" b="1" dirty="0">
                <a:solidFill>
                  <a:prstClr val="white"/>
                </a:solidFill>
                <a:latin typeface="Calibri"/>
              </a:rPr>
              <a:t> </a:t>
            </a:r>
            <a:r>
              <a:rPr lang="en-US" sz="2800" b="1" dirty="0" err="1">
                <a:solidFill>
                  <a:prstClr val="white"/>
                </a:solidFill>
                <a:latin typeface="Calibri"/>
              </a:rPr>
              <a:t>nhà</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502190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a:t>
            </a:r>
            <a:r>
              <a:rPr lang="en-US" sz="2800" b="1" dirty="0" err="1">
                <a:solidFill>
                  <a:prstClr val="white"/>
                </a:solidFill>
                <a:latin typeface="Calibri"/>
              </a:rPr>
              <a:t>trốn</a:t>
            </a:r>
            <a:r>
              <a:rPr lang="en-US" sz="2800" b="1" dirty="0">
                <a:solidFill>
                  <a:prstClr val="white"/>
                </a:solidFill>
                <a:latin typeface="Calibri"/>
              </a:rPr>
              <a:t> </a:t>
            </a:r>
            <a:r>
              <a:rPr lang="en-US" sz="2800" b="1" dirty="0" err="1">
                <a:solidFill>
                  <a:prstClr val="white"/>
                </a:solidFill>
                <a:latin typeface="Calibri"/>
              </a:rPr>
              <a:t>trong</a:t>
            </a:r>
            <a:r>
              <a:rPr lang="en-US" sz="2800" b="1" dirty="0">
                <a:solidFill>
                  <a:prstClr val="white"/>
                </a:solidFill>
                <a:latin typeface="Calibri"/>
              </a:rPr>
              <a:t> </a:t>
            </a:r>
            <a:r>
              <a:rPr lang="en-US" sz="2800" b="1" dirty="0" err="1">
                <a:solidFill>
                  <a:prstClr val="white"/>
                </a:solidFill>
                <a:latin typeface="Calibri"/>
              </a:rPr>
              <a:t>nhà</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40337" y="6050951"/>
            <a:ext cx="5050511"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ở </a:t>
            </a:r>
            <a:r>
              <a:rPr lang="en-US" sz="2800" b="1" dirty="0" err="1">
                <a:solidFill>
                  <a:prstClr val="white"/>
                </a:solidFill>
                <a:latin typeface="Calibri"/>
              </a:rPr>
              <a:t>nhà</a:t>
            </a:r>
            <a:r>
              <a:rPr lang="en-US" sz="2800" b="1" dirty="0">
                <a:solidFill>
                  <a:prstClr val="white"/>
                </a:solidFill>
                <a:latin typeface="Calibri"/>
              </a:rPr>
              <a:t> </a:t>
            </a:r>
            <a:r>
              <a:rPr lang="en-US" sz="2800" b="1" dirty="0" err="1">
                <a:solidFill>
                  <a:prstClr val="white"/>
                </a:solidFill>
                <a:latin typeface="Calibri"/>
              </a:rPr>
              <a:t>bạn</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9"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8376317" y="4827653"/>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7733375" y="4541901"/>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3550871611"/>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5: </a:t>
            </a:r>
            <a:r>
              <a:rPr lang="en-US" sz="2800" b="1" dirty="0" err="1">
                <a:solidFill>
                  <a:prstClr val="white"/>
                </a:solidFill>
                <a:latin typeface="Calibri"/>
              </a:rPr>
              <a:t>Người</a:t>
            </a:r>
            <a:r>
              <a:rPr lang="en-US" sz="2800" b="1" dirty="0">
                <a:solidFill>
                  <a:prstClr val="white"/>
                </a:solidFill>
                <a:latin typeface="Calibri"/>
              </a:rPr>
              <a:t> </a:t>
            </a:r>
            <a:r>
              <a:rPr lang="en-US" sz="2800" b="1" dirty="0" err="1">
                <a:solidFill>
                  <a:prstClr val="white"/>
                </a:solidFill>
                <a:latin typeface="Calibri"/>
              </a:rPr>
              <a:t>vợ</a:t>
            </a:r>
            <a:r>
              <a:rPr lang="en-US" sz="2800" b="1" dirty="0">
                <a:solidFill>
                  <a:prstClr val="white"/>
                </a:solidFill>
                <a:latin typeface="Calibri"/>
              </a:rPr>
              <a:t> </a:t>
            </a:r>
            <a:r>
              <a:rPr lang="en-US" sz="2800" b="1" dirty="0" err="1">
                <a:solidFill>
                  <a:prstClr val="white"/>
                </a:solidFill>
                <a:latin typeface="Calibri"/>
              </a:rPr>
              <a:t>mang</a:t>
            </a:r>
            <a:r>
              <a:rPr lang="en-US" sz="2800" b="1" dirty="0">
                <a:solidFill>
                  <a:prstClr val="white"/>
                </a:solidFill>
                <a:latin typeface="Calibri"/>
              </a:rPr>
              <a:t> </a:t>
            </a:r>
            <a:r>
              <a:rPr lang="en-US" sz="2800" b="1" dirty="0" err="1">
                <a:solidFill>
                  <a:prstClr val="white"/>
                </a:solidFill>
                <a:latin typeface="Calibri"/>
              </a:rPr>
              <a:t>thai</a:t>
            </a:r>
            <a:r>
              <a:rPr lang="en-US" sz="2800" b="1" dirty="0">
                <a:solidFill>
                  <a:prstClr val="white"/>
                </a:solidFill>
                <a:latin typeface="Calibri"/>
              </a:rPr>
              <a:t> </a:t>
            </a:r>
            <a:r>
              <a:rPr lang="en-US" sz="2800" b="1" dirty="0" err="1">
                <a:solidFill>
                  <a:prstClr val="white"/>
                </a:solidFill>
                <a:latin typeface="Calibri"/>
              </a:rPr>
              <a:t>và</a:t>
            </a:r>
            <a:r>
              <a:rPr lang="en-US" sz="2800" b="1" dirty="0">
                <a:solidFill>
                  <a:prstClr val="white"/>
                </a:solidFill>
                <a:latin typeface="Calibri"/>
              </a:rPr>
              <a:t> </a:t>
            </a:r>
            <a:r>
              <a:rPr lang="en-US" sz="2800" b="1" dirty="0" err="1">
                <a:solidFill>
                  <a:prstClr val="white"/>
                </a:solidFill>
                <a:latin typeface="Calibri"/>
              </a:rPr>
              <a:t>sinh</a:t>
            </a:r>
            <a:r>
              <a:rPr lang="en-US" sz="2800" b="1" dirty="0">
                <a:solidFill>
                  <a:prstClr val="white"/>
                </a:solidFill>
                <a:latin typeface="Calibri"/>
              </a:rPr>
              <a:t> ra </a:t>
            </a:r>
            <a:r>
              <a:rPr lang="en-US" sz="2800" b="1" dirty="0" err="1">
                <a:solidFill>
                  <a:prstClr val="white"/>
                </a:solidFill>
                <a:latin typeface="Calibri"/>
              </a:rPr>
              <a:t>cái</a:t>
            </a:r>
            <a:r>
              <a:rPr lang="en-US" sz="2800" b="1" dirty="0">
                <a:solidFill>
                  <a:prstClr val="white"/>
                </a:solidFill>
                <a:latin typeface="Calibri"/>
              </a:rPr>
              <a:t> </a:t>
            </a:r>
            <a:r>
              <a:rPr lang="en-US" sz="2800" b="1" dirty="0" err="1">
                <a:solidFill>
                  <a:prstClr val="white"/>
                </a:solidFill>
                <a:latin typeface="Calibri"/>
              </a:rPr>
              <a:t>gì</a:t>
            </a:r>
            <a:r>
              <a:rPr lang="en-US" sz="2800" b="1" dirty="0">
                <a:solidFill>
                  <a:prstClr val="white"/>
                </a:solidFill>
                <a:latin typeface="Calibri"/>
              </a:rPr>
              <a:t>?</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95538" y="3511418"/>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 </a:t>
            </a:r>
            <a:r>
              <a:rPr lang="en-US" sz="2800" b="1" dirty="0" err="1">
                <a:solidFill>
                  <a:prstClr val="white"/>
                </a:solidFill>
                <a:latin typeface="Calibri"/>
              </a:rPr>
              <a:t>Quả</a:t>
            </a:r>
            <a:r>
              <a:rPr lang="en-US" sz="2800" b="1" dirty="0">
                <a:solidFill>
                  <a:prstClr val="white"/>
                </a:solidFill>
                <a:latin typeface="Calibri"/>
              </a:rPr>
              <a:t> </a:t>
            </a:r>
            <a:r>
              <a:rPr lang="en-US" sz="2800" b="1" dirty="0" err="1">
                <a:solidFill>
                  <a:prstClr val="white"/>
                </a:solidFill>
                <a:latin typeface="Calibri"/>
              </a:rPr>
              <a:t>bầu</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2" y="442913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B: </a:t>
            </a:r>
            <a:r>
              <a:rPr lang="en-US" sz="2800" b="1" dirty="0" err="1">
                <a:solidFill>
                  <a:prstClr val="white"/>
                </a:solidFill>
                <a:latin typeface="Calibri"/>
              </a:rPr>
              <a:t>Em</a:t>
            </a:r>
            <a:r>
              <a:rPr lang="en-US" sz="2800" b="1" dirty="0">
                <a:solidFill>
                  <a:prstClr val="white"/>
                </a:solidFill>
                <a:latin typeface="Calibri"/>
              </a:rPr>
              <a:t> </a:t>
            </a:r>
            <a:r>
              <a:rPr lang="en-US" sz="2800" b="1" dirty="0" err="1">
                <a:solidFill>
                  <a:prstClr val="white"/>
                </a:solidFill>
                <a:latin typeface="Calibri"/>
              </a:rPr>
              <a:t>bé</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Con </a:t>
            </a:r>
            <a:r>
              <a:rPr lang="en-US" sz="2800" b="1" dirty="0" err="1">
                <a:solidFill>
                  <a:prstClr val="white"/>
                </a:solidFill>
                <a:latin typeface="Calibri"/>
              </a:rPr>
              <a:t>dúi</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a:t>
            </a:r>
            <a:r>
              <a:rPr lang="en-US" sz="2800" b="1" dirty="0" err="1">
                <a:solidFill>
                  <a:prstClr val="white"/>
                </a:solidFill>
                <a:latin typeface="Calibri"/>
              </a:rPr>
              <a:t>Sọ</a:t>
            </a:r>
            <a:r>
              <a:rPr lang="en-US" sz="2800" b="1" dirty="0">
                <a:solidFill>
                  <a:prstClr val="white"/>
                </a:solidFill>
                <a:latin typeface="Calibri"/>
              </a:rPr>
              <a:t> </a:t>
            </a:r>
            <a:r>
              <a:rPr lang="en-US" sz="2800" b="1" dirty="0" err="1">
                <a:solidFill>
                  <a:prstClr val="white"/>
                </a:solidFill>
                <a:latin typeface="Calibri"/>
              </a:rPr>
              <a:t>dừa</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9"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4280847886"/>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6: </a:t>
            </a:r>
            <a:r>
              <a:rPr lang="en-US" sz="2800" b="1" dirty="0" err="1">
                <a:solidFill>
                  <a:prstClr val="white"/>
                </a:solidFill>
                <a:latin typeface="Calibri"/>
              </a:rPr>
              <a:t>Trong</a:t>
            </a:r>
            <a:r>
              <a:rPr lang="en-US" sz="2800" b="1" dirty="0">
                <a:solidFill>
                  <a:prstClr val="white"/>
                </a:solidFill>
                <a:latin typeface="Calibri"/>
              </a:rPr>
              <a:t> </a:t>
            </a:r>
            <a:r>
              <a:rPr lang="en-US" sz="2800" b="1" dirty="0" err="1">
                <a:solidFill>
                  <a:prstClr val="white"/>
                </a:solidFill>
                <a:latin typeface="Calibri"/>
              </a:rPr>
              <a:t>bài</a:t>
            </a:r>
            <a:r>
              <a:rPr lang="en-US" sz="2800" b="1" dirty="0">
                <a:solidFill>
                  <a:prstClr val="white"/>
                </a:solidFill>
                <a:latin typeface="Calibri"/>
              </a:rPr>
              <a:t> </a:t>
            </a:r>
            <a:r>
              <a:rPr lang="en-US" sz="2800" b="1" dirty="0" err="1">
                <a:solidFill>
                  <a:prstClr val="white"/>
                </a:solidFill>
                <a:latin typeface="Calibri"/>
              </a:rPr>
              <a:t>các</a:t>
            </a:r>
            <a:r>
              <a:rPr lang="en-US" sz="2800" b="1" dirty="0">
                <a:solidFill>
                  <a:prstClr val="white"/>
                </a:solidFill>
                <a:latin typeface="Calibri"/>
              </a:rPr>
              <a:t> </a:t>
            </a:r>
            <a:r>
              <a:rPr lang="en-US" sz="2800" b="1" dirty="0" err="1">
                <a:solidFill>
                  <a:prstClr val="white"/>
                </a:solidFill>
                <a:latin typeface="Calibri"/>
              </a:rPr>
              <a:t>dân</a:t>
            </a:r>
            <a:r>
              <a:rPr lang="en-US" sz="2800" b="1" dirty="0">
                <a:solidFill>
                  <a:prstClr val="white"/>
                </a:solidFill>
                <a:latin typeface="Calibri"/>
              </a:rPr>
              <a:t> </a:t>
            </a:r>
            <a:r>
              <a:rPr lang="en-US" sz="2800" b="1" dirty="0" err="1">
                <a:solidFill>
                  <a:prstClr val="white"/>
                </a:solidFill>
                <a:latin typeface="Calibri"/>
              </a:rPr>
              <a:t>tộc</a:t>
            </a:r>
            <a:r>
              <a:rPr lang="en-US" sz="2800" b="1" dirty="0">
                <a:solidFill>
                  <a:prstClr val="white"/>
                </a:solidFill>
                <a:latin typeface="Calibri"/>
              </a:rPr>
              <a:t> </a:t>
            </a:r>
            <a:r>
              <a:rPr lang="en-US" sz="2800" b="1" dirty="0" err="1">
                <a:solidFill>
                  <a:prstClr val="white"/>
                </a:solidFill>
                <a:latin typeface="Calibri"/>
              </a:rPr>
              <a:t>được</a:t>
            </a:r>
            <a:r>
              <a:rPr lang="en-US" sz="2800" b="1" dirty="0">
                <a:solidFill>
                  <a:prstClr val="white"/>
                </a:solidFill>
                <a:latin typeface="Calibri"/>
              </a:rPr>
              <a:t> </a:t>
            </a:r>
            <a:r>
              <a:rPr lang="en-US" sz="2800" b="1" dirty="0" err="1">
                <a:solidFill>
                  <a:prstClr val="white"/>
                </a:solidFill>
                <a:latin typeface="Calibri"/>
              </a:rPr>
              <a:t>sinh</a:t>
            </a:r>
            <a:r>
              <a:rPr lang="en-US" sz="2800" b="1" dirty="0">
                <a:solidFill>
                  <a:prstClr val="white"/>
                </a:solidFill>
                <a:latin typeface="Calibri"/>
              </a:rPr>
              <a:t> ra </a:t>
            </a:r>
            <a:r>
              <a:rPr lang="en-US" sz="2800" b="1" dirty="0" err="1">
                <a:solidFill>
                  <a:prstClr val="white"/>
                </a:solidFill>
                <a:latin typeface="Calibri"/>
              </a:rPr>
              <a:t>từ</a:t>
            </a:r>
            <a:r>
              <a:rPr lang="en-US" sz="2800" b="1" dirty="0">
                <a:solidFill>
                  <a:prstClr val="white"/>
                </a:solidFill>
                <a:latin typeface="Calibri"/>
              </a:rPr>
              <a:t> </a:t>
            </a:r>
            <a:r>
              <a:rPr lang="en-US" sz="2800" b="1" dirty="0" err="1">
                <a:solidFill>
                  <a:prstClr val="white"/>
                </a:solidFill>
                <a:latin typeface="Calibri"/>
              </a:rPr>
              <a:t>đâu</a:t>
            </a:r>
            <a:r>
              <a:rPr lang="en-US" sz="2800" b="1" dirty="0">
                <a:solidFill>
                  <a:prstClr val="white"/>
                </a:solidFill>
                <a:latin typeface="Calibri"/>
              </a:rPr>
              <a:t>? </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53334" y="4412868"/>
            <a:ext cx="402216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solidFill>
                  <a:prstClr val="white"/>
                </a:solidFill>
                <a:latin typeface="Calibri"/>
              </a:rPr>
              <a:t>B</a:t>
            </a:r>
            <a:r>
              <a:rPr lang="en-US" sz="2800" b="1" dirty="0">
                <a:solidFill>
                  <a:prstClr val="white"/>
                </a:solidFill>
                <a:latin typeface="Calibri"/>
              </a:rPr>
              <a:t>: </a:t>
            </a:r>
            <a:r>
              <a:rPr lang="en-US" sz="2800" b="1" dirty="0" err="1">
                <a:solidFill>
                  <a:prstClr val="white"/>
                </a:solidFill>
                <a:latin typeface="Calibri"/>
              </a:rPr>
              <a:t>Từ</a:t>
            </a:r>
            <a:r>
              <a:rPr lang="en-US" sz="2800" b="1" dirty="0">
                <a:solidFill>
                  <a:prstClr val="white"/>
                </a:solidFill>
                <a:latin typeface="Calibri"/>
              </a:rPr>
              <a:t> </a:t>
            </a:r>
            <a:r>
              <a:rPr lang="en-US" sz="2800" b="1" dirty="0" err="1">
                <a:solidFill>
                  <a:prstClr val="white"/>
                </a:solidFill>
                <a:latin typeface="Calibri"/>
              </a:rPr>
              <a:t>quả</a:t>
            </a:r>
            <a:r>
              <a:rPr lang="en-US" sz="2800" b="1" dirty="0">
                <a:solidFill>
                  <a:prstClr val="white"/>
                </a:solidFill>
                <a:latin typeface="Calibri"/>
              </a:rPr>
              <a:t> </a:t>
            </a:r>
            <a:r>
              <a:rPr lang="en-US" sz="2800" b="1" dirty="0" err="1">
                <a:solidFill>
                  <a:prstClr val="white"/>
                </a:solidFill>
                <a:latin typeface="Calibri"/>
              </a:rPr>
              <a:t>bầu</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37610" y="3286124"/>
            <a:ext cx="962774" cy="928694"/>
          </a:xfrm>
          <a:prstGeom prst="rect">
            <a:avLst/>
          </a:prstGeom>
        </p:spPr>
      </p:pic>
      <p:sp>
        <p:nvSpPr>
          <p:cNvPr id="15" name="Hexagon 14"/>
          <p:cNvSpPr/>
          <p:nvPr/>
        </p:nvSpPr>
        <p:spPr>
          <a:xfrm>
            <a:off x="2505352" y="3500438"/>
            <a:ext cx="402216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a:t>
            </a:r>
            <a:r>
              <a:rPr lang="en-US" sz="2800" b="1" dirty="0" err="1">
                <a:solidFill>
                  <a:prstClr val="white"/>
                </a:solidFill>
                <a:latin typeface="Calibri"/>
              </a:rPr>
              <a:t>Từ</a:t>
            </a:r>
            <a:r>
              <a:rPr lang="en-US" sz="2800" b="1" dirty="0">
                <a:solidFill>
                  <a:prstClr val="white"/>
                </a:solidFill>
                <a:latin typeface="Calibri"/>
              </a:rPr>
              <a:t> </a:t>
            </a:r>
            <a:r>
              <a:rPr lang="en-US" sz="2800" b="1" dirty="0" err="1">
                <a:solidFill>
                  <a:prstClr val="white"/>
                </a:solidFill>
                <a:latin typeface="Calibri"/>
              </a:rPr>
              <a:t>quả</a:t>
            </a:r>
            <a:r>
              <a:rPr lang="en-US" sz="2800" b="1" dirty="0">
                <a:solidFill>
                  <a:prstClr val="white"/>
                </a:solidFill>
                <a:latin typeface="Calibri"/>
              </a:rPr>
              <a:t> </a:t>
            </a:r>
            <a:r>
              <a:rPr lang="en-US" sz="2800" b="1" dirty="0" err="1">
                <a:solidFill>
                  <a:prstClr val="white"/>
                </a:solidFill>
                <a:latin typeface="Calibri"/>
              </a:rPr>
              <a:t>mít</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402216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a:t>
            </a:r>
            <a:r>
              <a:rPr lang="en-US" sz="2800" b="1" dirty="0" err="1">
                <a:solidFill>
                  <a:prstClr val="white"/>
                </a:solidFill>
                <a:latin typeface="Calibri"/>
              </a:rPr>
              <a:t>Từ</a:t>
            </a:r>
            <a:r>
              <a:rPr lang="en-US" sz="2800" b="1" dirty="0">
                <a:solidFill>
                  <a:prstClr val="white"/>
                </a:solidFill>
                <a:latin typeface="Calibri"/>
              </a:rPr>
              <a:t> </a:t>
            </a:r>
            <a:r>
              <a:rPr lang="en-US" sz="2800" b="1" dirty="0" err="1">
                <a:solidFill>
                  <a:prstClr val="white"/>
                </a:solidFill>
                <a:latin typeface="Calibri"/>
              </a:rPr>
              <a:t>sọ</a:t>
            </a:r>
            <a:r>
              <a:rPr lang="en-US" sz="2800" b="1" dirty="0">
                <a:solidFill>
                  <a:prstClr val="white"/>
                </a:solidFill>
                <a:latin typeface="Calibri"/>
              </a:rPr>
              <a:t> </a:t>
            </a:r>
            <a:r>
              <a:rPr lang="en-US" sz="2800" b="1" dirty="0" err="1">
                <a:solidFill>
                  <a:prstClr val="white"/>
                </a:solidFill>
                <a:latin typeface="Calibri"/>
              </a:rPr>
              <a:t>dừa</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415123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a:t>
            </a:r>
            <a:r>
              <a:rPr lang="en-US" sz="2800" b="1" dirty="0" err="1">
                <a:solidFill>
                  <a:prstClr val="white"/>
                </a:solidFill>
                <a:latin typeface="Calibri"/>
              </a:rPr>
              <a:t>Từ</a:t>
            </a:r>
            <a:r>
              <a:rPr lang="en-US" sz="2800" b="1" dirty="0">
                <a:solidFill>
                  <a:prstClr val="white"/>
                </a:solidFill>
                <a:latin typeface="Calibri"/>
              </a:rPr>
              <a:t> </a:t>
            </a:r>
            <a:r>
              <a:rPr lang="en-US" sz="2800" b="1" dirty="0" err="1">
                <a:solidFill>
                  <a:prstClr val="white"/>
                </a:solidFill>
                <a:latin typeface="Calibri"/>
              </a:rPr>
              <a:t>bọc</a:t>
            </a:r>
            <a:r>
              <a:rPr lang="en-US" sz="2800" b="1" dirty="0">
                <a:solidFill>
                  <a:prstClr val="white"/>
                </a:solidFill>
                <a:latin typeface="Calibri"/>
              </a:rPr>
              <a:t> tram </a:t>
            </a:r>
            <a:r>
              <a:rPr lang="en-US" sz="2800" b="1" dirty="0" err="1">
                <a:solidFill>
                  <a:prstClr val="white"/>
                </a:solidFill>
                <a:latin typeface="Calibri"/>
              </a:rPr>
              <a:t>trứng</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8"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67942" y="421461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1376</Words>
  <Application>Microsoft Office PowerPoint</Application>
  <PresentationFormat>Widescreen</PresentationFormat>
  <Paragraphs>149</Paragraphs>
  <Slides>24</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Arial-Rounded</vt:lpstr>
      <vt:lpstr>Calibri</vt:lpstr>
      <vt:lpstr>DFPOP1-W9</vt:lpstr>
      <vt:lpstr>Tahoma</vt:lpstr>
      <vt:lpstr>Times New Roman</vt:lpstr>
      <vt:lpstr>UTM Avo</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Ms Quyen</cp:lastModifiedBy>
  <cp:revision>27</cp:revision>
  <dcterms:created xsi:type="dcterms:W3CDTF">2021-07-20T01:55:21Z</dcterms:created>
  <dcterms:modified xsi:type="dcterms:W3CDTF">2022-05-15T16:03:38Z</dcterms:modified>
</cp:coreProperties>
</file>