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36"/>
  </p:notesMasterIdLst>
  <p:handoutMasterIdLst>
    <p:handoutMasterId r:id="rId37"/>
  </p:handoutMasterIdLst>
  <p:sldIdLst>
    <p:sldId id="2900" r:id="rId4"/>
    <p:sldId id="256" r:id="rId5"/>
    <p:sldId id="264" r:id="rId6"/>
    <p:sldId id="414" r:id="rId7"/>
    <p:sldId id="257" r:id="rId8"/>
    <p:sldId id="415" r:id="rId9"/>
    <p:sldId id="416" r:id="rId10"/>
    <p:sldId id="260" r:id="rId11"/>
    <p:sldId id="261" r:id="rId12"/>
    <p:sldId id="353" r:id="rId13"/>
    <p:sldId id="3399" r:id="rId14"/>
    <p:sldId id="375" r:id="rId15"/>
    <p:sldId id="2007577097" r:id="rId16"/>
    <p:sldId id="359" r:id="rId17"/>
    <p:sldId id="405" r:id="rId18"/>
    <p:sldId id="3400" r:id="rId19"/>
    <p:sldId id="3401" r:id="rId20"/>
    <p:sldId id="406" r:id="rId21"/>
    <p:sldId id="407" r:id="rId22"/>
    <p:sldId id="404" r:id="rId23"/>
    <p:sldId id="360" r:id="rId24"/>
    <p:sldId id="386" r:id="rId25"/>
    <p:sldId id="361" r:id="rId26"/>
    <p:sldId id="408" r:id="rId27"/>
    <p:sldId id="2007577098" r:id="rId28"/>
    <p:sldId id="409" r:id="rId29"/>
    <p:sldId id="363" r:id="rId30"/>
    <p:sldId id="410" r:id="rId31"/>
    <p:sldId id="387" r:id="rId32"/>
    <p:sldId id="2007577170" r:id="rId33"/>
    <p:sldId id="487" r:id="rId34"/>
    <p:sldId id="20075771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E6CDFF"/>
    <a:srgbClr val="FFE5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61" d="100"/>
          <a:sy n="61" d="100"/>
        </p:scale>
        <p:origin x="704" y="5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68D5F3-8C40-4B30-A948-7E535E31AD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D874D9-87C0-470A-841C-00210F423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1800B5-DAD5-41E9-ADE9-FF9302B316C0}" type="datetimeFigureOut">
              <a:rPr lang="en-US" smtClean="0"/>
              <a:t>4/24/2022</a:t>
            </a:fld>
            <a:endParaRPr lang="en-US"/>
          </a:p>
        </p:txBody>
      </p:sp>
      <p:sp>
        <p:nvSpPr>
          <p:cNvPr id="4" name="Footer Placeholder 3">
            <a:extLst>
              <a:ext uri="{FF2B5EF4-FFF2-40B4-BE49-F238E27FC236}">
                <a16:creationId xmlns:a16="http://schemas.microsoft.com/office/drawing/2014/main" id="{1AD4EF3D-8A7D-49AE-9289-06E8FC5FCB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2135C9-5CFF-4200-B118-1DF965F55C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928CF6-3C16-4317-8B04-0D6CF67746DB}" type="slidenum">
              <a:rPr lang="en-US" smtClean="0"/>
              <a:t>‹#›</a:t>
            </a:fld>
            <a:endParaRPr lang="en-US"/>
          </a:p>
        </p:txBody>
      </p:sp>
    </p:spTree>
    <p:extLst>
      <p:ext uri="{BB962C8B-B14F-4D97-AF65-F5344CB8AC3E}">
        <p14:creationId xmlns:p14="http://schemas.microsoft.com/office/powerpoint/2010/main" val="1811564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94D77-872A-43A7-A1C9-CF95DA157644}" type="datetimeFigureOut">
              <a:rPr lang="en-US" smtClean="0"/>
              <a:t>4/24/2022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29576-E1DF-4A7B-8727-2A6C0DFAB771}" type="slidenum">
              <a:rPr lang="en-US" smtClean="0"/>
              <a:t>‹#›</a:t>
            </a:fld>
            <a:endParaRPr lang="en-US"/>
          </a:p>
        </p:txBody>
      </p:sp>
    </p:spTree>
    <p:extLst>
      <p:ext uri="{BB962C8B-B14F-4D97-AF65-F5344CB8AC3E}">
        <p14:creationId xmlns:p14="http://schemas.microsoft.com/office/powerpoint/2010/main" val="9490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3</a:t>
            </a:fld>
            <a:endParaRPr lang="en-US"/>
          </a:p>
        </p:txBody>
      </p:sp>
    </p:spTree>
    <p:extLst>
      <p:ext uri="{BB962C8B-B14F-4D97-AF65-F5344CB8AC3E}">
        <p14:creationId xmlns:p14="http://schemas.microsoft.com/office/powerpoint/2010/main" val="34954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10</a:t>
            </a:fld>
            <a:endParaRPr lang="en-US"/>
          </a:p>
        </p:txBody>
      </p:sp>
    </p:spTree>
    <p:extLst>
      <p:ext uri="{BB962C8B-B14F-4D97-AF65-F5344CB8AC3E}">
        <p14:creationId xmlns:p14="http://schemas.microsoft.com/office/powerpoint/2010/main" val="383472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11</a:t>
            </a:fld>
            <a:endParaRPr lang="en-US"/>
          </a:p>
        </p:txBody>
      </p:sp>
    </p:spTree>
    <p:extLst>
      <p:ext uri="{BB962C8B-B14F-4D97-AF65-F5344CB8AC3E}">
        <p14:creationId xmlns:p14="http://schemas.microsoft.com/office/powerpoint/2010/main" val="179346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Tree>
    <p:extLst>
      <p:ext uri="{BB962C8B-B14F-4D97-AF65-F5344CB8AC3E}">
        <p14:creationId xmlns:p14="http://schemas.microsoft.com/office/powerpoint/2010/main" val="29970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29</a:t>
            </a:fld>
            <a:endParaRPr lang="en-US"/>
          </a:p>
        </p:txBody>
      </p:sp>
    </p:spTree>
    <p:extLst>
      <p:ext uri="{BB962C8B-B14F-4D97-AF65-F5344CB8AC3E}">
        <p14:creationId xmlns:p14="http://schemas.microsoft.com/office/powerpoint/2010/main" val="324522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30</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32</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80547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AF1BE9-B57C-498F-AC7D-C05E3E786575}"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4164406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881768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37" indent="0">
              <a:buNone/>
              <a:defRPr sz="2400">
                <a:solidFill>
                  <a:schemeClr val="tx1">
                    <a:tint val="75000"/>
                  </a:schemeClr>
                </a:solidFill>
              </a:defRPr>
            </a:lvl2pPr>
            <a:lvl3pPr marL="1219072" indent="0">
              <a:buNone/>
              <a:defRPr sz="2133">
                <a:solidFill>
                  <a:schemeClr val="tx1">
                    <a:tint val="75000"/>
                  </a:schemeClr>
                </a:solidFill>
              </a:defRPr>
            </a:lvl3pPr>
            <a:lvl4pPr marL="1828609" indent="0">
              <a:buNone/>
              <a:defRPr sz="1867">
                <a:solidFill>
                  <a:schemeClr val="tx1">
                    <a:tint val="75000"/>
                  </a:schemeClr>
                </a:solidFill>
              </a:defRPr>
            </a:lvl4pPr>
            <a:lvl5pPr marL="2438144" indent="0">
              <a:buNone/>
              <a:defRPr sz="1867">
                <a:solidFill>
                  <a:schemeClr val="tx1">
                    <a:tint val="75000"/>
                  </a:schemeClr>
                </a:solidFill>
              </a:defRPr>
            </a:lvl5pPr>
            <a:lvl6pPr marL="3047680" indent="0">
              <a:buNone/>
              <a:defRPr sz="1867">
                <a:solidFill>
                  <a:schemeClr val="tx1">
                    <a:tint val="75000"/>
                  </a:schemeClr>
                </a:solidFill>
              </a:defRPr>
            </a:lvl6pPr>
            <a:lvl7pPr marL="3657217" indent="0">
              <a:buNone/>
              <a:defRPr sz="1867">
                <a:solidFill>
                  <a:schemeClr val="tx1">
                    <a:tint val="75000"/>
                  </a:schemeClr>
                </a:solidFill>
              </a:defRPr>
            </a:lvl7pPr>
            <a:lvl8pPr marL="4266753" indent="0">
              <a:buNone/>
              <a:defRPr sz="1867">
                <a:solidFill>
                  <a:schemeClr val="tx1">
                    <a:tint val="75000"/>
                  </a:schemeClr>
                </a:solidFill>
              </a:defRPr>
            </a:lvl8pPr>
            <a:lvl9pPr marL="487628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F1BE9-B57C-498F-AC7D-C05E3E786575}"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9735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AF1BE9-B57C-498F-AC7D-C05E3E786575}"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386411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AF1BE9-B57C-498F-AC7D-C05E3E786575}" type="datetimeFigureOut">
              <a:rPr lang="en-US" smtClean="0"/>
              <a:t>4/24/2022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58013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F1BE9-B57C-498F-AC7D-C05E3E786575}" type="datetimeFigureOut">
              <a:rPr lang="en-US" smtClean="0"/>
              <a:t>4/24/2022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35384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F1BE9-B57C-498F-AC7D-C05E3E786575}" type="datetimeFigureOut">
              <a:rPr lang="en-US" smtClean="0"/>
              <a:t>4/24/2022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80879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69959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37" indent="0">
              <a:buNone/>
              <a:defRPr sz="3733"/>
            </a:lvl2pPr>
            <a:lvl3pPr marL="1219072" indent="0">
              <a:buNone/>
              <a:defRPr sz="3200"/>
            </a:lvl3pPr>
            <a:lvl4pPr marL="1828609" indent="0">
              <a:buNone/>
              <a:defRPr sz="2667"/>
            </a:lvl4pPr>
            <a:lvl5pPr marL="2438144" indent="0">
              <a:buNone/>
              <a:defRPr sz="2667"/>
            </a:lvl5pPr>
            <a:lvl6pPr marL="3047680" indent="0">
              <a:buNone/>
              <a:defRPr sz="2667"/>
            </a:lvl6pPr>
            <a:lvl7pPr marL="3657217" indent="0">
              <a:buNone/>
              <a:defRPr sz="2667"/>
            </a:lvl7pPr>
            <a:lvl8pPr marL="4266753" indent="0">
              <a:buNone/>
              <a:defRPr sz="2667"/>
            </a:lvl8pPr>
            <a:lvl9pPr marL="4876289" indent="0">
              <a:buNone/>
              <a:defRPr sz="2667"/>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74283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681101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636250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1141097"/>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855561"/>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90432659"/>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8512990"/>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152768"/>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6436503"/>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89363100"/>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6672602"/>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287593"/>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67927181"/>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070225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rgbClr val="FFE5FF"/>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6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7.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3" tIns="45717" rIns="91433" bIns="45717" rtlCol="0" anchor="ctr"/>
          <a:lstStyle>
            <a:lvl1pPr algn="l">
              <a:defRPr sz="1600">
                <a:solidFill>
                  <a:schemeClr val="tx1">
                    <a:tint val="75000"/>
                  </a:schemeClr>
                </a:solidFill>
              </a:defRPr>
            </a:lvl1pPr>
          </a:lstStyle>
          <a:p>
            <a:fld id="{F1AF1BE9-B57C-498F-AC7D-C05E3E786575}" type="datetimeFigureOut">
              <a:rPr lang="en-US" smtClean="0"/>
              <a:t>4/24/2022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600">
                <a:solidFill>
                  <a:schemeClr val="tx1">
                    <a:tint val="75000"/>
                  </a:schemeClr>
                </a:solidFill>
              </a:defRPr>
            </a:lvl1pPr>
          </a:lstStyle>
          <a:p>
            <a:fld id="{EF7A1E25-5442-4AB3-89FD-63405F21195C}" type="slidenum">
              <a:rPr lang="en-US" smtClean="0"/>
              <a:t>‹#›</a:t>
            </a:fld>
            <a:endParaRPr lang="en-US"/>
          </a:p>
        </p:txBody>
      </p:sp>
    </p:spTree>
    <p:extLst>
      <p:ext uri="{BB962C8B-B14F-4D97-AF65-F5344CB8AC3E}">
        <p14:creationId xmlns:p14="http://schemas.microsoft.com/office/powerpoint/2010/main" val="28605637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219072" rtl="0" eaLnBrk="1" latinLnBrk="0" hangingPunct="1">
        <a:spcBef>
          <a:spcPct val="0"/>
        </a:spcBef>
        <a:buNone/>
        <a:defRPr sz="5867" b="0" i="0" u="none" kern="1200">
          <a:solidFill>
            <a:schemeClr val="tx1"/>
          </a:solidFill>
          <a:latin typeface="+mj-lt"/>
          <a:ea typeface="+mj-ea"/>
          <a:cs typeface="+mj-cs"/>
        </a:defRPr>
      </a:lvl1pPr>
    </p:titleStyle>
    <p:bodyStyle>
      <a:lvl1pPr marL="457153" indent="-457153" algn="l" defTabSz="1219072"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95" indent="-380960" algn="l" defTabSz="1219072"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841" indent="-304768" algn="l" defTabSz="1219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76"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13"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48"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85"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22"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57"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2" rtl="0" eaLnBrk="1" latinLnBrk="0" hangingPunct="1">
        <a:defRPr sz="2400" kern="1200">
          <a:solidFill>
            <a:schemeClr val="tx1"/>
          </a:solidFill>
          <a:latin typeface="+mn-lt"/>
          <a:ea typeface="+mn-ea"/>
          <a:cs typeface="+mn-cs"/>
        </a:defRPr>
      </a:lvl1pPr>
      <a:lvl2pPr marL="609537" algn="l" defTabSz="1219072" rtl="0" eaLnBrk="1" latinLnBrk="0" hangingPunct="1">
        <a:defRPr sz="2400" kern="1200">
          <a:solidFill>
            <a:schemeClr val="tx1"/>
          </a:solidFill>
          <a:latin typeface="+mn-lt"/>
          <a:ea typeface="+mn-ea"/>
          <a:cs typeface="+mn-cs"/>
        </a:defRPr>
      </a:lvl2pPr>
      <a:lvl3pPr marL="1219072" algn="l" defTabSz="1219072" rtl="0" eaLnBrk="1" latinLnBrk="0" hangingPunct="1">
        <a:defRPr sz="2400" kern="1200">
          <a:solidFill>
            <a:schemeClr val="tx1"/>
          </a:solidFill>
          <a:latin typeface="+mn-lt"/>
          <a:ea typeface="+mn-ea"/>
          <a:cs typeface="+mn-cs"/>
        </a:defRPr>
      </a:lvl3pPr>
      <a:lvl4pPr marL="1828609" algn="l" defTabSz="1219072" rtl="0" eaLnBrk="1" latinLnBrk="0" hangingPunct="1">
        <a:defRPr sz="2400" kern="1200">
          <a:solidFill>
            <a:schemeClr val="tx1"/>
          </a:solidFill>
          <a:latin typeface="+mn-lt"/>
          <a:ea typeface="+mn-ea"/>
          <a:cs typeface="+mn-cs"/>
        </a:defRPr>
      </a:lvl4pPr>
      <a:lvl5pPr marL="2438144" algn="l" defTabSz="1219072" rtl="0" eaLnBrk="1" latinLnBrk="0" hangingPunct="1">
        <a:defRPr sz="2400" kern="1200">
          <a:solidFill>
            <a:schemeClr val="tx1"/>
          </a:solidFill>
          <a:latin typeface="+mn-lt"/>
          <a:ea typeface="+mn-ea"/>
          <a:cs typeface="+mn-cs"/>
        </a:defRPr>
      </a:lvl5pPr>
      <a:lvl6pPr marL="3047680" algn="l" defTabSz="1219072" rtl="0" eaLnBrk="1" latinLnBrk="0" hangingPunct="1">
        <a:defRPr sz="2400" kern="1200">
          <a:solidFill>
            <a:schemeClr val="tx1"/>
          </a:solidFill>
          <a:latin typeface="+mn-lt"/>
          <a:ea typeface="+mn-ea"/>
          <a:cs typeface="+mn-cs"/>
        </a:defRPr>
      </a:lvl6pPr>
      <a:lvl7pPr marL="3657217" algn="l" defTabSz="1219072" rtl="0" eaLnBrk="1" latinLnBrk="0" hangingPunct="1">
        <a:defRPr sz="2400" kern="1200">
          <a:solidFill>
            <a:schemeClr val="tx1"/>
          </a:solidFill>
          <a:latin typeface="+mn-lt"/>
          <a:ea typeface="+mn-ea"/>
          <a:cs typeface="+mn-cs"/>
        </a:defRPr>
      </a:lvl7pPr>
      <a:lvl8pPr marL="4266753" algn="l" defTabSz="1219072" rtl="0" eaLnBrk="1" latinLnBrk="0" hangingPunct="1">
        <a:defRPr sz="2400" kern="1200">
          <a:solidFill>
            <a:schemeClr val="tx1"/>
          </a:solidFill>
          <a:latin typeface="+mn-lt"/>
          <a:ea typeface="+mn-ea"/>
          <a:cs typeface="+mn-cs"/>
        </a:defRPr>
      </a:lvl8pPr>
      <a:lvl9pPr marL="4876289" algn="l" defTabSz="121907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4926992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3.wdp"/><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7.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8.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43.png"/><Relationship Id="rId10" Type="http://schemas.openxmlformats.org/officeDocument/2006/relationships/image" Target="../media/image49.png"/><Relationship Id="rId4" Type="http://schemas.microsoft.com/office/2007/relationships/hdphoto" Target="../media/hdphoto4.wdp"/><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52.jpeg"/><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13.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14.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3.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tags" Target="../tags/tag16.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29.gif"/><Relationship Id="rId3" Type="http://schemas.openxmlformats.org/officeDocument/2006/relationships/slide" Target="slide9.xml"/><Relationship Id="rId7" Type="http://schemas.openxmlformats.org/officeDocument/2006/relationships/slide" Target="slide6.xml"/><Relationship Id="rId12" Type="http://schemas.openxmlformats.org/officeDocument/2006/relationships/image" Target="../media/image28.gif"/><Relationship Id="rId2" Type="http://schemas.openxmlformats.org/officeDocument/2006/relationships/image" Target="../media/image20.png"/><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5.gif"/><Relationship Id="rId11" Type="http://schemas.openxmlformats.org/officeDocument/2006/relationships/slide" Target="slide7.xml"/><Relationship Id="rId5" Type="http://schemas.openxmlformats.org/officeDocument/2006/relationships/slide" Target="slide8.xml"/><Relationship Id="rId15" Type="http://schemas.openxmlformats.org/officeDocument/2006/relationships/image" Target="../media/image31.jpeg"/><Relationship Id="rId10" Type="http://schemas.openxmlformats.org/officeDocument/2006/relationships/image" Target="../media/image27.gif"/><Relationship Id="rId4" Type="http://schemas.openxmlformats.org/officeDocument/2006/relationships/image" Target="../media/image24.gif"/><Relationship Id="rId9" Type="http://schemas.openxmlformats.org/officeDocument/2006/relationships/slide" Target="slide5.xml"/><Relationship Id="rId14" Type="http://schemas.openxmlformats.org/officeDocument/2006/relationships/image" Target="../media/image30.gi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openxmlformats.org/officeDocument/2006/relationships/image" Target="../media/image34.png"/><Relationship Id="rId2" Type="http://schemas.openxmlformats.org/officeDocument/2006/relationships/image" Target="../media/image35.jpg"/><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openxmlformats.org/officeDocument/2006/relationships/image" Target="../media/image34.png"/><Relationship Id="rId2" Type="http://schemas.openxmlformats.org/officeDocument/2006/relationships/image" Target="../media/image35.jpg"/><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154132"/>
            <a:ext cx="1264373" cy="1264373"/>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2843540" y="154132"/>
            <a:ext cx="6504921"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150000"/>
              </a:lnSpc>
              <a:defRPr/>
            </a:pPr>
            <a:r>
              <a:rPr lang="en-US" sz="2400" b="1" dirty="0">
                <a:solidFill>
                  <a:prstClr val="black"/>
                </a:solidFill>
                <a:latin typeface="Calibri"/>
                <a:cs typeface="#9Slide03 Arima Madurai Medium" panose="00000600000000000000" pitchFamily="2" charset="0"/>
              </a:rPr>
              <a:t>PHÒNG GIÁO DỤC VÀ ĐÀO TẠO QUẬN LONG BIÊN</a:t>
            </a:r>
          </a:p>
          <a:p>
            <a:pPr algn="ctr" defTabSz="914377">
              <a:lnSpc>
                <a:spcPct val="150000"/>
              </a:lnSpc>
              <a:defRPr/>
            </a:pPr>
            <a:r>
              <a:rPr lang="en-US" sz="2400" b="1" dirty="0">
                <a:solidFill>
                  <a:prstClr val="black"/>
                </a:solidFill>
                <a:latin typeface="Calibri"/>
                <a:cs typeface="#9Slide03 Arima Madurai Medium" panose="00000600000000000000" pitchFamily="2" charset="0"/>
              </a:rPr>
              <a:t>TRƯỜNG TIỂU HỌC PHÚC LỢI</a:t>
            </a:r>
            <a:endParaRPr lang="vi-VN" sz="2400" b="1" dirty="0">
              <a:solidFill>
                <a:prstClr val="black"/>
              </a:solidFill>
              <a:latin typeface="Arial" panose="020B0604020202020204" pitchFamily="34" charset="0"/>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991828" y="1891447"/>
            <a:ext cx="10782043" cy="32316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Calibri"/>
                <a:cs typeface="#9Slide03 Arima Madurai Medium" panose="00000600000000000000" pitchFamily="2" charset="0"/>
              </a:rPr>
              <a:t> TIẾNG VIỆT</a:t>
            </a:r>
          </a:p>
          <a:p>
            <a:pPr algn="ctr" defTabSz="914377">
              <a:defRPr/>
            </a:pPr>
            <a:r>
              <a:rPr lang="en-US" sz="5400" b="1">
                <a:solidFill>
                  <a:srgbClr val="FF0000"/>
                </a:solidFill>
                <a:latin typeface="Calibri"/>
                <a:cs typeface="#9Slide03 Arima Madurai Medium" panose="00000600000000000000" pitchFamily="2" charset="0"/>
              </a:rPr>
              <a:t>ĐỌC</a:t>
            </a:r>
            <a:endParaRPr lang="en-US" sz="5400" b="1" dirty="0">
              <a:solidFill>
                <a:srgbClr val="FF0000"/>
              </a:solidFill>
              <a:latin typeface="Calibri"/>
              <a:cs typeface="#9Slide03 Arima Madurai Medium" panose="00000600000000000000" pitchFamily="2" charset="0"/>
            </a:endParaRPr>
          </a:p>
          <a:p>
            <a:pPr algn="ctr" defTabSz="914377">
              <a:defRPr/>
            </a:pPr>
            <a:r>
              <a:rPr lang="en-US" sz="4800" b="1">
                <a:solidFill>
                  <a:srgbClr val="FF0000"/>
                </a:solidFill>
                <a:latin typeface="Calibri"/>
                <a:cs typeface="#9Slide03 Arima Madurai Medium" panose="00000600000000000000" pitchFamily="2" charset="0"/>
              </a:rPr>
              <a:t>BÀI 25 : ĐẤT NƯỚC CHÚNG MÌNH </a:t>
            </a:r>
          </a:p>
          <a:p>
            <a:pPr algn="ctr" defTabSz="914377">
              <a:defRPr/>
            </a:pPr>
            <a:r>
              <a:rPr lang="en-US" sz="4800" b="1">
                <a:solidFill>
                  <a:srgbClr val="FF0000"/>
                </a:solidFill>
                <a:latin typeface="Calibri"/>
                <a:cs typeface="#9Slide03 Arima Madurai Medium" panose="00000600000000000000" pitchFamily="2" charset="0"/>
              </a:rPr>
              <a:t>(TIẾT 1+2)</a:t>
            </a:r>
            <a:endParaRPr lang="vi-VN" sz="4800" b="1" dirty="0">
              <a:solidFill>
                <a:srgbClr val="FF0000"/>
              </a:solidFill>
              <a:latin typeface="Arial" panose="020B0604020202020204" pitchFamily="34" charset="0"/>
              <a:cs typeface="#9Slide03 Arima Madurai Medium" panose="00000600000000000000" pitchFamily="2" charset="0"/>
            </a:endParaRPr>
          </a:p>
        </p:txBody>
      </p:sp>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769361" y="621620"/>
            <a:ext cx="2189696" cy="937526"/>
            <a:chOff x="340718" y="617893"/>
            <a:chExt cx="1642272" cy="703145"/>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92498"/>
            </a:xfrm>
            <a:prstGeom prst="rect">
              <a:avLst/>
            </a:prstGeom>
            <a:noFill/>
          </p:spPr>
          <p:txBody>
            <a:bodyPr wrap="square" rtlCol="0">
              <a:spAutoFit/>
            </a:bodyPr>
            <a:lstStyle/>
            <a:p>
              <a:r>
                <a:rPr lang="en-US" sz="5400" dirty="0">
                  <a:solidFill>
                    <a:schemeClr val="accent1">
                      <a:lumMod val="50000"/>
                    </a:schemeClr>
                  </a:solidFill>
                  <a:latin typeface="+mj-lt"/>
                </a:rPr>
                <a:t>BÀI 25</a:t>
              </a:r>
            </a:p>
          </p:txBody>
        </p:sp>
        <p:sp>
          <p:nvSpPr>
            <p:cNvPr id="4" name="TextBox 3">
              <a:extLst>
                <a:ext uri="{FF2B5EF4-FFF2-40B4-BE49-F238E27FC236}">
                  <a16:creationId xmlns:a16="http://schemas.microsoft.com/office/drawing/2014/main" id="{A0FE075E-00B8-430F-A266-1358EF8D2A4B}"/>
                </a:ext>
              </a:extLst>
            </p:cNvPr>
            <p:cNvSpPr txBox="1"/>
            <p:nvPr/>
          </p:nvSpPr>
          <p:spPr>
            <a:xfrm>
              <a:off x="340718" y="628540"/>
              <a:ext cx="1613647" cy="692498"/>
            </a:xfrm>
            <a:prstGeom prst="rect">
              <a:avLst/>
            </a:prstGeom>
            <a:noFill/>
          </p:spPr>
          <p:txBody>
            <a:bodyPr wrap="square" rtlCol="0">
              <a:spAutoFit/>
            </a:bodyPr>
            <a:lstStyle/>
            <a:p>
              <a:r>
                <a:rPr lang="en-US" sz="5400" dirty="0">
                  <a:solidFill>
                    <a:srgbClr val="FC7D77"/>
                  </a:solidFill>
                  <a:latin typeface="+mj-lt"/>
                </a:rPr>
                <a:t>BÀI 25</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3551423" y="206121"/>
            <a:ext cx="8485681" cy="830997"/>
          </a:xfrm>
          <a:prstGeom prst="rect">
            <a:avLst/>
          </a:prstGeom>
          <a:noFill/>
        </p:spPr>
        <p:txBody>
          <a:bodyPr wrap="square" rtlCol="0">
            <a:spAutoFit/>
          </a:bodyPr>
          <a:lstStyle/>
          <a:p>
            <a:r>
              <a:rPr lang="vi-VN" sz="4800" dirty="0">
                <a:solidFill>
                  <a:schemeClr val="accent2"/>
                </a:solidFill>
                <a:latin typeface="+mj-lt"/>
              </a:rPr>
              <a:t>ĐẤT NƯỚC CHÚNG MÌNH</a:t>
            </a:r>
            <a:endParaRPr lang="en-US" sz="4800" dirty="0">
              <a:solidFill>
                <a:schemeClr val="accent2"/>
              </a:solidFill>
              <a:latin typeface="+mj-lt"/>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3721544" y="1661946"/>
            <a:ext cx="7814782" cy="650499"/>
          </a:xfrm>
          <a:prstGeom prst="rect">
            <a:avLst/>
          </a:prstGeom>
          <a:noFill/>
        </p:spPr>
        <p:txBody>
          <a:bodyPr wrap="square" rtlCol="0">
            <a:spAutoFit/>
          </a:bodyPr>
          <a:lstStyle/>
          <a:p>
            <a:pPr>
              <a:lnSpc>
                <a:spcPct val="150000"/>
              </a:lnSpc>
            </a:pPr>
            <a:r>
              <a:rPr lang="vi-VN" sz="2800" dirty="0">
                <a:latin typeface="+mj-lt"/>
              </a:rPr>
              <a:t>Đoán xem các bạn nhỏ trong tranh đang nói gì.</a:t>
            </a:r>
            <a:endParaRPr lang="en-US" sz="2800" dirty="0">
              <a:latin typeface="+mj-lt"/>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897832" y="1742721"/>
            <a:ext cx="927752" cy="488951"/>
          </a:xfrm>
          <a:prstGeom prst="rect">
            <a:avLst/>
          </a:prstGeom>
        </p:spPr>
      </p:pic>
      <p:pic>
        <p:nvPicPr>
          <p:cNvPr id="6" name="Picture 5">
            <a:extLst>
              <a:ext uri="{FF2B5EF4-FFF2-40B4-BE49-F238E27FC236}">
                <a16:creationId xmlns:a16="http://schemas.microsoft.com/office/drawing/2014/main" id="{0E79E6BE-45B0-4B70-8701-E52670DDB29D}"/>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389993" y="2492368"/>
            <a:ext cx="5412015" cy="3994171"/>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8161" y="4285397"/>
            <a:ext cx="11818861" cy="2388358"/>
          </a:xfrm>
          <a:prstGeom prst="rect">
            <a:avLst/>
          </a:prstGeom>
        </p:spPr>
      </p:pic>
      <p:pic>
        <p:nvPicPr>
          <p:cNvPr id="3" name="图片 2"/>
          <p:cNvPicPr>
            <a:picLocks noChangeAspect="1"/>
          </p:cNvPicPr>
          <p:nvPr/>
        </p:nvPicPr>
        <p:blipFill>
          <a:blip r:embed="rId4"/>
          <a:stretch>
            <a:fillRect/>
          </a:stretch>
        </p:blipFill>
        <p:spPr>
          <a:xfrm>
            <a:off x="1921101" y="1473958"/>
            <a:ext cx="8272979" cy="2635291"/>
          </a:xfrm>
          <a:prstGeom prst="rect">
            <a:avLst/>
          </a:prstGeom>
        </p:spPr>
      </p:pic>
      <p:pic>
        <p:nvPicPr>
          <p:cNvPr id="4" name="图片 3"/>
          <p:cNvPicPr>
            <a:picLocks noChangeAspect="1"/>
          </p:cNvPicPr>
          <p:nvPr/>
        </p:nvPicPr>
        <p:blipFill>
          <a:blip r:embed="rId5"/>
          <a:stretch>
            <a:fillRect/>
          </a:stretch>
        </p:blipFill>
        <p:spPr>
          <a:xfrm>
            <a:off x="965881" y="395786"/>
            <a:ext cx="9935813" cy="1302800"/>
          </a:xfrm>
          <a:prstGeom prst="rect">
            <a:avLst/>
          </a:prstGeom>
        </p:spPr>
      </p:pic>
      <p:pic>
        <p:nvPicPr>
          <p:cNvPr id="5" name="图片 4"/>
          <p:cNvPicPr>
            <a:picLocks noChangeAspect="1"/>
          </p:cNvPicPr>
          <p:nvPr/>
        </p:nvPicPr>
        <p:blipFill>
          <a:blip r:embed="rId6"/>
          <a:stretch>
            <a:fillRect/>
          </a:stretch>
        </p:blipFill>
        <p:spPr>
          <a:xfrm>
            <a:off x="406321" y="2872861"/>
            <a:ext cx="7195481" cy="3419904"/>
          </a:xfrm>
          <a:prstGeom prst="rect">
            <a:avLst/>
          </a:prstGeom>
        </p:spPr>
      </p:pic>
      <p:sp>
        <p:nvSpPr>
          <p:cNvPr id="12" name="文本框 11"/>
          <p:cNvSpPr txBox="1"/>
          <p:nvPr/>
        </p:nvSpPr>
        <p:spPr>
          <a:xfrm>
            <a:off x="3798515" y="1759268"/>
            <a:ext cx="496023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rPr>
              <a:t>Tiết 1 + 2: Đọc</a:t>
            </a:r>
            <a:endParaRPr kumimoji="0" lang="zh-CN" altLang="en-US"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indent="228594" algn="just"/>
            <a:r>
              <a:rPr lang="vi-VN" sz="2600" dirty="0">
                <a:latin typeface="+mj-lt"/>
              </a:rPr>
              <a:t>Việt Nam là đất nước tươi đẹp của chúng mình. Thủ đô nước mình là Hà Nội. Lá cờ Tổ quốc hình chữ nhật, nền đỏ, ở giữa có ngôi sao vàng năm cánh.</a:t>
            </a:r>
          </a:p>
          <a:p>
            <a:pPr indent="228594" algn="just"/>
            <a:r>
              <a:rPr lang="vi-VN" sz="2600" dirty="0">
                <a:latin typeface="+mj-lt"/>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3" y="-94305"/>
              <a:ext cx="1567968" cy="487875"/>
            </a:xfrm>
            <a:prstGeom prst="rect">
              <a:avLst/>
            </a:prstGeom>
            <a:noFill/>
          </p:spPr>
          <p:txBody>
            <a:bodyPr wrap="square" rtlCol="0">
              <a:spAutoFit/>
            </a:bodyPr>
            <a:lstStyle/>
            <a:p>
              <a:pPr algn="ctr">
                <a:lnSpc>
                  <a:spcPct val="150000"/>
                </a:lnSpc>
              </a:pPr>
              <a:r>
                <a:rPr lang="vi-VN" sz="2800" b="1" dirty="0">
                  <a:solidFill>
                    <a:schemeClr val="bg1"/>
                  </a:solidFill>
                  <a:latin typeface="+mj-lt"/>
                </a:rPr>
                <a:t>ĐỌC</a:t>
              </a:r>
              <a:r>
                <a:rPr lang="en-US" sz="2800" b="1" dirty="0">
                  <a:solidFill>
                    <a:schemeClr val="bg1"/>
                  </a:solidFill>
                  <a:latin typeface="+mj-lt"/>
                </a:rPr>
                <a:t> MẪU</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6184576" cy="658835"/>
          </a:xfrm>
          <a:prstGeom prst="rect">
            <a:avLst/>
          </a:prstGeom>
          <a:noFill/>
        </p:spPr>
        <p:txBody>
          <a:bodyPr wrap="square" rtlCol="0">
            <a:spAutoFit/>
          </a:bodyPr>
          <a:lstStyle/>
          <a:p>
            <a:pPr algn="ctr">
              <a:lnSpc>
                <a:spcPct val="150000"/>
              </a:lnSpc>
            </a:pPr>
            <a:r>
              <a:rPr lang="vi-VN" sz="2800" b="1" dirty="0">
                <a:solidFill>
                  <a:srgbClr val="FF0000"/>
                </a:solidFill>
                <a:latin typeface="+mj-lt"/>
              </a:rPr>
              <a:t>ĐẤT NƯỚC CHÚNG MÌNH</a:t>
            </a:r>
            <a:endParaRPr lang="en-US" sz="2800" b="1" dirty="0">
              <a:solidFill>
                <a:srgbClr val="FF0000"/>
              </a:solidFill>
              <a:latin typeface="+mj-lt"/>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indent="228594" algn="just"/>
            <a:r>
              <a:rPr lang="vi-VN" sz="2600" dirty="0">
                <a:latin typeface="+mj-lt"/>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indent="228594" algn="just"/>
            <a:r>
              <a:rPr lang="vi-VN" sz="2600" dirty="0">
                <a:latin typeface="+mj-lt"/>
              </a:rPr>
              <a:t>Trang phục truyền thống của người Việt Nam là áo dài. Áo dài thường được mặc trong dịp Tết hay lễ hội.</a:t>
            </a:r>
          </a:p>
          <a:p>
            <a:pPr indent="228594" algn="r"/>
            <a:r>
              <a:rPr lang="vi-VN" sz="2600" dirty="0">
                <a:latin typeface="+mj-lt"/>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7655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86427" y="-695905"/>
            <a:ext cx="12336689" cy="7800472"/>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id="{75839A60-CAB4-4ADB-AE90-196F17DFFAA0}"/>
              </a:ext>
            </a:extLst>
          </p:cNvPr>
          <p:cNvSpPr txBox="1"/>
          <p:nvPr/>
        </p:nvSpPr>
        <p:spPr>
          <a:xfrm>
            <a:off x="2809098" y="1977048"/>
            <a:ext cx="7037765"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8077FA-3FE3-4EB1-97D7-6BCE13B1A00D}"/>
              </a:ext>
            </a:extLst>
          </p:cNvPr>
          <p:cNvSpPr txBox="1"/>
          <p:nvPr/>
        </p:nvSpPr>
        <p:spPr>
          <a:xfrm>
            <a:off x="1229710" y="2871602"/>
            <a:ext cx="4755306" cy="901593"/>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EED5FCC-7CE0-40CB-B7D4-6F389AE25113}"/>
              </a:ext>
            </a:extLst>
          </p:cNvPr>
          <p:cNvSpPr txBox="1"/>
          <p:nvPr/>
        </p:nvSpPr>
        <p:spPr>
          <a:xfrm>
            <a:off x="1518325" y="3749343"/>
            <a:ext cx="3067759" cy="901593"/>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Triệu</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F18CE1B3-8853-4CDE-8123-C5D4E6F69337}"/>
              </a:ext>
            </a:extLst>
          </p:cNvPr>
          <p:cNvSpPr txBox="1"/>
          <p:nvPr/>
        </p:nvSpPr>
        <p:spPr>
          <a:xfrm>
            <a:off x="1229710" y="4740442"/>
            <a:ext cx="5415481" cy="901593"/>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Đạo</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3EA057C2-CE31-4218-98B0-7AE2D6D826FF}"/>
              </a:ext>
            </a:extLst>
          </p:cNvPr>
          <p:cNvSpPr txBox="1"/>
          <p:nvPr/>
        </p:nvSpPr>
        <p:spPr>
          <a:xfrm>
            <a:off x="6590965" y="2984166"/>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58104213-E3EC-4606-A7BE-CB017E1F23A9}"/>
              </a:ext>
            </a:extLst>
          </p:cNvPr>
          <p:cNvSpPr txBox="1"/>
          <p:nvPr/>
        </p:nvSpPr>
        <p:spPr>
          <a:xfrm>
            <a:off x="6490836" y="3773195"/>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44901F8C-CA4C-4AAE-905A-6C5771238A76}"/>
              </a:ext>
            </a:extLst>
          </p:cNvPr>
          <p:cNvSpPr txBox="1"/>
          <p:nvPr/>
        </p:nvSpPr>
        <p:spPr>
          <a:xfrm>
            <a:off x="6199596" y="4752368"/>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p:cTn id="25"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5">
                                            <p:txEl>
                                              <p:pRg st="0" end="0"/>
                                            </p:txEl>
                                          </p:spTgt>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p:cTn id="3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
                                            <p:txEl>
                                              <p:pRg st="0" end="0"/>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out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p:cTn id="4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8">
                                            <p:txEl>
                                              <p:pRg st="0" end="0"/>
                                            </p:txEl>
                                          </p:spTgt>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out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out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
                                            <p:txEl>
                                              <p:pRg st="0" end="0"/>
                                            </p:txEl>
                                          </p:spTgt>
                                        </p:tgtEl>
                                        <p:attrNameLst>
                                          <p:attrName>style.visibility</p:attrName>
                                        </p:attrNameLst>
                                      </p:cBhvr>
                                      <p:to>
                                        <p:strVal val="visible"/>
                                      </p:to>
                                    </p:set>
                                    <p:anim calcmode="lin" valueType="num">
                                      <p:cBhvr>
                                        <p:cTn id="6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P spid="15"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3148137" y="613991"/>
            <a:ext cx="1084780"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371725" y="654051"/>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986309" y="464613"/>
            <a:ext cx="7154436" cy="889667"/>
          </a:xfrm>
          <a:prstGeom prst="rect">
            <a:avLst/>
          </a:prstGeom>
          <a:noFill/>
        </p:spPr>
        <p:txBody>
          <a:bodyPr wrap="square" rtlCol="0">
            <a:spAutoFit/>
          </a:bodyPr>
          <a:lstStyle/>
          <a:p>
            <a:pPr algn="ctr">
              <a:lnSpc>
                <a:spcPct val="150000"/>
              </a:lnSpc>
            </a:pPr>
            <a:r>
              <a:rPr lang="en-US" sz="4000" b="1" dirty="0" err="1">
                <a:solidFill>
                  <a:srgbClr val="FF0000"/>
                </a:solidFill>
                <a:latin typeface="+mj-lt"/>
              </a:rPr>
              <a:t>Giải</a:t>
            </a:r>
            <a:r>
              <a:rPr lang="en-US" sz="4000" b="1" dirty="0">
                <a:solidFill>
                  <a:srgbClr val="FF0000"/>
                </a:solidFill>
                <a:latin typeface="+mj-lt"/>
              </a:rPr>
              <a:t> </a:t>
            </a:r>
            <a:r>
              <a:rPr lang="en-US" sz="4000" b="1" dirty="0" err="1">
                <a:solidFill>
                  <a:srgbClr val="FF0000"/>
                </a:solidFill>
                <a:latin typeface="+mj-lt"/>
              </a:rPr>
              <a:t>nghĩa</a:t>
            </a:r>
            <a:r>
              <a:rPr lang="en-US" sz="4000" b="1" dirty="0">
                <a:solidFill>
                  <a:srgbClr val="FF0000"/>
                </a:solidFill>
                <a:latin typeface="+mj-lt"/>
              </a:rPr>
              <a:t> </a:t>
            </a:r>
            <a:r>
              <a:rPr lang="en-US" sz="4000" b="1" dirty="0" err="1">
                <a:solidFill>
                  <a:srgbClr val="FF0000"/>
                </a:solidFill>
                <a:latin typeface="+mj-lt"/>
              </a:rPr>
              <a:t>từ</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B74CAE37-C031-447C-A0D4-4B3695F007FD}"/>
              </a:ext>
            </a:extLst>
          </p:cNvPr>
          <p:cNvSpPr/>
          <p:nvPr/>
        </p:nvSpPr>
        <p:spPr>
          <a:xfrm>
            <a:off x="2137632" y="1688283"/>
            <a:ext cx="7995683" cy="650499"/>
          </a:xfrm>
          <a:prstGeom prst="rect">
            <a:avLst/>
          </a:prstGeom>
        </p:spPr>
        <p:txBody>
          <a:bodyPr wrap="square">
            <a:spAutoFit/>
          </a:bodyPr>
          <a:lstStyle/>
          <a:p>
            <a:pPr algn="just">
              <a:lnSpc>
                <a:spcPct val="150000"/>
              </a:lnSpc>
            </a:pPr>
            <a:r>
              <a:rPr lang="vi-VN" sz="2800" dirty="0">
                <a:latin typeface="+mj-lt"/>
              </a:rPr>
              <a:t>     Khí hậu</a:t>
            </a:r>
          </a:p>
        </p:txBody>
      </p:sp>
      <p:sp>
        <p:nvSpPr>
          <p:cNvPr id="6" name="Oval 5">
            <a:extLst>
              <a:ext uri="{FF2B5EF4-FFF2-40B4-BE49-F238E27FC236}">
                <a16:creationId xmlns:a16="http://schemas.microsoft.com/office/drawing/2014/main" id="{05260A31-877E-46DB-BCEB-DF51C579FAA0}"/>
              </a:ext>
            </a:extLst>
          </p:cNvPr>
          <p:cNvSpPr/>
          <p:nvPr/>
        </p:nvSpPr>
        <p:spPr>
          <a:xfrm>
            <a:off x="2258140" y="1871521"/>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3982269" y="1688283"/>
            <a:ext cx="7442475" cy="1305165"/>
          </a:xfrm>
          <a:prstGeom prst="rect">
            <a:avLst/>
          </a:prstGeom>
          <a:noFill/>
        </p:spPr>
        <p:txBody>
          <a:bodyPr wrap="square" rtlCol="0">
            <a:spAutoFit/>
          </a:bodyPr>
          <a:lstStyle/>
          <a:p>
            <a:pPr>
              <a:lnSpc>
                <a:spcPct val="150000"/>
              </a:lnSpc>
            </a:pPr>
            <a:r>
              <a:rPr lang="vi-VN" sz="2800" dirty="0">
                <a:solidFill>
                  <a:srgbClr val="FF0000"/>
                </a:solidFill>
                <a:latin typeface="+mj-lt"/>
              </a:rPr>
              <a:t>: các đặc điểm về nắng, mưa, nhiệt độ,... được lặp lại hàng năm của một vùng.</a:t>
            </a:r>
            <a:endParaRPr lang="en-US" sz="2800" dirty="0">
              <a:solidFill>
                <a:srgbClr val="FF0000"/>
              </a:solidFill>
              <a:latin typeface="+mj-lt"/>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940438" y="3429000"/>
            <a:ext cx="8121965" cy="296612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indent="228594" algn="just"/>
            <a:r>
              <a:rPr lang="vi-VN" sz="2600" dirty="0">
                <a:latin typeface="+mj-lt"/>
              </a:rPr>
              <a:t>Việt Nam là đất nước tươi đẹp của chúng mình. Thủ đô nước mình là Hà Nội. Lá cờ Tổ quốc hình chữ nhật, nền đỏ, ở giữa có ngôi sao vàng năm cánh.</a:t>
            </a:r>
          </a:p>
          <a:p>
            <a:pPr indent="228594" algn="just"/>
            <a:r>
              <a:rPr lang="vi-VN" sz="2600" dirty="0">
                <a:latin typeface="+mj-lt"/>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3" y="-94305"/>
              <a:ext cx="1567968" cy="487875"/>
            </a:xfrm>
            <a:prstGeom prst="rect">
              <a:avLst/>
            </a:prstGeom>
            <a:noFill/>
          </p:spPr>
          <p:txBody>
            <a:bodyPr wrap="square" rtlCol="0">
              <a:spAutoFit/>
            </a:bodyPr>
            <a:lstStyle/>
            <a:p>
              <a:pPr algn="ctr">
                <a:lnSpc>
                  <a:spcPct val="150000"/>
                </a:lnSpc>
              </a:pPr>
              <a:r>
                <a:rPr lang="en-US" sz="2800" b="1" dirty="0">
                  <a:solidFill>
                    <a:schemeClr val="bg1"/>
                  </a:solidFill>
                  <a:latin typeface="+mj-lt"/>
                </a:rPr>
                <a:t>Chia </a:t>
              </a:r>
              <a:r>
                <a:rPr lang="en-US" sz="2800" b="1" dirty="0" err="1">
                  <a:solidFill>
                    <a:schemeClr val="bg1"/>
                  </a:solidFill>
                  <a:latin typeface="+mj-lt"/>
                </a:rPr>
                <a:t>đoạn</a:t>
              </a:r>
              <a:endParaRPr lang="en-US" sz="2800" b="1" dirty="0">
                <a:solidFill>
                  <a:schemeClr val="bg1"/>
                </a:solidFill>
                <a:latin typeface="+mj-lt"/>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5559780" cy="658835"/>
          </a:xfrm>
          <a:prstGeom prst="rect">
            <a:avLst/>
          </a:prstGeom>
          <a:noFill/>
        </p:spPr>
        <p:txBody>
          <a:bodyPr wrap="square" rtlCol="0">
            <a:spAutoFit/>
          </a:bodyPr>
          <a:lstStyle/>
          <a:p>
            <a:pPr algn="ctr">
              <a:lnSpc>
                <a:spcPct val="150000"/>
              </a:lnSpc>
            </a:pPr>
            <a:r>
              <a:rPr lang="vi-VN" sz="2800" b="1" dirty="0">
                <a:solidFill>
                  <a:srgbClr val="FF0000"/>
                </a:solidFill>
                <a:latin typeface="+mj-lt"/>
              </a:rPr>
              <a:t>ĐẤT NƯỚC CHÚNG MÌNH</a:t>
            </a:r>
            <a:endParaRPr lang="en-US" sz="2800" b="1" dirty="0">
              <a:solidFill>
                <a:srgbClr val="FF0000"/>
              </a:solidFill>
              <a:latin typeface="+mj-lt"/>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indent="228594" algn="just"/>
            <a:r>
              <a:rPr lang="vi-VN" sz="2600" dirty="0">
                <a:latin typeface="+mj-lt"/>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indent="228594" algn="just"/>
            <a:r>
              <a:rPr lang="vi-VN" sz="2600" dirty="0">
                <a:latin typeface="+mj-lt"/>
              </a:rPr>
              <a:t>Trang phục truyền thống</a:t>
            </a:r>
            <a:r>
              <a:rPr lang="vi-VN" sz="2600" dirty="0">
                <a:solidFill>
                  <a:srgbClr val="FF0000"/>
                </a:solidFill>
                <a:latin typeface="+mj-lt"/>
              </a:rPr>
              <a:t> </a:t>
            </a:r>
            <a:r>
              <a:rPr lang="vi-VN" sz="2600" dirty="0">
                <a:latin typeface="+mj-lt"/>
              </a:rPr>
              <a:t>của người Việt Nam là áo dài. Áo dài thường được mặc trong dịp Tết hay lễ hội.</a:t>
            </a:r>
          </a:p>
          <a:p>
            <a:pPr indent="228594" algn="r"/>
            <a:r>
              <a:rPr lang="vi-VN" sz="2600" dirty="0">
                <a:latin typeface="+mj-lt"/>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
        <p:nvSpPr>
          <p:cNvPr id="8" name="Oval 7">
            <a:extLst>
              <a:ext uri="{FF2B5EF4-FFF2-40B4-BE49-F238E27FC236}">
                <a16:creationId xmlns:a16="http://schemas.microsoft.com/office/drawing/2014/main" id="{73E79ECE-0754-47CF-BD00-BAF932A2951F}"/>
              </a:ext>
            </a:extLst>
          </p:cNvPr>
          <p:cNvSpPr/>
          <p:nvPr/>
        </p:nvSpPr>
        <p:spPr>
          <a:xfrm>
            <a:off x="843379" y="1049405"/>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13" name="Oval 12">
            <a:extLst>
              <a:ext uri="{FF2B5EF4-FFF2-40B4-BE49-F238E27FC236}">
                <a16:creationId xmlns:a16="http://schemas.microsoft.com/office/drawing/2014/main" id="{79B99B02-72E7-4A1D-8254-DB968E0BDFC7}"/>
              </a:ext>
            </a:extLst>
          </p:cNvPr>
          <p:cNvSpPr/>
          <p:nvPr/>
        </p:nvSpPr>
        <p:spPr>
          <a:xfrm>
            <a:off x="790113" y="2198963"/>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sp>
        <p:nvSpPr>
          <p:cNvPr id="14" name="Oval 13">
            <a:extLst>
              <a:ext uri="{FF2B5EF4-FFF2-40B4-BE49-F238E27FC236}">
                <a16:creationId xmlns:a16="http://schemas.microsoft.com/office/drawing/2014/main" id="{072ECD58-06FE-4E6D-B2B8-1E519E6E2585}"/>
              </a:ext>
            </a:extLst>
          </p:cNvPr>
          <p:cNvSpPr/>
          <p:nvPr/>
        </p:nvSpPr>
        <p:spPr>
          <a:xfrm>
            <a:off x="3547689" y="3365802"/>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a:t>
            </a:r>
          </a:p>
        </p:txBody>
      </p:sp>
      <p:sp>
        <p:nvSpPr>
          <p:cNvPr id="17" name="Oval 16">
            <a:extLst>
              <a:ext uri="{FF2B5EF4-FFF2-40B4-BE49-F238E27FC236}">
                <a16:creationId xmlns:a16="http://schemas.microsoft.com/office/drawing/2014/main" id="{9A38A09F-0D0D-4FF3-89C6-C98EC0E9A046}"/>
              </a:ext>
            </a:extLst>
          </p:cNvPr>
          <p:cNvSpPr/>
          <p:nvPr/>
        </p:nvSpPr>
        <p:spPr>
          <a:xfrm>
            <a:off x="3515724" y="5027454"/>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a:t>
            </a:r>
          </a:p>
        </p:txBody>
      </p:sp>
    </p:spTree>
    <p:custDataLst>
      <p:tags r:id="rId1"/>
    </p:custDataLst>
    <p:extLst>
      <p:ext uri="{BB962C8B-B14F-4D97-AF65-F5344CB8AC3E}">
        <p14:creationId xmlns:p14="http://schemas.microsoft.com/office/powerpoint/2010/main" val="2649292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3323898"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4057520" cy="804294"/>
            <a:chOff x="527970" y="-94305"/>
            <a:chExt cx="3043141"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2" y="-94305"/>
              <a:ext cx="2307969" cy="4878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white"/>
                  </a:solidFill>
                  <a:latin typeface="Arial-Rounded"/>
                  <a:ea typeface="Arial-Rounded"/>
                </a:rPr>
                <a:t>Đọc</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theo</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nhóm</a:t>
              </a:r>
              <a:endParaRPr kumimoji="0" lang="en-US" sz="28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325768" y="292954"/>
            <a:ext cx="5806204"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a:t>
            </a:r>
            <a:r>
              <a:rPr kumimoji="0" lang="vi-VN" sz="2600" b="0" i="0" u="none" strike="noStrike" kern="1200" cap="none" spc="0" normalizeH="0" baseline="0" noProof="0" dirty="0">
                <a:ln>
                  <a:noFill/>
                </a:ln>
                <a:solidFill>
                  <a:srgbClr val="FF0000"/>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
        <p:nvSpPr>
          <p:cNvPr id="8" name="Oval 7">
            <a:extLst>
              <a:ext uri="{FF2B5EF4-FFF2-40B4-BE49-F238E27FC236}">
                <a16:creationId xmlns:a16="http://schemas.microsoft.com/office/drawing/2014/main" id="{73E79ECE-0754-47CF-BD00-BAF932A2951F}"/>
              </a:ext>
            </a:extLst>
          </p:cNvPr>
          <p:cNvSpPr/>
          <p:nvPr/>
        </p:nvSpPr>
        <p:spPr>
          <a:xfrm>
            <a:off x="843379" y="1049405"/>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1</a:t>
            </a:r>
          </a:p>
        </p:txBody>
      </p:sp>
      <p:sp>
        <p:nvSpPr>
          <p:cNvPr id="13" name="Oval 12">
            <a:extLst>
              <a:ext uri="{FF2B5EF4-FFF2-40B4-BE49-F238E27FC236}">
                <a16:creationId xmlns:a16="http://schemas.microsoft.com/office/drawing/2014/main" id="{79B99B02-72E7-4A1D-8254-DB968E0BDFC7}"/>
              </a:ext>
            </a:extLst>
          </p:cNvPr>
          <p:cNvSpPr/>
          <p:nvPr/>
        </p:nvSpPr>
        <p:spPr>
          <a:xfrm>
            <a:off x="790113" y="2198963"/>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2</a:t>
            </a:r>
          </a:p>
        </p:txBody>
      </p:sp>
      <p:sp>
        <p:nvSpPr>
          <p:cNvPr id="14" name="Oval 13">
            <a:extLst>
              <a:ext uri="{FF2B5EF4-FFF2-40B4-BE49-F238E27FC236}">
                <a16:creationId xmlns:a16="http://schemas.microsoft.com/office/drawing/2014/main" id="{072ECD58-06FE-4E6D-B2B8-1E519E6E2585}"/>
              </a:ext>
            </a:extLst>
          </p:cNvPr>
          <p:cNvSpPr/>
          <p:nvPr/>
        </p:nvSpPr>
        <p:spPr>
          <a:xfrm>
            <a:off x="3547689" y="3365802"/>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3</a:t>
            </a:r>
          </a:p>
        </p:txBody>
      </p:sp>
      <p:sp>
        <p:nvSpPr>
          <p:cNvPr id="17" name="Oval 16">
            <a:extLst>
              <a:ext uri="{FF2B5EF4-FFF2-40B4-BE49-F238E27FC236}">
                <a16:creationId xmlns:a16="http://schemas.microsoft.com/office/drawing/2014/main" id="{9A38A09F-0D0D-4FF3-89C6-C98EC0E9A046}"/>
              </a:ext>
            </a:extLst>
          </p:cNvPr>
          <p:cNvSpPr/>
          <p:nvPr/>
        </p:nvSpPr>
        <p:spPr>
          <a:xfrm>
            <a:off x="3515724" y="5027454"/>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4</a:t>
            </a:r>
          </a:p>
        </p:txBody>
      </p:sp>
    </p:spTree>
    <p:custDataLst>
      <p:tags r:id="rId1"/>
    </p:custDataLst>
    <p:extLst>
      <p:ext uri="{BB962C8B-B14F-4D97-AF65-F5344CB8AC3E}">
        <p14:creationId xmlns:p14="http://schemas.microsoft.com/office/powerpoint/2010/main" val="3009428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3858896" cy="804294"/>
            <a:chOff x="527970" y="-94305"/>
            <a:chExt cx="2894173"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2" y="-94305"/>
              <a:ext cx="2159001" cy="4941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white"/>
                  </a:solidFill>
                  <a:latin typeface="Arial-Rounded"/>
                  <a:ea typeface="Arial-Rounded"/>
                </a:rPr>
                <a:t>Đọc</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toàn</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bài</a:t>
              </a:r>
              <a:endParaRPr kumimoji="0" lang="en-US" sz="28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53972" y="291818"/>
            <a:ext cx="5963859"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6853647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Arial-Rounded"/>
                  <a:ea typeface="Arial-Rounded"/>
                  <a:cs typeface="+mn-cs"/>
                </a:rPr>
                <a:t>ĐỌC</a:t>
              </a:r>
              <a:r>
                <a:rPr kumimoji="0" lang="en-US" sz="2400" b="1" i="0" u="none" strike="noStrike" kern="1200" cap="none" spc="0" normalizeH="0" baseline="0" noProof="0" dirty="0">
                  <a:ln>
                    <a:noFill/>
                  </a:ln>
                  <a:solidFill>
                    <a:prstClr val="white"/>
                  </a:solidFill>
                  <a:effectLst/>
                  <a:uLnTx/>
                  <a:uFillTx/>
                  <a:latin typeface="Arial-Rounded"/>
                  <a:ea typeface="Arial-Rounded"/>
                  <a:cs typeface="+mn-cs"/>
                </a:rPr>
                <a:t> NỐI TIẾP ĐOẠN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31175" y="229599"/>
            <a:ext cx="6163555"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656" y="1057878"/>
            <a:ext cx="406360"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02836" y="2206132"/>
            <a:ext cx="384000"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9039" y="3429000"/>
            <a:ext cx="384000" cy="384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3396028" y="4845085"/>
            <a:ext cx="487634" cy="769441"/>
            <a:chOff x="3419765" y="2923035"/>
            <a:chExt cx="365725" cy="57708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1" u="none" strike="noStrike" kern="1200" cap="none" spc="0" normalizeH="0" baseline="0" noProof="0" dirty="0">
                <a:ln>
                  <a:noFill/>
                </a:ln>
                <a:solidFill>
                  <a:srgbClr val="ED7D31"/>
                </a:solidFill>
                <a:effectLst/>
                <a:uLnTx/>
                <a:uFillTx/>
                <a:latin typeface="Arial-Rounded"/>
                <a:ea typeface="Arial-Rounded"/>
                <a:cs typeface="+mn-cs"/>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419765" y="2923035"/>
              <a:ext cx="365725" cy="5770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1" u="none" strike="noStrike" kern="1200" cap="none" spc="0" normalizeH="0" baseline="0" noProof="0" dirty="0">
                  <a:ln>
                    <a:noFill/>
                  </a:ln>
                  <a:solidFill>
                    <a:srgbClr val="ED7D31"/>
                  </a:solidFill>
                  <a:effectLst/>
                  <a:uLnTx/>
                  <a:uFillTx/>
                  <a:latin typeface="Arial-Rounded"/>
                  <a:ea typeface="Arial-Rounded"/>
                  <a:cs typeface="+mn-cs"/>
                </a:rPr>
                <a:t>4</a:t>
              </a:r>
            </a:p>
          </p:txBody>
        </p:sp>
      </p:grpSp>
    </p:spTree>
    <p:custDataLst>
      <p:tags r:id="rId1"/>
    </p:custDataLst>
    <p:extLst>
      <p:ext uri="{BB962C8B-B14F-4D97-AF65-F5344CB8AC3E}">
        <p14:creationId xmlns:p14="http://schemas.microsoft.com/office/powerpoint/2010/main" val="42818587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Arial-Rounded"/>
                  <a:ea typeface="Arial-Rounded"/>
                  <a:cs typeface="+mn-cs"/>
                </a:rPr>
                <a:t>ĐỌC</a:t>
              </a:r>
              <a:r>
                <a:rPr kumimoji="0" lang="en-US" sz="2400" b="1" i="0" u="none" strike="noStrike" kern="1200" cap="none" spc="0" normalizeH="0" baseline="0" noProof="0" dirty="0">
                  <a:ln>
                    <a:noFill/>
                  </a:ln>
                  <a:solidFill>
                    <a:prstClr val="white"/>
                  </a:solidFill>
                  <a:effectLst/>
                  <a:uLnTx/>
                  <a:uFillTx/>
                  <a:latin typeface="Arial-Rounded"/>
                  <a:ea typeface="Arial-Rounded"/>
                  <a:cs typeface="+mn-cs"/>
                </a:rPr>
                <a:t> </a:t>
              </a:r>
              <a:r>
                <a:rPr lang="en-US" sz="2400" b="1" dirty="0">
                  <a:solidFill>
                    <a:prstClr val="white"/>
                  </a:solidFill>
                  <a:latin typeface="Arial-Rounded"/>
                  <a:ea typeface="Arial-Rounded"/>
                </a:rPr>
                <a:t>TOÀN BÀI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236913"/>
            <a:ext cx="5743142"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949624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323439"/>
          </a:xfrm>
          <a:prstGeom prst="rect">
            <a:avLst/>
          </a:prstGeom>
          <a:noFill/>
        </p:spPr>
        <p:txBody>
          <a:bodyPr wrap="square" rtlCol="0">
            <a:spAutoFit/>
          </a:bodyPr>
          <a:lstStyle/>
          <a:p>
            <a:pPr algn="ctr"/>
            <a:r>
              <a:rPr lang="en-US" sz="8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Khởi</a:t>
            </a:r>
            <a:r>
              <a:rPr lang="en-US" sz="8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8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động</a:t>
            </a:r>
            <a:endParaRPr lang="en-US" sz="8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4066933" y="280201"/>
            <a:ext cx="9708444" cy="830997"/>
          </a:xfrm>
          <a:prstGeom prst="rect">
            <a:avLst/>
          </a:prstGeom>
          <a:noFill/>
        </p:spPr>
        <p:txBody>
          <a:bodyPr wrap="square" rtlCol="0">
            <a:spAutoFit/>
          </a:bodyPr>
          <a:lstStyle/>
          <a:p>
            <a:r>
              <a:rPr lang="vi-VN" sz="4800" dirty="0">
                <a:solidFill>
                  <a:schemeClr val="tx1">
                    <a:lumMod val="50000"/>
                    <a:lumOff val="50000"/>
                  </a:schemeClr>
                </a:solidFill>
                <a:latin typeface="+mj-lt"/>
              </a:rPr>
              <a:t>TRẢ LỜI CÂU HỎI</a:t>
            </a:r>
            <a:endParaRPr lang="en-US" sz="4800" dirty="0">
              <a:solidFill>
                <a:schemeClr val="tx1">
                  <a:lumMod val="50000"/>
                  <a:lumOff val="50000"/>
                </a:schemeClr>
              </a:solidFill>
              <a:latin typeface="+mj-lt"/>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3028208" y="989799"/>
            <a:ext cx="8205849" cy="1296830"/>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93179" y="377950"/>
            <a:ext cx="2528667" cy="1819649"/>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1860367" y="2240614"/>
            <a:ext cx="4621765" cy="948825"/>
            <a:chOff x="718457" y="2123591"/>
            <a:chExt cx="2710543" cy="52266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522662"/>
              <a:chOff x="718457" y="2123591"/>
              <a:chExt cx="2710543" cy="522662"/>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mj-lt"/>
                  </a:endParaRPr>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438581"/>
              </a:xfrm>
              <a:prstGeom prst="rect">
                <a:avLst/>
              </a:prstGeom>
            </p:spPr>
            <p:txBody>
              <a:bodyPr wrap="square">
                <a:spAutoFit/>
              </a:bodyPr>
              <a:lstStyle/>
              <a:p>
                <a:pPr algn="ctr"/>
                <a:r>
                  <a:rPr lang="vi-VN" sz="3200" dirty="0">
                    <a:latin typeface="+mj-lt"/>
                  </a:rPr>
                  <a:t>Các miền, khí hậu</a:t>
                </a:r>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214536" cy="389940"/>
            </a:xfrm>
            <a:prstGeom prst="rect">
              <a:avLst/>
            </a:prstGeom>
          </p:spPr>
          <p:txBody>
            <a:bodyPr wrap="none">
              <a:spAutoFit/>
            </a:bodyPr>
            <a:lstStyle/>
            <a:p>
              <a:r>
                <a:rPr lang="en-US" sz="4000" dirty="0">
                  <a:latin typeface="+mj-lt"/>
                </a:rPr>
                <a:t>1</a:t>
              </a:r>
              <a:endParaRPr lang="vi-VN" sz="4000" dirty="0">
                <a:latin typeface="+mj-lt"/>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6851983" y="2161015"/>
            <a:ext cx="4621765" cy="849594"/>
            <a:chOff x="718457" y="2123591"/>
            <a:chExt cx="2710543" cy="468000"/>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288217"/>
              </a:xfrm>
              <a:prstGeom prst="rect">
                <a:avLst/>
              </a:prstGeom>
            </p:spPr>
            <p:txBody>
              <a:bodyPr wrap="square">
                <a:spAutoFit/>
              </a:bodyPr>
              <a:lstStyle/>
              <a:p>
                <a:pPr algn="ctr"/>
                <a:r>
                  <a:rPr lang="vi-VN" sz="2800" dirty="0">
                    <a:latin typeface="+mj-lt"/>
                  </a:rPr>
                  <a:t>Tên nước, thủ đô, lá cờ</a:t>
                </a:r>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253080" cy="356032"/>
            </a:xfrm>
            <a:prstGeom prst="rect">
              <a:avLst/>
            </a:prstGeom>
          </p:spPr>
          <p:txBody>
            <a:bodyPr wrap="none">
              <a:spAutoFit/>
            </a:bodyPr>
            <a:lstStyle/>
            <a:p>
              <a:r>
                <a:rPr lang="en-US" sz="3600" dirty="0">
                  <a:latin typeface="+mj-lt"/>
                </a:rPr>
                <a:t>2</a:t>
              </a:r>
              <a:endParaRPr lang="vi-VN" sz="3600" dirty="0">
                <a:latin typeface="+mj-lt"/>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1893601" y="3218885"/>
            <a:ext cx="4621765" cy="849594"/>
            <a:chOff x="718457" y="2123591"/>
            <a:chExt cx="2710543" cy="468000"/>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chemeClr val="tx1"/>
                    </a:solidFill>
                    <a:latin typeface="+mj-lt"/>
                  </a:endParaRPr>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288217"/>
              </a:xfrm>
              <a:prstGeom prst="rect">
                <a:avLst/>
              </a:prstGeom>
            </p:spPr>
            <p:txBody>
              <a:bodyPr wrap="square">
                <a:spAutoFit/>
              </a:bodyPr>
              <a:lstStyle/>
              <a:p>
                <a:pPr algn="ctr"/>
                <a:r>
                  <a:rPr lang="vi-VN" sz="2800" dirty="0">
                    <a:latin typeface="+mj-lt"/>
                  </a:rPr>
                  <a:t>Những người anh hùng</a:t>
                </a:r>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253080" cy="356032"/>
            </a:xfrm>
            <a:prstGeom prst="rect">
              <a:avLst/>
            </a:prstGeom>
          </p:spPr>
          <p:txBody>
            <a:bodyPr wrap="none">
              <a:spAutoFit/>
            </a:bodyPr>
            <a:lstStyle/>
            <a:p>
              <a:r>
                <a:rPr lang="en-US" sz="3600" dirty="0">
                  <a:latin typeface="+mj-lt"/>
                </a:rPr>
                <a:t>3</a:t>
              </a:r>
              <a:endParaRPr lang="vi-VN" sz="3600" dirty="0">
                <a:latin typeface="+mj-lt"/>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6851983" y="3171780"/>
            <a:ext cx="4854814" cy="849594"/>
            <a:chOff x="718457" y="2123591"/>
            <a:chExt cx="2767398" cy="468000"/>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288217"/>
              </a:xfrm>
              <a:prstGeom prst="rect">
                <a:avLst/>
              </a:prstGeom>
            </p:spPr>
            <p:txBody>
              <a:bodyPr wrap="square">
                <a:spAutoFit/>
              </a:bodyPr>
              <a:lstStyle/>
              <a:p>
                <a:pPr algn="ctr"/>
                <a:r>
                  <a:rPr lang="vi-VN" sz="2800" dirty="0">
                    <a:latin typeface="+mj-lt"/>
                  </a:rPr>
                  <a:t>Trang phục truyền thống</a:t>
                </a:r>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253080" cy="356032"/>
            </a:xfrm>
            <a:prstGeom prst="rect">
              <a:avLst/>
            </a:prstGeom>
          </p:spPr>
          <p:txBody>
            <a:bodyPr wrap="none">
              <a:spAutoFit/>
            </a:bodyPr>
            <a:lstStyle/>
            <a:p>
              <a:r>
                <a:rPr lang="en-US" sz="3600" dirty="0">
                  <a:latin typeface="+mj-lt"/>
                </a:rPr>
                <a:t>4</a:t>
              </a:r>
              <a:endParaRPr lang="vi-VN" sz="3600" dirty="0">
                <a:latin typeface="+mj-lt"/>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1351954" y="4299555"/>
            <a:ext cx="10326823"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1262696" y="4855917"/>
            <a:ext cx="6536594"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0366" y="4417413"/>
            <a:ext cx="3217705" cy="20471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70833E-6 -3.33333E-6 L 2.70833E-6 0.11667 " pathEditMode="relative" rAng="0" ptsTypes="AA">
                                      <p:cBhvr>
                                        <p:cTn id="25" dur="2000" fill="hold"/>
                                        <p:tgtEl>
                                          <p:spTgt spid="16"/>
                                        </p:tgtEl>
                                        <p:attrNameLst>
                                          <p:attrName>ppt_x</p:attrName>
                                          <p:attrName>ppt_y</p:attrName>
                                        </p:attrNameLst>
                                      </p:cBhvr>
                                      <p:rCtr x="0" y="5833"/>
                                    </p:animMotion>
                                  </p:childTnLst>
                                </p:cTn>
                              </p:par>
                              <p:par>
                                <p:cTn id="26" presetID="42" presetClass="path" presetSubtype="0" accel="50000" decel="50000" fill="hold" nodeType="withEffect">
                                  <p:stCondLst>
                                    <p:cond delay="0"/>
                                  </p:stCondLst>
                                  <p:childTnLst>
                                    <p:animMotion origin="layout" path="M -2.5E-6 -1.85185E-6 L -0.4444 -0.00208 " pathEditMode="relative" rAng="0" ptsTypes="AA">
                                      <p:cBhvr>
                                        <p:cTn id="27" dur="2000" fill="hold"/>
                                        <p:tgtEl>
                                          <p:spTgt spid="17"/>
                                        </p:tgtEl>
                                        <p:attrNameLst>
                                          <p:attrName>ppt_x</p:attrName>
                                          <p:attrName>ppt_y</p:attrName>
                                        </p:attrNameLst>
                                      </p:cBhvr>
                                      <p:rCtr x="-22227" y="-116"/>
                                    </p:animMotion>
                                  </p:childTnLst>
                                </p:cTn>
                              </p:par>
                              <p:par>
                                <p:cTn id="28" presetID="42" presetClass="path" presetSubtype="0" accel="50000" decel="50000" fill="hold" nodeType="withEffect">
                                  <p:stCondLst>
                                    <p:cond delay="0"/>
                                  </p:stCondLst>
                                  <p:childTnLst>
                                    <p:animMotion origin="layout" path="M -1.66667E-6 0 L 0.40677 -0.15439 " pathEditMode="relative" rAng="0" ptsTypes="AA">
                                      <p:cBhvr>
                                        <p:cTn id="29" dur="2000" fill="hold"/>
                                        <p:tgtEl>
                                          <p:spTgt spid="24"/>
                                        </p:tgtEl>
                                        <p:attrNameLst>
                                          <p:attrName>ppt_x</p:attrName>
                                          <p:attrName>ppt_y</p:attrName>
                                        </p:attrNameLst>
                                      </p:cBhvr>
                                      <p:rCtr x="20182" y="-7454"/>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CD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769917" y="471335"/>
            <a:ext cx="10652165"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3. </a:t>
            </a:r>
            <a:r>
              <a:rPr lang="vi-VN" sz="3200" dirty="0">
                <a:latin typeface="+mj-lt"/>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2087114" y="1201535"/>
            <a:ext cx="3385163"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944" y="1201535"/>
            <a:ext cx="2265147"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836" y="4134264"/>
            <a:ext cx="3385163" cy="20900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767" y="4098979"/>
            <a:ext cx="3197981" cy="20725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0758" y="1202307"/>
            <a:ext cx="2167882" cy="2494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2326849" y="3451519"/>
            <a:ext cx="2905691" cy="584775"/>
          </a:xfrm>
          <a:prstGeom prst="rect">
            <a:avLst/>
          </a:prstGeom>
          <a:solidFill>
            <a:srgbClr val="FFE5FF"/>
          </a:solidFill>
          <a:scene3d>
            <a:camera prst="orthographicFront"/>
            <a:lightRig rig="threePt" dir="t"/>
          </a:scene3d>
          <a:sp3d>
            <a:bevelT/>
          </a:sp3d>
        </p:spPr>
        <p:txBody>
          <a:bodyPr wrap="square">
            <a:spAutoFit/>
          </a:bodyPr>
          <a:lstStyle/>
          <a:p>
            <a:r>
              <a:rPr lang="vi-VN" sz="3200" dirty="0">
                <a:latin typeface="+mj-lt"/>
              </a:rPr>
              <a:t>Hai Bà Trưng</a:t>
            </a:r>
          </a:p>
        </p:txBody>
      </p:sp>
      <p:sp>
        <p:nvSpPr>
          <p:cNvPr id="11" name="Rectangle 10">
            <a:extLst>
              <a:ext uri="{FF2B5EF4-FFF2-40B4-BE49-F238E27FC236}">
                <a16:creationId xmlns:a16="http://schemas.microsoft.com/office/drawing/2014/main" id="{B37F30D1-C7BB-4147-8FF7-0876FE82D631}"/>
              </a:ext>
            </a:extLst>
          </p:cNvPr>
          <p:cNvSpPr/>
          <p:nvPr/>
        </p:nvSpPr>
        <p:spPr>
          <a:xfrm>
            <a:off x="6037878" y="3350229"/>
            <a:ext cx="188727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Bà Triệu</a:t>
            </a:r>
          </a:p>
        </p:txBody>
      </p:sp>
      <p:sp>
        <p:nvSpPr>
          <p:cNvPr id="12" name="Rectangle 11">
            <a:extLst>
              <a:ext uri="{FF2B5EF4-FFF2-40B4-BE49-F238E27FC236}">
                <a16:creationId xmlns:a16="http://schemas.microsoft.com/office/drawing/2014/main" id="{64BEF960-0659-47EA-AB93-D8B96E2099AE}"/>
              </a:ext>
            </a:extLst>
          </p:cNvPr>
          <p:cNvSpPr/>
          <p:nvPr/>
        </p:nvSpPr>
        <p:spPr>
          <a:xfrm>
            <a:off x="2711283" y="5838780"/>
            <a:ext cx="3384716"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Trần Hưng Đạo</a:t>
            </a:r>
          </a:p>
        </p:txBody>
      </p:sp>
      <p:sp>
        <p:nvSpPr>
          <p:cNvPr id="13" name="Rectangle 12">
            <a:extLst>
              <a:ext uri="{FF2B5EF4-FFF2-40B4-BE49-F238E27FC236}">
                <a16:creationId xmlns:a16="http://schemas.microsoft.com/office/drawing/2014/main" id="{39A0160A-D9AE-4336-9F70-BF800452C89B}"/>
              </a:ext>
            </a:extLst>
          </p:cNvPr>
          <p:cNvSpPr/>
          <p:nvPr/>
        </p:nvSpPr>
        <p:spPr>
          <a:xfrm>
            <a:off x="7012596" y="5801890"/>
            <a:ext cx="2956321"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Quang Trung</a:t>
            </a:r>
          </a:p>
        </p:txBody>
      </p:sp>
      <p:sp>
        <p:nvSpPr>
          <p:cNvPr id="14" name="Rectangle 13">
            <a:extLst>
              <a:ext uri="{FF2B5EF4-FFF2-40B4-BE49-F238E27FC236}">
                <a16:creationId xmlns:a16="http://schemas.microsoft.com/office/drawing/2014/main" id="{A69B9220-33D7-43C2-A17C-4567052F01E2}"/>
              </a:ext>
            </a:extLst>
          </p:cNvPr>
          <p:cNvSpPr/>
          <p:nvPr/>
        </p:nvSpPr>
        <p:spPr>
          <a:xfrm>
            <a:off x="8343253" y="3350229"/>
            <a:ext cx="278106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Hồ Chí Minh</a:t>
            </a:r>
          </a:p>
        </p:txBody>
      </p:sp>
    </p:spTree>
    <p:extLst>
      <p:ext uri="{BB962C8B-B14F-4D97-AF65-F5344CB8AC3E}">
        <p14:creationId xmlns:p14="http://schemas.microsoft.com/office/powerpoint/2010/main" val="1837372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F35251E-3D0E-4095-BD0F-CB074AD08863}"/>
              </a:ext>
            </a:extLst>
          </p:cNvPr>
          <p:cNvSpPr txBox="1"/>
          <p:nvPr/>
        </p:nvSpPr>
        <p:spPr>
          <a:xfrm>
            <a:off x="1413913" y="251941"/>
            <a:ext cx="9609777" cy="730200"/>
          </a:xfrm>
          <a:prstGeom prst="rect">
            <a:avLst/>
          </a:prstGeom>
          <a:noFill/>
        </p:spPr>
        <p:txBody>
          <a:bodyPr wrap="square" rtlCol="0">
            <a:spAutoFit/>
          </a:bodyPr>
          <a:lstStyle/>
          <a:p>
            <a:pPr algn="just">
              <a:lnSpc>
                <a:spcPct val="150000"/>
              </a:lnSpc>
            </a:pPr>
            <a:r>
              <a:rPr lang="vi-VN" sz="3200" b="1" dirty="0">
                <a:latin typeface="+mj-lt"/>
              </a:rPr>
              <a:t>4. </a:t>
            </a:r>
            <a:r>
              <a:rPr lang="vi-VN" sz="3200" dirty="0">
                <a:latin typeface="+mj-lt"/>
              </a:rPr>
              <a:t>Kể tên các mùa trong năm của ba miền đất nước.</a:t>
            </a:r>
          </a:p>
        </p:txBody>
      </p:sp>
      <p:sp>
        <p:nvSpPr>
          <p:cNvPr id="10" name="Rectangle 9">
            <a:extLst>
              <a:ext uri="{FF2B5EF4-FFF2-40B4-BE49-F238E27FC236}">
                <a16:creationId xmlns:a16="http://schemas.microsoft.com/office/drawing/2014/main" id="{A3F29647-67F2-4C0A-9CCA-B94CD574DC30}"/>
              </a:ext>
            </a:extLst>
          </p:cNvPr>
          <p:cNvSpPr/>
          <p:nvPr/>
        </p:nvSpPr>
        <p:spPr>
          <a:xfrm>
            <a:off x="3872823" y="1012658"/>
            <a:ext cx="4976887" cy="584775"/>
          </a:xfrm>
          <a:prstGeom prst="rect">
            <a:avLst/>
          </a:prstGeom>
          <a:solidFill>
            <a:srgbClr val="E6CDFF"/>
          </a:solidFill>
          <a:scene3d>
            <a:camera prst="orthographicFront"/>
            <a:lightRig rig="threePt" dir="t"/>
          </a:scene3d>
          <a:sp3d>
            <a:bevelT/>
          </a:sp3d>
        </p:spPr>
        <p:txBody>
          <a:bodyPr wrap="square">
            <a:spAutoFit/>
          </a:bodyPr>
          <a:lstStyle/>
          <a:p>
            <a:pPr algn="ctr"/>
            <a:r>
              <a:rPr lang="vi-VN" sz="3200" dirty="0">
                <a:latin typeface="+mj-lt"/>
              </a:rPr>
              <a:t>Miền Bắc và miền Trung</a:t>
            </a:r>
          </a:p>
        </p:txBody>
      </p:sp>
      <p:grpSp>
        <p:nvGrpSpPr>
          <p:cNvPr id="5" name="Group 4">
            <a:extLst>
              <a:ext uri="{FF2B5EF4-FFF2-40B4-BE49-F238E27FC236}">
                <a16:creationId xmlns:a16="http://schemas.microsoft.com/office/drawing/2014/main" id="{C59ECF9B-9B4C-458E-AEC0-92B1EF6FC739}"/>
              </a:ext>
            </a:extLst>
          </p:cNvPr>
          <p:cNvGrpSpPr/>
          <p:nvPr/>
        </p:nvGrpSpPr>
        <p:grpSpPr>
          <a:xfrm>
            <a:off x="2264170" y="1766711"/>
            <a:ext cx="7523297" cy="2879742"/>
            <a:chOff x="555127" y="1325033"/>
            <a:chExt cx="5658958" cy="230796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419334"/>
            </a:xfrm>
            <a:prstGeom prst="rect">
              <a:avLst/>
            </a:prstGeom>
          </p:spPr>
          <p:txBody>
            <a:bodyPr wrap="square">
              <a:spAutoFit/>
            </a:bodyPr>
            <a:lstStyle/>
            <a:p>
              <a:r>
                <a:rPr lang="vi-VN" sz="2800" b="1" dirty="0">
                  <a:latin typeface="+mj-lt"/>
                </a:rPr>
                <a:t>Xuân               Hạ                   Thu              Đông</a:t>
              </a:r>
            </a:p>
          </p:txBody>
        </p:sp>
      </p:grpSp>
      <p:sp>
        <p:nvSpPr>
          <p:cNvPr id="14" name="Rectangle 13">
            <a:extLst>
              <a:ext uri="{FF2B5EF4-FFF2-40B4-BE49-F238E27FC236}">
                <a16:creationId xmlns:a16="http://schemas.microsoft.com/office/drawing/2014/main" id="{C5E5804A-2280-417A-A25F-06C32242F9E7}"/>
              </a:ext>
            </a:extLst>
          </p:cNvPr>
          <p:cNvSpPr/>
          <p:nvPr/>
        </p:nvSpPr>
        <p:spPr>
          <a:xfrm>
            <a:off x="2330630" y="5151573"/>
            <a:ext cx="1760418" cy="523220"/>
          </a:xfrm>
          <a:prstGeom prst="rect">
            <a:avLst/>
          </a:prstGeom>
          <a:solidFill>
            <a:srgbClr val="FF99CC"/>
          </a:solidFill>
          <a:scene3d>
            <a:camera prst="orthographicFront"/>
            <a:lightRig rig="threePt" dir="t"/>
          </a:scene3d>
          <a:sp3d>
            <a:bevelT/>
          </a:sp3d>
        </p:spPr>
        <p:txBody>
          <a:bodyPr wrap="none">
            <a:spAutoFit/>
          </a:bodyPr>
          <a:lstStyle/>
          <a:p>
            <a:r>
              <a:rPr lang="vi-VN" sz="2800" dirty="0">
                <a:latin typeface="+mj-lt"/>
              </a:rPr>
              <a:t>Miền Nam</a:t>
            </a:r>
          </a:p>
        </p:txBody>
      </p:sp>
      <p:grpSp>
        <p:nvGrpSpPr>
          <p:cNvPr id="6" name="Group 5">
            <a:extLst>
              <a:ext uri="{FF2B5EF4-FFF2-40B4-BE49-F238E27FC236}">
                <a16:creationId xmlns:a16="http://schemas.microsoft.com/office/drawing/2014/main" id="{89B6C36F-95C9-419B-9276-FFDC10B4D7A7}"/>
              </a:ext>
            </a:extLst>
          </p:cNvPr>
          <p:cNvGrpSpPr/>
          <p:nvPr/>
        </p:nvGrpSpPr>
        <p:grpSpPr>
          <a:xfrm>
            <a:off x="5045635" y="4597098"/>
            <a:ext cx="4365536" cy="1939420"/>
            <a:chOff x="2641226" y="3447822"/>
            <a:chExt cx="3274152" cy="1454565"/>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92415"/>
            </a:xfrm>
            <a:prstGeom prst="rect">
              <a:avLst/>
            </a:prstGeom>
          </p:spPr>
          <p:txBody>
            <a:bodyPr wrap="square">
              <a:spAutoFit/>
            </a:bodyPr>
            <a:lstStyle/>
            <a:p>
              <a:r>
                <a:rPr lang="vi-VN" sz="2800" b="1" dirty="0">
                  <a:latin typeface="+mj-lt"/>
                </a:rPr>
                <a:t>Mùa mưa           Mùa khô</a:t>
              </a:r>
            </a:p>
          </p:txBody>
        </p:sp>
      </p:grpSp>
    </p:spTree>
    <p:custDataLst>
      <p:tags r:id="rId1"/>
    </p:custDataLst>
    <p:extLst>
      <p:ext uri="{BB962C8B-B14F-4D97-AF65-F5344CB8AC3E}">
        <p14:creationId xmlns:p14="http://schemas.microsoft.com/office/powerpoint/2010/main" val="3969781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Arial-Rounded"/>
                  <a:ea typeface="Arial-Rounded"/>
                </a:rPr>
                <a:t>LUYỆN ĐỌC LẠI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5385790"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34822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783280" y="1483755"/>
            <a:ext cx="10648389" cy="3890489"/>
          </a:xfrm>
          <a:prstGeom prst="rect">
            <a:avLst/>
          </a:prstGeom>
          <a:noFill/>
        </p:spPr>
        <p:txBody>
          <a:bodyPr wrap="square" rtlCol="0">
            <a:spAutoFit/>
          </a:bodyPr>
          <a:lstStyle/>
          <a:p>
            <a:pPr marL="0" marR="0" lvl="0" indent="228594"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Arial-Rounded"/>
                  <a:ea typeface="Arial-Rounded"/>
                </a:rPr>
                <a:t>LUYỆN ĐỌC LẠI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5385790"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cxnSp>
        <p:nvCxnSpPr>
          <p:cNvPr id="12" name="Straight Connector 11">
            <a:extLst>
              <a:ext uri="{FF2B5EF4-FFF2-40B4-BE49-F238E27FC236}">
                <a16:creationId xmlns:a16="http://schemas.microsoft.com/office/drawing/2014/main" id="{A724B737-60BA-41FC-A793-7E8488D39DB9}"/>
              </a:ext>
            </a:extLst>
          </p:cNvPr>
          <p:cNvCxnSpPr/>
          <p:nvPr/>
        </p:nvCxnSpPr>
        <p:spPr>
          <a:xfrm flipH="1">
            <a:off x="2652634" y="1653433"/>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F1E357-BCCD-44F8-81B5-E3B87D044276}"/>
              </a:ext>
            </a:extLst>
          </p:cNvPr>
          <p:cNvCxnSpPr/>
          <p:nvPr/>
        </p:nvCxnSpPr>
        <p:spPr>
          <a:xfrm flipH="1">
            <a:off x="9042923" y="1653433"/>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74BDBDA-B013-4184-9234-A8A31A2FC0DA}"/>
              </a:ext>
            </a:extLst>
          </p:cNvPr>
          <p:cNvCxnSpPr/>
          <p:nvPr/>
        </p:nvCxnSpPr>
        <p:spPr>
          <a:xfrm flipH="1">
            <a:off x="3351401" y="2326095"/>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44C4C5-D79D-4265-A90A-6BBE2901B828}"/>
              </a:ext>
            </a:extLst>
          </p:cNvPr>
          <p:cNvCxnSpPr/>
          <p:nvPr/>
        </p:nvCxnSpPr>
        <p:spPr>
          <a:xfrm flipH="1">
            <a:off x="3430059" y="2312257"/>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2E96EF-888E-4AFB-A5BB-2746BA422368}"/>
              </a:ext>
            </a:extLst>
          </p:cNvPr>
          <p:cNvCxnSpPr/>
          <p:nvPr/>
        </p:nvCxnSpPr>
        <p:spPr>
          <a:xfrm flipH="1">
            <a:off x="8327880" y="2326095"/>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EC0928-C14A-4B9D-92BA-B5C8F480329C}"/>
              </a:ext>
            </a:extLst>
          </p:cNvPr>
          <p:cNvCxnSpPr>
            <a:cxnSpLocks/>
          </p:cNvCxnSpPr>
          <p:nvPr/>
        </p:nvCxnSpPr>
        <p:spPr>
          <a:xfrm flipH="1">
            <a:off x="9659007" y="2326095"/>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2AC4A1-EC9E-4900-8BFF-17E31CC95361}"/>
              </a:ext>
            </a:extLst>
          </p:cNvPr>
          <p:cNvCxnSpPr>
            <a:cxnSpLocks/>
          </p:cNvCxnSpPr>
          <p:nvPr/>
        </p:nvCxnSpPr>
        <p:spPr>
          <a:xfrm flipH="1">
            <a:off x="4834758" y="2946205"/>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E05B22-9D22-45EC-88D4-0372847FEB8A}"/>
              </a:ext>
            </a:extLst>
          </p:cNvPr>
          <p:cNvCxnSpPr>
            <a:cxnSpLocks/>
          </p:cNvCxnSpPr>
          <p:nvPr/>
        </p:nvCxnSpPr>
        <p:spPr>
          <a:xfrm flipH="1">
            <a:off x="4913416" y="2911346"/>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7D3316-5B95-44D7-8022-91ED4D2937DA}"/>
              </a:ext>
            </a:extLst>
          </p:cNvPr>
          <p:cNvCxnSpPr>
            <a:cxnSpLocks/>
          </p:cNvCxnSpPr>
          <p:nvPr/>
        </p:nvCxnSpPr>
        <p:spPr>
          <a:xfrm flipH="1">
            <a:off x="8406538" y="3533535"/>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69D1A3-11EA-49C4-BB48-AB00CBF29D3E}"/>
              </a:ext>
            </a:extLst>
          </p:cNvPr>
          <p:cNvCxnSpPr>
            <a:cxnSpLocks/>
          </p:cNvCxnSpPr>
          <p:nvPr/>
        </p:nvCxnSpPr>
        <p:spPr>
          <a:xfrm flipH="1">
            <a:off x="3249984" y="4174666"/>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03AEAF-01A2-4944-8213-19A6F00E095A}"/>
              </a:ext>
            </a:extLst>
          </p:cNvPr>
          <p:cNvCxnSpPr>
            <a:cxnSpLocks/>
          </p:cNvCxnSpPr>
          <p:nvPr/>
        </p:nvCxnSpPr>
        <p:spPr>
          <a:xfrm flipH="1">
            <a:off x="4874087" y="4174666"/>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2D174B-082B-4F01-8EAD-00BB785D0E80}"/>
              </a:ext>
            </a:extLst>
          </p:cNvPr>
          <p:cNvCxnSpPr>
            <a:cxnSpLocks/>
          </p:cNvCxnSpPr>
          <p:nvPr/>
        </p:nvCxnSpPr>
        <p:spPr>
          <a:xfrm flipH="1">
            <a:off x="7659328" y="4174666"/>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8AFDCA-78A5-42E4-97E0-8D0B462CA54D}"/>
              </a:ext>
            </a:extLst>
          </p:cNvPr>
          <p:cNvCxnSpPr>
            <a:cxnSpLocks/>
          </p:cNvCxnSpPr>
          <p:nvPr/>
        </p:nvCxnSpPr>
        <p:spPr>
          <a:xfrm flipH="1">
            <a:off x="10087218" y="4174666"/>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C569251-B565-427A-9B29-DCB7D5373270}"/>
              </a:ext>
            </a:extLst>
          </p:cNvPr>
          <p:cNvCxnSpPr>
            <a:cxnSpLocks/>
          </p:cNvCxnSpPr>
          <p:nvPr/>
        </p:nvCxnSpPr>
        <p:spPr>
          <a:xfrm flipH="1">
            <a:off x="2025783" y="4847328"/>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F8DF3E-567C-4DA5-89C4-92A40D639FBA}"/>
              </a:ext>
            </a:extLst>
          </p:cNvPr>
          <p:cNvCxnSpPr>
            <a:cxnSpLocks/>
          </p:cNvCxnSpPr>
          <p:nvPr/>
        </p:nvCxnSpPr>
        <p:spPr>
          <a:xfrm flipH="1">
            <a:off x="1947125" y="4847328"/>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94C3062-7042-4004-8827-526791350EEB}"/>
              </a:ext>
            </a:extLst>
          </p:cNvPr>
          <p:cNvCxnSpPr>
            <a:cxnSpLocks/>
          </p:cNvCxnSpPr>
          <p:nvPr/>
        </p:nvCxnSpPr>
        <p:spPr>
          <a:xfrm flipH="1">
            <a:off x="5441645" y="4847328"/>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8BD848-6797-4422-B642-A517C742D8D5}"/>
              </a:ext>
            </a:extLst>
          </p:cNvPr>
          <p:cNvCxnSpPr>
            <a:cxnSpLocks/>
          </p:cNvCxnSpPr>
          <p:nvPr/>
        </p:nvCxnSpPr>
        <p:spPr>
          <a:xfrm flipH="1">
            <a:off x="11190804" y="4860597"/>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85D872-0515-4571-A8FC-D54E8A47188B}"/>
              </a:ext>
            </a:extLst>
          </p:cNvPr>
          <p:cNvCxnSpPr>
            <a:cxnSpLocks/>
          </p:cNvCxnSpPr>
          <p:nvPr/>
        </p:nvCxnSpPr>
        <p:spPr>
          <a:xfrm flipH="1">
            <a:off x="11271907" y="4847328"/>
            <a:ext cx="78658" cy="36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351066-AF0B-4372-A678-9E4ADE269107}"/>
              </a:ext>
            </a:extLst>
          </p:cNvPr>
          <p:cNvCxnSpPr>
            <a:cxnSpLocks/>
          </p:cNvCxnSpPr>
          <p:nvPr/>
        </p:nvCxnSpPr>
        <p:spPr>
          <a:xfrm flipH="1">
            <a:off x="4708159" y="2071083"/>
            <a:ext cx="16242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5C8B905-60AE-4074-BA9A-62C153F37258}"/>
              </a:ext>
            </a:extLst>
          </p:cNvPr>
          <p:cNvCxnSpPr>
            <a:cxnSpLocks/>
          </p:cNvCxnSpPr>
          <p:nvPr/>
        </p:nvCxnSpPr>
        <p:spPr>
          <a:xfrm flipH="1">
            <a:off x="1704355" y="2691195"/>
            <a:ext cx="16242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F5C0828-A88D-4E20-B948-A154C334E25F}"/>
              </a:ext>
            </a:extLst>
          </p:cNvPr>
          <p:cNvCxnSpPr>
            <a:cxnSpLocks/>
          </p:cNvCxnSpPr>
          <p:nvPr/>
        </p:nvCxnSpPr>
        <p:spPr>
          <a:xfrm flipH="1">
            <a:off x="6035041" y="2712762"/>
            <a:ext cx="2068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221CC7D-5231-4477-BC04-DAA077B59BC2}"/>
              </a:ext>
            </a:extLst>
          </p:cNvPr>
          <p:cNvCxnSpPr>
            <a:cxnSpLocks/>
          </p:cNvCxnSpPr>
          <p:nvPr/>
        </p:nvCxnSpPr>
        <p:spPr>
          <a:xfrm flipH="1">
            <a:off x="8457691" y="2755896"/>
            <a:ext cx="9581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A35AF13-D9A5-4453-A301-721D753C48D4}"/>
              </a:ext>
            </a:extLst>
          </p:cNvPr>
          <p:cNvCxnSpPr>
            <a:cxnSpLocks/>
          </p:cNvCxnSpPr>
          <p:nvPr/>
        </p:nvCxnSpPr>
        <p:spPr>
          <a:xfrm flipH="1">
            <a:off x="2252202" y="3410165"/>
            <a:ext cx="9581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D2EACC2-48BA-40FD-B39A-88F9DB2CA578}"/>
              </a:ext>
            </a:extLst>
          </p:cNvPr>
          <p:cNvCxnSpPr>
            <a:cxnSpLocks/>
          </p:cNvCxnSpPr>
          <p:nvPr/>
        </p:nvCxnSpPr>
        <p:spPr>
          <a:xfrm flipH="1">
            <a:off x="3351401" y="3410165"/>
            <a:ext cx="13567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BB70429-E34C-4710-8ACA-5713B383D67E}"/>
              </a:ext>
            </a:extLst>
          </p:cNvPr>
          <p:cNvCxnSpPr>
            <a:cxnSpLocks/>
          </p:cNvCxnSpPr>
          <p:nvPr/>
        </p:nvCxnSpPr>
        <p:spPr>
          <a:xfrm flipH="1">
            <a:off x="4433778" y="4019765"/>
            <a:ext cx="1798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AE24EC-9FB4-418D-B03C-466B97713421}"/>
              </a:ext>
            </a:extLst>
          </p:cNvPr>
          <p:cNvCxnSpPr>
            <a:cxnSpLocks/>
          </p:cNvCxnSpPr>
          <p:nvPr/>
        </p:nvCxnSpPr>
        <p:spPr>
          <a:xfrm flipH="1">
            <a:off x="6971122" y="4019765"/>
            <a:ext cx="13567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70CF20-D5CE-4086-926E-D80A531985E1}"/>
              </a:ext>
            </a:extLst>
          </p:cNvPr>
          <p:cNvCxnSpPr>
            <a:cxnSpLocks/>
          </p:cNvCxnSpPr>
          <p:nvPr/>
        </p:nvCxnSpPr>
        <p:spPr>
          <a:xfrm flipH="1">
            <a:off x="8053499" y="4629365"/>
            <a:ext cx="1798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78690C8-301A-4A4E-966A-F3FDA4390870}"/>
              </a:ext>
            </a:extLst>
          </p:cNvPr>
          <p:cNvCxnSpPr>
            <a:cxnSpLocks/>
          </p:cNvCxnSpPr>
          <p:nvPr/>
        </p:nvCxnSpPr>
        <p:spPr>
          <a:xfrm flipH="1">
            <a:off x="7938809" y="4629365"/>
            <a:ext cx="1798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DC650FA-26E6-48B5-AB98-2C494293C7FD}"/>
              </a:ext>
            </a:extLst>
          </p:cNvPr>
          <p:cNvCxnSpPr>
            <a:cxnSpLocks/>
          </p:cNvCxnSpPr>
          <p:nvPr/>
        </p:nvCxnSpPr>
        <p:spPr>
          <a:xfrm flipH="1">
            <a:off x="5196572" y="4629365"/>
            <a:ext cx="1798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691970-4561-4054-AA98-CACC6A584BB6}"/>
              </a:ext>
            </a:extLst>
          </p:cNvPr>
          <p:cNvCxnSpPr>
            <a:cxnSpLocks/>
          </p:cNvCxnSpPr>
          <p:nvPr/>
        </p:nvCxnSpPr>
        <p:spPr>
          <a:xfrm flipH="1">
            <a:off x="1047697" y="4629365"/>
            <a:ext cx="1798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0D8DE1-7A5A-4E91-A081-AEE1766B0D0B}"/>
              </a:ext>
            </a:extLst>
          </p:cNvPr>
          <p:cNvCxnSpPr>
            <a:cxnSpLocks/>
          </p:cNvCxnSpPr>
          <p:nvPr/>
        </p:nvCxnSpPr>
        <p:spPr>
          <a:xfrm flipH="1">
            <a:off x="3275415" y="4665709"/>
            <a:ext cx="1798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5880548-4AD3-46BA-BF18-E5232DA5D78D}"/>
              </a:ext>
            </a:extLst>
          </p:cNvPr>
          <p:cNvCxnSpPr>
            <a:cxnSpLocks/>
          </p:cNvCxnSpPr>
          <p:nvPr/>
        </p:nvCxnSpPr>
        <p:spPr>
          <a:xfrm flipH="1">
            <a:off x="10291376" y="4629365"/>
            <a:ext cx="9780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8370DDC-F373-4D10-B5B7-6834E07DA330}"/>
              </a:ext>
            </a:extLst>
          </p:cNvPr>
          <p:cNvCxnSpPr>
            <a:cxnSpLocks/>
          </p:cNvCxnSpPr>
          <p:nvPr/>
        </p:nvCxnSpPr>
        <p:spPr>
          <a:xfrm flipH="1">
            <a:off x="682443" y="5241021"/>
            <a:ext cx="9780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3C96D13-B1AD-41A5-B41F-9A9ED9EA3550}"/>
              </a:ext>
            </a:extLst>
          </p:cNvPr>
          <p:cNvCxnSpPr>
            <a:cxnSpLocks/>
          </p:cNvCxnSpPr>
          <p:nvPr/>
        </p:nvCxnSpPr>
        <p:spPr>
          <a:xfrm flipH="1">
            <a:off x="6681242" y="5374244"/>
            <a:ext cx="2734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811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LUYỆN 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126155502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3576476" y="1059418"/>
            <a:ext cx="8159768"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vi-VN" sz="3200" dirty="0">
                <a:latin typeface="+mj-lt"/>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4884827" y="295071"/>
            <a:ext cx="7591660" cy="830997"/>
          </a:xfrm>
          <a:prstGeom prst="rect">
            <a:avLst/>
          </a:prstGeom>
          <a:noFill/>
        </p:spPr>
        <p:txBody>
          <a:bodyPr wrap="square" rtlCol="0">
            <a:spAutoFit/>
          </a:bodyPr>
          <a:lstStyle/>
          <a:p>
            <a:r>
              <a:rPr lang="vi-VN" sz="4800" dirty="0">
                <a:solidFill>
                  <a:srgbClr val="FF0000"/>
                </a:solidFill>
                <a:latin typeface="+mj-lt"/>
              </a:rPr>
              <a:t>LUYỆN TẬP</a:t>
            </a:r>
            <a:endParaRPr lang="en-US" sz="4800" dirty="0">
              <a:solidFill>
                <a:srgbClr val="FF0000"/>
              </a:solidFill>
              <a:latin typeface="+mj-lt"/>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598661" y="441838"/>
            <a:ext cx="2239541" cy="1738991"/>
          </a:xfrm>
          <a:prstGeom prst="ellipse">
            <a:avLst/>
          </a:prstGeom>
        </p:spPr>
      </p:pic>
      <p:sp>
        <p:nvSpPr>
          <p:cNvPr id="18" name="Rectangle 17">
            <a:extLst>
              <a:ext uri="{FF2B5EF4-FFF2-40B4-BE49-F238E27FC236}">
                <a16:creationId xmlns:a16="http://schemas.microsoft.com/office/drawing/2014/main" id="{23BFB306-6754-4690-A075-C9F5C089900D}"/>
              </a:ext>
            </a:extLst>
          </p:cNvPr>
          <p:cNvSpPr/>
          <p:nvPr/>
        </p:nvSpPr>
        <p:spPr>
          <a:xfrm>
            <a:off x="2332670" y="2390992"/>
            <a:ext cx="2067019" cy="523220"/>
          </a:xfrm>
          <a:prstGeom prst="rect">
            <a:avLst/>
          </a:prstGeom>
        </p:spPr>
        <p:txBody>
          <a:bodyPr wrap="square">
            <a:spAutoFit/>
          </a:bodyPr>
          <a:lstStyle/>
          <a:p>
            <a:pPr algn="ctr"/>
            <a:r>
              <a:rPr lang="vi-VN" sz="2800" dirty="0">
                <a:solidFill>
                  <a:srgbClr val="C00000"/>
                </a:solidFill>
                <a:latin typeface="+mj-lt"/>
              </a:rPr>
              <a:t>Việt Nam</a:t>
            </a:r>
          </a:p>
        </p:txBody>
      </p:sp>
      <p:sp>
        <p:nvSpPr>
          <p:cNvPr id="78" name="Rectangle 77">
            <a:extLst>
              <a:ext uri="{FF2B5EF4-FFF2-40B4-BE49-F238E27FC236}">
                <a16:creationId xmlns:a16="http://schemas.microsoft.com/office/drawing/2014/main" id="{57F26CCF-C7DC-4182-A76F-7171CE2ECC66}"/>
              </a:ext>
            </a:extLst>
          </p:cNvPr>
          <p:cNvSpPr/>
          <p:nvPr/>
        </p:nvSpPr>
        <p:spPr>
          <a:xfrm>
            <a:off x="5220968" y="2456177"/>
            <a:ext cx="1623494" cy="523220"/>
          </a:xfrm>
          <a:prstGeom prst="rect">
            <a:avLst/>
          </a:prstGeom>
        </p:spPr>
        <p:txBody>
          <a:bodyPr wrap="square">
            <a:spAutoFit/>
          </a:bodyPr>
          <a:lstStyle/>
          <a:p>
            <a:pPr algn="ctr"/>
            <a:r>
              <a:rPr lang="vi-VN" sz="2800" dirty="0">
                <a:solidFill>
                  <a:srgbClr val="C00000"/>
                </a:solidFill>
                <a:latin typeface="+mj-lt"/>
              </a:rPr>
              <a:t>Hà Nội</a:t>
            </a:r>
          </a:p>
        </p:txBody>
      </p:sp>
      <p:sp>
        <p:nvSpPr>
          <p:cNvPr id="79" name="Rectangle 78">
            <a:extLst>
              <a:ext uri="{FF2B5EF4-FFF2-40B4-BE49-F238E27FC236}">
                <a16:creationId xmlns:a16="http://schemas.microsoft.com/office/drawing/2014/main" id="{E490E8DF-7994-491E-8B7C-32A442062C51}"/>
              </a:ext>
            </a:extLst>
          </p:cNvPr>
          <p:cNvSpPr/>
          <p:nvPr/>
        </p:nvSpPr>
        <p:spPr>
          <a:xfrm>
            <a:off x="7959672" y="2501348"/>
            <a:ext cx="2793227" cy="523220"/>
          </a:xfrm>
          <a:prstGeom prst="rect">
            <a:avLst/>
          </a:prstGeom>
        </p:spPr>
        <p:txBody>
          <a:bodyPr wrap="square">
            <a:spAutoFit/>
          </a:bodyPr>
          <a:lstStyle/>
          <a:p>
            <a:pPr algn="ctr"/>
            <a:r>
              <a:rPr lang="vi-VN" sz="2800" dirty="0">
                <a:solidFill>
                  <a:srgbClr val="C00000"/>
                </a:solidFill>
                <a:latin typeface="+mj-lt"/>
              </a:rPr>
              <a:t>Hai Bà Trưng</a:t>
            </a:r>
          </a:p>
        </p:txBody>
      </p:sp>
      <p:sp>
        <p:nvSpPr>
          <p:cNvPr id="80" name="Rectangle 79">
            <a:extLst>
              <a:ext uri="{FF2B5EF4-FFF2-40B4-BE49-F238E27FC236}">
                <a16:creationId xmlns:a16="http://schemas.microsoft.com/office/drawing/2014/main" id="{EDC033BD-2972-4DC0-87C1-0CA91050FC5D}"/>
              </a:ext>
            </a:extLst>
          </p:cNvPr>
          <p:cNvSpPr/>
          <p:nvPr/>
        </p:nvSpPr>
        <p:spPr>
          <a:xfrm>
            <a:off x="8436093" y="3130050"/>
            <a:ext cx="1840382" cy="523220"/>
          </a:xfrm>
          <a:prstGeom prst="rect">
            <a:avLst/>
          </a:prstGeom>
        </p:spPr>
        <p:txBody>
          <a:bodyPr wrap="square">
            <a:spAutoFit/>
          </a:bodyPr>
          <a:lstStyle/>
          <a:p>
            <a:pPr algn="ctr"/>
            <a:r>
              <a:rPr lang="vi-VN" sz="2800" dirty="0">
                <a:solidFill>
                  <a:srgbClr val="C00000"/>
                </a:solidFill>
                <a:latin typeface="+mj-lt"/>
              </a:rPr>
              <a:t>Bà Triệu</a:t>
            </a:r>
          </a:p>
        </p:txBody>
      </p:sp>
      <p:sp>
        <p:nvSpPr>
          <p:cNvPr id="81" name="Rectangle 80">
            <a:extLst>
              <a:ext uri="{FF2B5EF4-FFF2-40B4-BE49-F238E27FC236}">
                <a16:creationId xmlns:a16="http://schemas.microsoft.com/office/drawing/2014/main" id="{A40610C2-B005-4BFF-AEBD-331DE051D4DA}"/>
              </a:ext>
            </a:extLst>
          </p:cNvPr>
          <p:cNvSpPr/>
          <p:nvPr/>
        </p:nvSpPr>
        <p:spPr>
          <a:xfrm>
            <a:off x="7734252" y="3833433"/>
            <a:ext cx="3244063" cy="523220"/>
          </a:xfrm>
          <a:prstGeom prst="rect">
            <a:avLst/>
          </a:prstGeom>
        </p:spPr>
        <p:txBody>
          <a:bodyPr wrap="square">
            <a:spAutoFit/>
          </a:bodyPr>
          <a:lstStyle/>
          <a:p>
            <a:pPr algn="ctr"/>
            <a:r>
              <a:rPr lang="vi-VN" sz="2800" dirty="0">
                <a:solidFill>
                  <a:srgbClr val="C00000"/>
                </a:solidFill>
                <a:latin typeface="+mj-lt"/>
              </a:rPr>
              <a:t>Trần Hưng Đạo</a:t>
            </a:r>
          </a:p>
        </p:txBody>
      </p:sp>
      <p:sp>
        <p:nvSpPr>
          <p:cNvPr id="82" name="Rectangle 81">
            <a:extLst>
              <a:ext uri="{FF2B5EF4-FFF2-40B4-BE49-F238E27FC236}">
                <a16:creationId xmlns:a16="http://schemas.microsoft.com/office/drawing/2014/main" id="{F69E94AB-A94D-4769-8AF4-5A50682DB6FE}"/>
              </a:ext>
            </a:extLst>
          </p:cNvPr>
          <p:cNvSpPr/>
          <p:nvPr/>
        </p:nvSpPr>
        <p:spPr>
          <a:xfrm>
            <a:off x="1943976" y="3807030"/>
            <a:ext cx="2844403" cy="523220"/>
          </a:xfrm>
          <a:prstGeom prst="rect">
            <a:avLst/>
          </a:prstGeom>
        </p:spPr>
        <p:txBody>
          <a:bodyPr wrap="square">
            <a:spAutoFit/>
          </a:bodyPr>
          <a:lstStyle/>
          <a:p>
            <a:pPr algn="ctr"/>
            <a:r>
              <a:rPr lang="vi-VN" sz="2800" dirty="0">
                <a:solidFill>
                  <a:srgbClr val="C00000"/>
                </a:solidFill>
                <a:latin typeface="+mj-lt"/>
              </a:rPr>
              <a:t>Quang Trung</a:t>
            </a:r>
          </a:p>
        </p:txBody>
      </p:sp>
      <p:sp>
        <p:nvSpPr>
          <p:cNvPr id="83" name="Rectangle 82">
            <a:extLst>
              <a:ext uri="{FF2B5EF4-FFF2-40B4-BE49-F238E27FC236}">
                <a16:creationId xmlns:a16="http://schemas.microsoft.com/office/drawing/2014/main" id="{7DC01DF0-F75B-4DB5-8702-93A308E11D62}"/>
              </a:ext>
            </a:extLst>
          </p:cNvPr>
          <p:cNvSpPr/>
          <p:nvPr/>
        </p:nvSpPr>
        <p:spPr>
          <a:xfrm>
            <a:off x="2026832" y="3088509"/>
            <a:ext cx="2678693" cy="523220"/>
          </a:xfrm>
          <a:prstGeom prst="rect">
            <a:avLst/>
          </a:prstGeom>
        </p:spPr>
        <p:txBody>
          <a:bodyPr wrap="square">
            <a:spAutoFit/>
          </a:bodyPr>
          <a:lstStyle/>
          <a:p>
            <a:pPr algn="ctr"/>
            <a:r>
              <a:rPr lang="vi-VN" sz="2800" dirty="0">
                <a:solidFill>
                  <a:srgbClr val="C00000"/>
                </a:solidFill>
                <a:latin typeface="+mj-lt"/>
              </a:rPr>
              <a:t>Hồ Chí Minh</a:t>
            </a:r>
          </a:p>
        </p:txBody>
      </p:sp>
      <p:sp>
        <p:nvSpPr>
          <p:cNvPr id="84" name="Rectangle 83">
            <a:extLst>
              <a:ext uri="{FF2B5EF4-FFF2-40B4-BE49-F238E27FC236}">
                <a16:creationId xmlns:a16="http://schemas.microsoft.com/office/drawing/2014/main" id="{D5775551-6E67-4032-8916-9F8319D151D0}"/>
              </a:ext>
            </a:extLst>
          </p:cNvPr>
          <p:cNvSpPr/>
          <p:nvPr/>
        </p:nvSpPr>
        <p:spPr>
          <a:xfrm>
            <a:off x="5532897" y="3122736"/>
            <a:ext cx="999635" cy="523220"/>
          </a:xfrm>
          <a:prstGeom prst="rect">
            <a:avLst/>
          </a:prstGeom>
        </p:spPr>
        <p:txBody>
          <a:bodyPr wrap="square">
            <a:spAutoFit/>
          </a:bodyPr>
          <a:lstStyle/>
          <a:p>
            <a:pPr algn="ctr"/>
            <a:r>
              <a:rPr lang="vi-VN" sz="2800" dirty="0">
                <a:solidFill>
                  <a:srgbClr val="C00000"/>
                </a:solidFill>
                <a:latin typeface="+mj-lt"/>
              </a:rPr>
              <a:t>Bắc</a:t>
            </a:r>
          </a:p>
        </p:txBody>
      </p:sp>
      <p:sp>
        <p:nvSpPr>
          <p:cNvPr id="85" name="Rectangle 84">
            <a:extLst>
              <a:ext uri="{FF2B5EF4-FFF2-40B4-BE49-F238E27FC236}">
                <a16:creationId xmlns:a16="http://schemas.microsoft.com/office/drawing/2014/main" id="{F7161CF6-B1DC-4284-9F68-EB6D072429B3}"/>
              </a:ext>
            </a:extLst>
          </p:cNvPr>
          <p:cNvSpPr/>
          <p:nvPr/>
        </p:nvSpPr>
        <p:spPr>
          <a:xfrm>
            <a:off x="5253644" y="3765602"/>
            <a:ext cx="1389548" cy="523220"/>
          </a:xfrm>
          <a:prstGeom prst="rect">
            <a:avLst/>
          </a:prstGeom>
        </p:spPr>
        <p:txBody>
          <a:bodyPr wrap="square">
            <a:spAutoFit/>
          </a:bodyPr>
          <a:lstStyle/>
          <a:p>
            <a:pPr algn="ctr"/>
            <a:r>
              <a:rPr lang="vi-VN" sz="2800" dirty="0">
                <a:solidFill>
                  <a:srgbClr val="C00000"/>
                </a:solidFill>
                <a:latin typeface="+mj-lt"/>
              </a:rPr>
              <a:t>Trung</a:t>
            </a:r>
          </a:p>
        </p:txBody>
      </p:sp>
      <p:sp>
        <p:nvSpPr>
          <p:cNvPr id="86" name="Rectangle 85">
            <a:extLst>
              <a:ext uri="{FF2B5EF4-FFF2-40B4-BE49-F238E27FC236}">
                <a16:creationId xmlns:a16="http://schemas.microsoft.com/office/drawing/2014/main" id="{F70B8A1F-2A38-4A2B-AB6B-E09EE9E92BE0}"/>
              </a:ext>
            </a:extLst>
          </p:cNvPr>
          <p:cNvSpPr/>
          <p:nvPr/>
        </p:nvSpPr>
        <p:spPr>
          <a:xfrm>
            <a:off x="5323726" y="4408468"/>
            <a:ext cx="1243331" cy="523220"/>
          </a:xfrm>
          <a:prstGeom prst="rect">
            <a:avLst/>
          </a:prstGeom>
        </p:spPr>
        <p:txBody>
          <a:bodyPr wrap="square">
            <a:spAutoFit/>
          </a:bodyPr>
          <a:lstStyle/>
          <a:p>
            <a:pPr algn="ctr"/>
            <a:r>
              <a:rPr lang="vi-VN" sz="2800" dirty="0">
                <a:solidFill>
                  <a:srgbClr val="C00000"/>
                </a:solidFill>
                <a:latin typeface="+mj-lt"/>
              </a:rPr>
              <a:t>Nam</a:t>
            </a: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3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30000">
                                          <p:cBhvr additive="base">
                                            <p:cTn id="7"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30000">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14:bounceEnd="30000">
                                          <p:cBhvr additive="base">
                                            <p:cTn id="12"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13" dur="5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30000">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14:bounceEnd="30000">
                                          <p:cBhvr additive="base">
                                            <p:cTn id="17"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18" dur="500" fill="hold"/>
                                            <p:tgtEl>
                                              <p:spTgt spid="7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30000">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14:bounceEnd="30000">
                                          <p:cBhvr additive="base">
                                            <p:cTn id="22"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23" dur="500" fill="hold"/>
                                            <p:tgtEl>
                                              <p:spTgt spid="8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14:presetBounceEnd="30000">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14:bounceEnd="30000">
                                          <p:cBhvr additive="base">
                                            <p:cTn id="27"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28" dur="500" fill="hold"/>
                                            <p:tgtEl>
                                              <p:spTgt spid="8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14:presetBounceEnd="30000">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14:bounceEnd="30000">
                                          <p:cBhvr additive="base">
                                            <p:cTn id="32"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33" dur="500" fill="hold"/>
                                            <p:tgtEl>
                                              <p:spTgt spid="82"/>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14:presetBounceEnd="30000">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14:bounceEnd="30000">
                                          <p:cBhvr additive="base">
                                            <p:cTn id="37"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38" dur="500" fill="hold"/>
                                            <p:tgtEl>
                                              <p:spTgt spid="8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14:presetBounceEnd="30000">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14:bounceEnd="30000">
                                          <p:cBhvr additive="base">
                                            <p:cTn id="42"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43" dur="500" fill="hold"/>
                                            <p:tgtEl>
                                              <p:spTgt spid="8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14:presetBounceEnd="30000">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14:bounceEnd="30000">
                                          <p:cBhvr additive="base">
                                            <p:cTn id="47"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48" dur="5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14:presetBounceEnd="30000">
                                      <p:stCondLst>
                                        <p:cond delay="0"/>
                                      </p:stCondLst>
                                      <p:childTnLst>
                                        <p:set>
                                          <p:cBhvr>
                                            <p:cTn id="51" dur="1" fill="hold">
                                              <p:stCondLst>
                                                <p:cond delay="0"/>
                                              </p:stCondLst>
                                            </p:cTn>
                                            <p:tgtEl>
                                              <p:spTgt spid="86"/>
                                            </p:tgtEl>
                                            <p:attrNameLst>
                                              <p:attrName>style.visibility</p:attrName>
                                            </p:attrNameLst>
                                          </p:cBhvr>
                                          <p:to>
                                            <p:strVal val="visible"/>
                                          </p:to>
                                        </p:set>
                                        <p:anim calcmode="lin" valueType="num" p14:bounceEnd="30000">
                                          <p:cBhvr additive="base">
                                            <p:cTn id="52"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53"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sp>
        <p:nvSpPr>
          <p:cNvPr id="6" name="TextBox 5">
            <a:extLst>
              <a:ext uri="{FF2B5EF4-FFF2-40B4-BE49-F238E27FC236}">
                <a16:creationId xmlns:a16="http://schemas.microsoft.com/office/drawing/2014/main" id="{9DC896DB-F00F-4B35-AA0E-25BACE8F3BB7}"/>
              </a:ext>
            </a:extLst>
          </p:cNvPr>
          <p:cNvSpPr txBox="1"/>
          <p:nvPr/>
        </p:nvSpPr>
        <p:spPr>
          <a:xfrm>
            <a:off x="2228193" y="439628"/>
            <a:ext cx="6196131"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110951" y="4715008"/>
            <a:ext cx="1893745" cy="2030459"/>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cxnSp>
        <p:nvCxnSpPr>
          <p:cNvPr id="12" name="Straight Connector 11">
            <a:extLst>
              <a:ext uri="{FF2B5EF4-FFF2-40B4-BE49-F238E27FC236}">
                <a16:creationId xmlns:a16="http://schemas.microsoft.com/office/drawing/2014/main" id="{8945CA75-F86B-4B79-AF1C-B737CC618BF9}"/>
              </a:ext>
            </a:extLst>
          </p:cNvPr>
          <p:cNvCxnSpPr>
            <a:cxnSpLocks/>
          </p:cNvCxnSpPr>
          <p:nvPr/>
        </p:nvCxnSpPr>
        <p:spPr>
          <a:xfrm>
            <a:off x="1361044" y="1388258"/>
            <a:ext cx="13584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67544D-585F-4492-B2A0-D6DBAB2354D0}"/>
              </a:ext>
            </a:extLst>
          </p:cNvPr>
          <p:cNvCxnSpPr>
            <a:cxnSpLocks/>
          </p:cNvCxnSpPr>
          <p:nvPr/>
        </p:nvCxnSpPr>
        <p:spPr>
          <a:xfrm>
            <a:off x="1099005" y="1780143"/>
            <a:ext cx="10458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42B5B6-6536-460D-9A09-31163436D384}"/>
              </a:ext>
            </a:extLst>
          </p:cNvPr>
          <p:cNvCxnSpPr>
            <a:cxnSpLocks/>
          </p:cNvCxnSpPr>
          <p:nvPr/>
        </p:nvCxnSpPr>
        <p:spPr>
          <a:xfrm>
            <a:off x="1361044" y="2587666"/>
            <a:ext cx="13584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E3BF5A-790F-408A-A8BE-C46807923FA2}"/>
              </a:ext>
            </a:extLst>
          </p:cNvPr>
          <p:cNvCxnSpPr>
            <a:cxnSpLocks/>
          </p:cNvCxnSpPr>
          <p:nvPr/>
        </p:nvCxnSpPr>
        <p:spPr>
          <a:xfrm>
            <a:off x="2144815" y="2955801"/>
            <a:ext cx="10733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44E520-940E-4805-8F64-7C8F051408CF}"/>
              </a:ext>
            </a:extLst>
          </p:cNvPr>
          <p:cNvCxnSpPr>
            <a:cxnSpLocks/>
          </p:cNvCxnSpPr>
          <p:nvPr/>
        </p:nvCxnSpPr>
        <p:spPr>
          <a:xfrm>
            <a:off x="5933044" y="2955801"/>
            <a:ext cx="17027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C79D1D-00EE-4CAE-AB12-7C0104D9E09A}"/>
              </a:ext>
            </a:extLst>
          </p:cNvPr>
          <p:cNvCxnSpPr>
            <a:cxnSpLocks/>
          </p:cNvCxnSpPr>
          <p:nvPr/>
        </p:nvCxnSpPr>
        <p:spPr>
          <a:xfrm>
            <a:off x="10756342" y="2587666"/>
            <a:ext cx="905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D1D060-7ED2-4B0E-A015-E681F1946D64}"/>
              </a:ext>
            </a:extLst>
          </p:cNvPr>
          <p:cNvCxnSpPr>
            <a:cxnSpLocks/>
          </p:cNvCxnSpPr>
          <p:nvPr/>
        </p:nvCxnSpPr>
        <p:spPr>
          <a:xfrm>
            <a:off x="1099005" y="2954646"/>
            <a:ext cx="905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EFB1D5-D948-4DF0-A821-16125FBC28C7}"/>
              </a:ext>
            </a:extLst>
          </p:cNvPr>
          <p:cNvCxnSpPr>
            <a:cxnSpLocks/>
          </p:cNvCxnSpPr>
          <p:nvPr/>
        </p:nvCxnSpPr>
        <p:spPr>
          <a:xfrm>
            <a:off x="8063345" y="2954646"/>
            <a:ext cx="15319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602ABF-F127-41AD-B054-32EEA01FFDA2}"/>
              </a:ext>
            </a:extLst>
          </p:cNvPr>
          <p:cNvCxnSpPr>
            <a:cxnSpLocks/>
          </p:cNvCxnSpPr>
          <p:nvPr/>
        </p:nvCxnSpPr>
        <p:spPr>
          <a:xfrm>
            <a:off x="3497820" y="2954646"/>
            <a:ext cx="21548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C27D0F-1FAE-4FE2-AC00-B356680A80FF}"/>
              </a:ext>
            </a:extLst>
          </p:cNvPr>
          <p:cNvCxnSpPr>
            <a:cxnSpLocks/>
          </p:cNvCxnSpPr>
          <p:nvPr/>
        </p:nvCxnSpPr>
        <p:spPr>
          <a:xfrm>
            <a:off x="8010133"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2B0FBB-1167-49FB-858A-E6F49E097ABE}"/>
              </a:ext>
            </a:extLst>
          </p:cNvPr>
          <p:cNvCxnSpPr>
            <a:cxnSpLocks/>
          </p:cNvCxnSpPr>
          <p:nvPr/>
        </p:nvCxnSpPr>
        <p:spPr>
          <a:xfrm>
            <a:off x="8918368"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85A605-31C2-40B2-85A0-D80343913753}"/>
              </a:ext>
            </a:extLst>
          </p:cNvPr>
          <p:cNvCxnSpPr>
            <a:cxnSpLocks/>
          </p:cNvCxnSpPr>
          <p:nvPr/>
        </p:nvCxnSpPr>
        <p:spPr>
          <a:xfrm>
            <a:off x="9832997"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76E8D5-F32D-4E2F-80CB-941CB645C035}"/>
              </a:ext>
            </a:extLst>
          </p:cNvPr>
          <p:cNvCxnSpPr>
            <a:cxnSpLocks/>
          </p:cNvCxnSpPr>
          <p:nvPr/>
        </p:nvCxnSpPr>
        <p:spPr>
          <a:xfrm>
            <a:off x="10509891" y="454088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39F3DC-F8A9-456F-AA14-B110D1CCA6D2}"/>
              </a:ext>
            </a:extLst>
          </p:cNvPr>
          <p:cNvCxnSpPr>
            <a:cxnSpLocks/>
          </p:cNvCxnSpPr>
          <p:nvPr/>
        </p:nvCxnSpPr>
        <p:spPr>
          <a:xfrm>
            <a:off x="9595262" y="41554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4BF3A98-887A-4768-A101-51CCA8BB14CB}"/>
              </a:ext>
            </a:extLst>
          </p:cNvPr>
          <p:cNvCxnSpPr>
            <a:cxnSpLocks/>
          </p:cNvCxnSpPr>
          <p:nvPr/>
        </p:nvCxnSpPr>
        <p:spPr>
          <a:xfrm>
            <a:off x="3811039" y="5769098"/>
            <a:ext cx="13810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09184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arn(inVertical)">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arn(inVertical)">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6066" y="1594355"/>
            <a:ext cx="10880196" cy="2888496"/>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958644" y="318811"/>
            <a:ext cx="10094026"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Dùng từ </a:t>
            </a:r>
            <a:r>
              <a:rPr lang="vi-VN" sz="2800" i="1" dirty="0">
                <a:latin typeface="+mj-lt"/>
              </a:rPr>
              <a:t>là </a:t>
            </a:r>
            <a:r>
              <a:rPr lang="vi-VN" sz="2800" dirty="0">
                <a:latin typeface="+mj-lt"/>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a:cxnSpLocks/>
          </p:cNvCxnSpPr>
          <p:nvPr/>
        </p:nvCxnSpPr>
        <p:spPr>
          <a:xfrm>
            <a:off x="5234462" y="3115896"/>
            <a:ext cx="771195" cy="2444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7243948" y="3619993"/>
            <a:ext cx="771896" cy="283079"/>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1105353" y="4401421"/>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5181601" y="2674856"/>
            <a:ext cx="1104563" cy="622609"/>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7243948" y="2667000"/>
            <a:ext cx="771896" cy="59885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1104221" y="4899770"/>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5181601" y="3547111"/>
            <a:ext cx="732311" cy="2988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7467600" y="3115242"/>
            <a:ext cx="802244" cy="3137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1104221" y="5430952"/>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30"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 y="38815"/>
            <a:ext cx="2946399" cy="33750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1219072"/>
            <a:r>
              <a:rPr lang="en-US" sz="5333" dirty="0">
                <a:solidFill>
                  <a:srgbClr val="0033CC"/>
                </a:solidFill>
                <a:latin typeface="UTM Than Chien Tranh" panose="02040403050506020204" pitchFamily="18" charset="0"/>
              </a:rPr>
              <a:t>CÂU CÁ CÙNG </a:t>
            </a:r>
          </a:p>
          <a:p>
            <a:pPr algn="ctr" defTabSz="1219072"/>
            <a:r>
              <a:rPr lang="en-US" sz="5333" dirty="0">
                <a:solidFill>
                  <a:srgbClr val="0033CC"/>
                </a:solidFill>
                <a:latin typeface="UTM Than Chien Tranh" panose="02040403050506020204" pitchFamily="18" charset="0"/>
              </a:rPr>
              <a:t>TOM &amp; JERRY</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3200" y="3482740"/>
            <a:ext cx="406400" cy="406400"/>
          </a:xfrm>
          <a:prstGeom prst="rect">
            <a:avLst/>
          </a:prstGeom>
        </p:spPr>
      </p:pic>
    </p:spTree>
    <p:extLst>
      <p:ext uri="{BB962C8B-B14F-4D97-AF65-F5344CB8AC3E}">
        <p14:creationId xmlns:p14="http://schemas.microsoft.com/office/powerpoint/2010/main" val="36072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childTnLst>
                          </p:cTn>
                        </p:par>
                        <p:par>
                          <p:cTn id="19" fill="hold">
                            <p:stCondLst>
                              <p:cond delay="2500"/>
                            </p:stCondLst>
                            <p:childTnLst>
                              <p:par>
                                <p:cTn id="20" presetID="27" presetClass="emph" presetSubtype="0" repeatCount="4000" fill="remove" nodeType="afterEffect">
                                  <p:stCondLst>
                                    <p:cond delay="0"/>
                                  </p:stCondLst>
                                  <p:childTnLst>
                                    <p:animClr clrSpc="rgb" dir="cw">
                                      <p:cBhvr override="childStyle">
                                        <p:cTn id="21" dur="250" autoRev="1" fill="remove"/>
                                        <p:tgtEl>
                                          <p:spTgt spid="6">
                                            <p:txEl>
                                              <p:pRg st="1" end="1"/>
                                            </p:txEl>
                                          </p:spTgt>
                                        </p:tgtEl>
                                        <p:attrNameLst>
                                          <p:attrName>style.color</p:attrName>
                                        </p:attrNameLst>
                                      </p:cBhvr>
                                      <p:to>
                                        <a:schemeClr val="bg1"/>
                                      </p:to>
                                    </p:animClr>
                                    <p:animClr clrSpc="rgb" dir="cw">
                                      <p:cBhvr>
                                        <p:cTn id="22" dur="250" autoRev="1" fill="remove"/>
                                        <p:tgtEl>
                                          <p:spTgt spid="6">
                                            <p:txEl>
                                              <p:pRg st="1" end="1"/>
                                            </p:txEl>
                                          </p:spTgt>
                                        </p:tgtEl>
                                        <p:attrNameLst>
                                          <p:attrName>fillcolor</p:attrName>
                                        </p:attrNameLst>
                                      </p:cBhvr>
                                      <p:to>
                                        <a:schemeClr val="bg1"/>
                                      </p:to>
                                    </p:animClr>
                                    <p:set>
                                      <p:cBhvr>
                                        <p:cTn id="23" dur="250" autoRev="1" fill="remove"/>
                                        <p:tgtEl>
                                          <p:spTgt spid="6">
                                            <p:txEl>
                                              <p:pRg st="1" end="1"/>
                                            </p:txEl>
                                          </p:spTgt>
                                        </p:tgtEl>
                                        <p:attrNameLst>
                                          <p:attrName>fill.type</p:attrName>
                                        </p:attrNameLst>
                                      </p:cBhvr>
                                      <p:to>
                                        <p:strVal val="solid"/>
                                      </p:to>
                                    </p:set>
                                    <p:set>
                                      <p:cBhvr>
                                        <p:cTn id="24"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047" y="2304317"/>
            <a:ext cx="3090399" cy="44696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pic>
        <p:nvPicPr>
          <p:cNvPr id="2" name="Picture 1"/>
          <p:cNvPicPr>
            <a:picLocks noChangeAspect="1"/>
          </p:cNvPicPr>
          <p:nvPr/>
        </p:nvPicPr>
        <p:blipFill>
          <a:blip r:embed="rId6"/>
          <a:stretch>
            <a:fillRect/>
          </a:stretch>
        </p:blipFill>
        <p:spPr>
          <a:xfrm>
            <a:off x="1899306" y="0"/>
            <a:ext cx="7933151" cy="4238757"/>
          </a:xfrm>
          <a:prstGeom prst="rect">
            <a:avLst/>
          </a:prstGeom>
        </p:spPr>
      </p:pic>
      <p:sp>
        <p:nvSpPr>
          <p:cNvPr id="3" name="Rectangle 2"/>
          <p:cNvSpPr/>
          <p:nvPr/>
        </p:nvSpPr>
        <p:spPr>
          <a:xfrm>
            <a:off x="3781909" y="1257876"/>
            <a:ext cx="4209807" cy="2062296"/>
          </a:xfrm>
          <a:prstGeom prst="rect">
            <a:avLst/>
          </a:prstGeom>
        </p:spPr>
        <p:txBody>
          <a:bodyPr wrap="none">
            <a:spAutoFit/>
          </a:bodyPr>
          <a:lstStyle/>
          <a:p>
            <a:pPr defTabSz="914377"/>
            <a:r>
              <a:rPr lang="en-US" sz="4267" b="1" dirty="0" err="1">
                <a:solidFill>
                  <a:srgbClr val="FFFF00"/>
                </a:solidFill>
                <a:latin typeface="Times New Roman" panose="02020603050405020304" pitchFamily="18" charset="0"/>
                <a:ea typeface="Calibri" panose="020F0502020204030204" pitchFamily="34" charset="0"/>
              </a:rPr>
              <a:t>Hôm</a:t>
            </a:r>
            <a:r>
              <a:rPr lang="en-US" sz="4267" b="1" dirty="0">
                <a:solidFill>
                  <a:srgbClr val="FFFF00"/>
                </a:solidFill>
                <a:latin typeface="Times New Roman" panose="02020603050405020304" pitchFamily="18" charset="0"/>
                <a:ea typeface="Calibri" panose="020F0502020204030204" pitchFamily="34" charset="0"/>
              </a:rPr>
              <a:t> nay, </a:t>
            </a:r>
          </a:p>
          <a:p>
            <a:pPr defTabSz="914377"/>
            <a:r>
              <a:rPr lang="en-US" sz="4267" b="1" dirty="0" err="1">
                <a:solidFill>
                  <a:srgbClr val="FFFF00"/>
                </a:solidFill>
                <a:latin typeface="Times New Roman" panose="02020603050405020304" pitchFamily="18" charset="0"/>
                <a:ea typeface="Calibri" panose="020F0502020204030204" pitchFamily="34" charset="0"/>
              </a:rPr>
              <a:t>em</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đã</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học</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những</a:t>
            </a:r>
            <a:endParaRPr lang="en-US" sz="4267" b="1" dirty="0">
              <a:solidFill>
                <a:srgbClr val="FFFF00"/>
              </a:solidFill>
              <a:latin typeface="Times New Roman" panose="02020603050405020304" pitchFamily="18" charset="0"/>
              <a:ea typeface="Calibri" panose="020F0502020204030204" pitchFamily="34" charset="0"/>
            </a:endParaRPr>
          </a:p>
          <a:p>
            <a:pPr defTabSz="914377"/>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nội</a:t>
            </a:r>
            <a:r>
              <a:rPr lang="en-US" sz="4267" b="1" dirty="0">
                <a:solidFill>
                  <a:srgbClr val="FFFF00"/>
                </a:solidFill>
                <a:latin typeface="Times New Roman" panose="02020603050405020304" pitchFamily="18" charset="0"/>
                <a:ea typeface="Calibri" panose="020F0502020204030204" pitchFamily="34" charset="0"/>
              </a:rPr>
              <a:t> dung </a:t>
            </a:r>
            <a:r>
              <a:rPr lang="en-US" sz="4267" b="1" dirty="0" err="1">
                <a:solidFill>
                  <a:srgbClr val="FFFF00"/>
                </a:solidFill>
                <a:latin typeface="Times New Roman" panose="02020603050405020304" pitchFamily="18" charset="0"/>
                <a:ea typeface="Calibri" panose="020F0502020204030204" pitchFamily="34" charset="0"/>
              </a:rPr>
              <a:t>gì</a:t>
            </a:r>
            <a:r>
              <a:rPr lang="en-US" sz="4267" b="1" dirty="0">
                <a:solidFill>
                  <a:srgbClr val="FFFF00"/>
                </a:solidFill>
                <a:latin typeface="Times New Roman" panose="02020603050405020304" pitchFamily="18" charset="0"/>
                <a:ea typeface="Calibri" panose="020F0502020204030204" pitchFamily="34" charset="0"/>
              </a:rPr>
              <a:t>?</a:t>
            </a:r>
            <a:endParaRPr lang="en-US" sz="4267" b="1" dirty="0">
              <a:solidFill>
                <a:srgbClr val="FFFF00"/>
              </a:solidFill>
              <a:latin typeface="DFPOP1-W9"/>
            </a:endParaRPr>
          </a:p>
        </p:txBody>
      </p:sp>
    </p:spTree>
    <p:extLst>
      <p:ext uri="{BB962C8B-B14F-4D97-AF65-F5344CB8AC3E}">
        <p14:creationId xmlns:p14="http://schemas.microsoft.com/office/powerpoint/2010/main" val="20004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7" name="Picture 3" descr="C:\Users\ADMIN\Desktop\Doreamon cau ca\allison-mcgrath-crayonsswimming.gif">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5" action="ppaction://hlinksldjump"/>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3" action="ppaction://hlinksldjump"/>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3" action="ppaction://hlinksldjump"/>
          </p:cNvPr>
          <p:cNvPicPr>
            <a:picLocks noChangeAspect="1" noChangeArrowheads="1" noCrop="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pic>
        <p:nvPicPr>
          <p:cNvPr id="6" name="Picture 5"/>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4094">
            <a:off x="4043113" y="3734170"/>
            <a:ext cx="1479620" cy="1479620"/>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55554"/>
            <a:ext cx="1406869" cy="1838681"/>
          </a:xfrm>
          <a:prstGeom prst="rect">
            <a:avLst/>
          </a:prstGeom>
        </p:spPr>
      </p:pic>
      <p:sp>
        <p:nvSpPr>
          <p:cNvPr id="28" name="Rounded Rectangle 27">
            <a:hlinkClick r:id="rId3" action="ppaction://hlinksldjump"/>
          </p:cNvPr>
          <p:cNvSpPr/>
          <p:nvPr/>
        </p:nvSpPr>
        <p:spPr>
          <a:xfrm>
            <a:off x="0" y="247086"/>
            <a:ext cx="1981200" cy="6096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r>
              <a:rPr lang="en-US" sz="24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7610794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6" dur="18000" fill="hold"/>
                                        <p:tgtEl>
                                          <p:spTgt spid="18"/>
                                        </p:tgtEl>
                                        <p:attrNameLst>
                                          <p:attrName>ppt_x</p:attrName>
                                          <p:attrName>ppt_y</p:attrName>
                                        </p:attrNameLst>
                                      </p:cBhvr>
                                      <p:rCtr x="12500" y="3054"/>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14" dur="27000" fill="hold"/>
                                        <p:tgtEl>
                                          <p:spTgt spid="20"/>
                                        </p:tgtEl>
                                        <p:attrNameLst>
                                          <p:attrName>ppt_x</p:attrName>
                                          <p:attrName>ppt_y</p:attrName>
                                        </p:attrNameLst>
                                      </p:cBhvr>
                                      <p:rCtr x="56354" y="154"/>
                                    </p:animMotion>
                                  </p:childTnLst>
                                </p:cTn>
                              </p:par>
                              <p:par>
                                <p:cTn id="15"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6" dur="37000" fill="hold"/>
                                        <p:tgtEl>
                                          <p:spTgt spid="1030"/>
                                        </p:tgtEl>
                                        <p:attrNameLst>
                                          <p:attrName>ppt_x</p:attrName>
                                          <p:attrName>ppt_y</p:attrName>
                                        </p:attrNameLst>
                                      </p:cBhvr>
                                      <p:rCtr x="58333" y="-772"/>
                                    </p:animMotion>
                                  </p:childTnLst>
                                </p:cTn>
                              </p:par>
                              <p:par>
                                <p:cTn id="17" presetID="35" presetClass="path" presetSubtype="0" repeatCount="indefinite" accel="50000" decel="50000" fill="hold" nodeType="withEffect">
                                  <p:stCondLst>
                                    <p:cond delay="0"/>
                                  </p:stCondLst>
                                  <p:childTnLst>
                                    <p:animMotion origin="layout" path="M -0.00156 -0.00583 L -1.14427 0.00528 " pathEditMode="relative" rAng="0" ptsTypes="AA">
                                      <p:cBhvr>
                                        <p:cTn id="18" dur="30000" fill="hold"/>
                                        <p:tgtEl>
                                          <p:spTgt spid="19"/>
                                        </p:tgtEl>
                                        <p:attrNameLst>
                                          <p:attrName>ppt_x</p:attrName>
                                          <p:attrName>ppt_y</p:attrName>
                                        </p:attrNameLst>
                                      </p:cBhvr>
                                      <p:rCtr x="-57135" y="555"/>
                                    </p:animMotion>
                                  </p:childTnLst>
                                </p:cTn>
                              </p:par>
                              <p:par>
                                <p:cTn id="19"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20" dur="31000" fill="hold"/>
                                        <p:tgtEl>
                                          <p:spTgt spid="21"/>
                                        </p:tgtEl>
                                        <p:attrNameLst>
                                          <p:attrName>ppt_x</p:attrName>
                                          <p:attrName>ppt_y</p:attrName>
                                        </p:attrNameLst>
                                      </p:cBhvr>
                                      <p:rCtr x="-57830" y="1222"/>
                                    </p:animMotion>
                                  </p:childTnLst>
                                </p:cTn>
                              </p:par>
                              <p:par>
                                <p:cTn id="21" presetID="35" presetClass="path" presetSubtype="0" repeatCount="indefinite" accel="50000" decel="50000" fill="hold" nodeType="withEffect">
                                  <p:stCondLst>
                                    <p:cond delay="0"/>
                                  </p:stCondLst>
                                  <p:childTnLst>
                                    <p:animMotion origin="layout" path="M 0.08195 0.03306 L 1.19827 -0.04109 " pathEditMode="relative" rAng="0" ptsTypes="AA">
                                      <p:cBhvr>
                                        <p:cTn id="22"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27" dur="2000" fill="hold"/>
                                        <p:tgtEl>
                                          <p:spTgt spid="17"/>
                                        </p:tgtEl>
                                        <p:attrNameLst>
                                          <p:attrName>ppt_x</p:attrName>
                                          <p:attrName>ppt_y</p:attrName>
                                        </p:attrNameLst>
                                      </p:cBhvr>
                                    </p:animMotion>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1"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40" dur="2000" fill="hold"/>
                                        <p:tgtEl>
                                          <p:spTgt spid="18"/>
                                        </p:tgtEl>
                                        <p:attrNameLst>
                                          <p:attrName>ppt_x</p:attrName>
                                          <p:attrName>ppt_y</p:attrName>
                                        </p:attrNameLst>
                                      </p:cBhvr>
                                    </p:animMotion>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2000"/>
                            </p:stCondLst>
                            <p:childTnLst>
                              <p:par>
                                <p:cTn id="44" presetID="1" presetClass="exit" presetSubtype="0" fill="hold" grpId="1" nodeType="after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53" dur="2000" fill="hold"/>
                                        <p:tgtEl>
                                          <p:spTgt spid="19"/>
                                        </p:tgtEl>
                                        <p:attrNameLst>
                                          <p:attrName>ppt_x</p:attrName>
                                          <p:attrName>ppt_y</p:attrName>
                                        </p:attrNameLst>
                                      </p:cBhvr>
                                      <p:rCtr x="-26424" y="-4747"/>
                                    </p:animMotion>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par>
                          <p:cTn id="59" fill="hold">
                            <p:stCondLst>
                              <p:cond delay="2000"/>
                            </p:stCondLst>
                            <p:childTnLst>
                              <p:par>
                                <p:cTn id="60" presetID="1" presetClass="exit" presetSubtype="0" fill="hold" nodeType="afterEffect">
                                  <p:stCondLst>
                                    <p:cond delay="200"/>
                                  </p:stCondLst>
                                  <p:childTnLst>
                                    <p:set>
                                      <p:cBhvr>
                                        <p:cTn id="6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66" dur="3000" fill="hold"/>
                                        <p:tgtEl>
                                          <p:spTgt spid="21"/>
                                        </p:tgtEl>
                                        <p:attrNameLst>
                                          <p:attrName>ppt_x</p:attrName>
                                          <p:attrName>ppt_y</p:attrName>
                                        </p:attrNameLst>
                                      </p:cBhvr>
                                      <p:rCtr x="-29965" y="5358"/>
                                    </p:animMotion>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grpId="1"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3000"/>
                            </p:stCondLst>
                            <p:childTnLst>
                              <p:par>
                                <p:cTn id="73" presetID="1" presetClass="exit" presetSubtype="0" fill="hold" nodeType="afterEffect">
                                  <p:stCondLst>
                                    <p:cond delay="20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79" dur="2000" fill="hold"/>
                                        <p:tgtEl>
                                          <p:spTgt spid="20"/>
                                        </p:tgtEl>
                                        <p:attrNameLst>
                                          <p:attrName>ppt_x</p:attrName>
                                          <p:attrName>ppt_y</p:attrName>
                                        </p:attrNameLst>
                                      </p:cBhvr>
                                    </p:animMotion>
                                  </p:childTnLst>
                                </p:cTn>
                              </p:par>
                              <p:par>
                                <p:cTn id="80" presetID="1"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par>
                          <p:cTn id="85" fill="hold">
                            <p:stCondLst>
                              <p:cond delay="2000"/>
                            </p:stCondLst>
                            <p:childTnLst>
                              <p:par>
                                <p:cTn id="86" presetID="1" presetClass="exit" presetSubtype="0" fill="hold" nodeType="afterEffect">
                                  <p:stCondLst>
                                    <p:cond delay="2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030"/>
                    </p:tgtEl>
                  </p:cond>
                </p:stCondLst>
                <p:endSync evt="end" delay="0">
                  <p:rtn val="all"/>
                </p:endSync>
                <p:childTnLst>
                  <p:par>
                    <p:cTn id="89" fill="hold">
                      <p:stCondLst>
                        <p:cond delay="0"/>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92" dur="2000" fill="hold"/>
                                        <p:tgtEl>
                                          <p:spTgt spid="1030"/>
                                        </p:tgtEl>
                                        <p:attrNameLst>
                                          <p:attrName>ppt_x</p:attrName>
                                          <p:attrName>ppt_y</p:attrName>
                                        </p:attrNameLst>
                                      </p:cBhvr>
                                      <p:rCtr x="-16285" y="-29935"/>
                                    </p:animMotion>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par>
                          <p:cTn id="95" fill="hold">
                            <p:stCondLst>
                              <p:cond delay="200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000"/>
                            </p:stCondLst>
                            <p:childTnLst>
                              <p:par>
                                <p:cTn id="99" presetID="1" presetClass="exit" presetSubtype="0" fill="hold" nodeType="afterEffect">
                                  <p:stCondLst>
                                    <p:cond delay="200"/>
                                  </p:stCondLst>
                                  <p:childTnLst>
                                    <p:set>
                                      <p:cBhvr>
                                        <p:cTn id="100"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05" dur="2000" fill="hold"/>
                                        <p:tgtEl>
                                          <p:spTgt spid="22"/>
                                        </p:tgtEl>
                                        <p:attrNameLst>
                                          <p:attrName>ppt_x</p:attrName>
                                          <p:attrName>ppt_y</p:attrName>
                                        </p:attrNameLst>
                                      </p:cBhvr>
                                    </p:animMotion>
                                  </p:childTnLst>
                                </p:cTn>
                              </p:par>
                              <p:par>
                                <p:cTn id="106" presetID="1" presetClass="entr" presetSubtype="0"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par>
                          <p:cTn id="108" fill="hold">
                            <p:stCondLst>
                              <p:cond delay="2000"/>
                            </p:stCondLst>
                            <p:childTnLst>
                              <p:par>
                                <p:cTn id="109" presetID="1" presetClass="exit" presetSubtype="0" fill="hold" grpId="1" nodeType="afterEffect">
                                  <p:stCondLst>
                                    <p:cond delay="0"/>
                                  </p:stCondLst>
                                  <p:childTnLst>
                                    <p:set>
                                      <p:cBhvr>
                                        <p:cTn id="110" dur="1" fill="hold">
                                          <p:stCondLst>
                                            <p:cond delay="0"/>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 presetClass="exit" presetSubtype="0" fill="hold" nodeType="afterEffect">
                                  <p:stCondLst>
                                    <p:cond delay="200"/>
                                  </p:stCondLst>
                                  <p:childTnLst>
                                    <p:set>
                                      <p:cBhvr>
                                        <p:cTn id="1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33766" y="1600201"/>
            <a:ext cx="5099474" cy="584775"/>
          </a:xfrm>
          <a:prstGeom prst="rect">
            <a:avLst/>
          </a:prstGeom>
          <a:noFill/>
        </p:spPr>
        <p:txBody>
          <a:bodyPr wrap="none" rtlCol="0">
            <a:spAutoFit/>
          </a:bodyPr>
          <a:lstStyle/>
          <a:p>
            <a:pPr algn="ctr" defTabSz="1219072"/>
            <a:r>
              <a:rPr lang="en-US" sz="3200" dirty="0" err="1">
                <a:solidFill>
                  <a:srgbClr val="0033CC"/>
                </a:solidFill>
                <a:latin typeface="Calibri"/>
              </a:rPr>
              <a:t>Buổi</a:t>
            </a:r>
            <a:r>
              <a:rPr lang="en-US" sz="3200" dirty="0">
                <a:solidFill>
                  <a:srgbClr val="0033CC"/>
                </a:solidFill>
                <a:latin typeface="Calibri"/>
              </a:rPr>
              <a:t> </a:t>
            </a:r>
            <a:r>
              <a:rPr lang="en-US" sz="3200" dirty="0" err="1">
                <a:solidFill>
                  <a:srgbClr val="0033CC"/>
                </a:solidFill>
                <a:latin typeface="Calibri"/>
              </a:rPr>
              <a:t>trước</a:t>
            </a:r>
            <a:r>
              <a:rPr lang="en-US" sz="3200" dirty="0">
                <a:solidFill>
                  <a:srgbClr val="0033CC"/>
                </a:solidFill>
                <a:latin typeface="Calibri"/>
              </a:rPr>
              <a:t> </a:t>
            </a:r>
            <a:r>
              <a:rPr lang="en-US" sz="3200" dirty="0" err="1">
                <a:solidFill>
                  <a:srgbClr val="0033CC"/>
                </a:solidFill>
                <a:latin typeface="Calibri"/>
              </a:rPr>
              <a:t>các</a:t>
            </a:r>
            <a:r>
              <a:rPr lang="en-US" sz="3200" dirty="0">
                <a:solidFill>
                  <a:srgbClr val="0033CC"/>
                </a:solidFill>
                <a:latin typeface="Calibri"/>
              </a:rPr>
              <a:t> </a:t>
            </a:r>
            <a:r>
              <a:rPr lang="en-US" sz="3200" dirty="0" err="1">
                <a:solidFill>
                  <a:srgbClr val="0033CC"/>
                </a:solidFill>
                <a:latin typeface="Calibri"/>
              </a:rPr>
              <a:t>em</a:t>
            </a:r>
            <a:r>
              <a:rPr lang="en-US" sz="3200" dirty="0">
                <a:solidFill>
                  <a:srgbClr val="0033CC"/>
                </a:solidFill>
                <a:latin typeface="Calibri"/>
              </a:rPr>
              <a:t> </a:t>
            </a:r>
            <a:r>
              <a:rPr lang="en-US" sz="3200" dirty="0" err="1">
                <a:solidFill>
                  <a:srgbClr val="0033CC"/>
                </a:solidFill>
                <a:latin typeface="Calibri"/>
              </a:rPr>
              <a:t>học</a:t>
            </a:r>
            <a:r>
              <a:rPr lang="en-US" sz="3200" dirty="0">
                <a:solidFill>
                  <a:srgbClr val="0033CC"/>
                </a:solidFill>
                <a:latin typeface="Calibri"/>
              </a:rPr>
              <a:t> </a:t>
            </a:r>
            <a:r>
              <a:rPr lang="en-US" sz="3200" dirty="0" err="1">
                <a:solidFill>
                  <a:srgbClr val="0033CC"/>
                </a:solidFill>
                <a:latin typeface="Calibri"/>
              </a:rPr>
              <a:t>bài</a:t>
            </a:r>
            <a:r>
              <a:rPr lang="en-US" sz="3200" dirty="0">
                <a:solidFill>
                  <a:srgbClr val="0033CC"/>
                </a:solidFill>
                <a:latin typeface="Calibri"/>
              </a:rPr>
              <a:t> </a:t>
            </a:r>
            <a:r>
              <a:rPr lang="en-US" sz="3200" dirty="0" err="1">
                <a:solidFill>
                  <a:srgbClr val="0033CC"/>
                </a:solidFill>
                <a:latin typeface="Calibri"/>
              </a:rPr>
              <a:t>gì</a:t>
            </a:r>
            <a:r>
              <a:rPr lang="en-US" sz="3200" dirty="0">
                <a:solidFill>
                  <a:srgbClr val="0033CC"/>
                </a:solidFill>
                <a:latin typeface="Calibri"/>
              </a:rPr>
              <a:t>?</a:t>
            </a:r>
          </a:p>
        </p:txBody>
      </p:sp>
      <p:sp>
        <p:nvSpPr>
          <p:cNvPr id="24" name="TextBox 23"/>
          <p:cNvSpPr txBox="1"/>
          <p:nvPr/>
        </p:nvSpPr>
        <p:spPr>
          <a:xfrm>
            <a:off x="4970609" y="4759404"/>
            <a:ext cx="2841675" cy="584775"/>
          </a:xfrm>
          <a:prstGeom prst="rect">
            <a:avLst/>
          </a:prstGeom>
          <a:noFill/>
        </p:spPr>
        <p:txBody>
          <a:bodyPr wrap="none" rtlCol="0">
            <a:spAutoFit/>
          </a:bodyPr>
          <a:lstStyle/>
          <a:p>
            <a:pPr algn="ctr" defTabSz="1219072"/>
            <a:r>
              <a:rPr lang="en-US" sz="3200" dirty="0" err="1">
                <a:solidFill>
                  <a:srgbClr val="0033CC"/>
                </a:solidFill>
                <a:latin typeface="Calibri"/>
              </a:rPr>
              <a:t>Chiếc</a:t>
            </a:r>
            <a:r>
              <a:rPr lang="en-US" sz="3200" dirty="0">
                <a:solidFill>
                  <a:srgbClr val="0033CC"/>
                </a:solidFill>
                <a:latin typeface="Calibri"/>
              </a:rPr>
              <a:t> </a:t>
            </a:r>
            <a:r>
              <a:rPr lang="en-US" sz="3200" dirty="0" err="1">
                <a:solidFill>
                  <a:srgbClr val="0033CC"/>
                </a:solidFill>
                <a:latin typeface="Calibri"/>
              </a:rPr>
              <a:t>rễ</a:t>
            </a:r>
            <a:r>
              <a:rPr lang="en-US" sz="3200" dirty="0">
                <a:solidFill>
                  <a:srgbClr val="0033CC"/>
                </a:solidFill>
                <a:latin typeface="Calibri"/>
              </a:rPr>
              <a:t> </a:t>
            </a:r>
            <a:r>
              <a:rPr lang="en-US" sz="3200" dirty="0" err="1">
                <a:solidFill>
                  <a:srgbClr val="0033CC"/>
                </a:solidFill>
                <a:latin typeface="Calibri"/>
              </a:rPr>
              <a:t>đa</a:t>
            </a:r>
            <a:r>
              <a:rPr lang="en-US" sz="3200" dirty="0">
                <a:solidFill>
                  <a:srgbClr val="0033CC"/>
                </a:solidFill>
                <a:latin typeface="Calibri"/>
              </a:rPr>
              <a:t> </a:t>
            </a:r>
            <a:r>
              <a:rPr lang="en-US" sz="3200" dirty="0" err="1">
                <a:solidFill>
                  <a:srgbClr val="0033CC"/>
                </a:solidFill>
                <a:latin typeface="Calibri"/>
              </a:rPr>
              <a:t>tròn</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37845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95660" y="1600201"/>
            <a:ext cx="4375686" cy="584775"/>
          </a:xfrm>
          <a:prstGeom prst="rect">
            <a:avLst/>
          </a:prstGeom>
          <a:noFill/>
        </p:spPr>
        <p:txBody>
          <a:bodyPr wrap="none" rtlCol="0">
            <a:spAutoFit/>
          </a:bodyPr>
          <a:lstStyle/>
          <a:p>
            <a:pPr algn="ctr" defTabSz="1219072"/>
            <a:r>
              <a:rPr lang="en-US" sz="3200" dirty="0" err="1">
                <a:solidFill>
                  <a:srgbClr val="0033CC"/>
                </a:solidFill>
                <a:latin typeface="Calibri"/>
              </a:rPr>
              <a:t>Ngoằn</a:t>
            </a:r>
            <a:r>
              <a:rPr lang="en-US" sz="3200" dirty="0">
                <a:solidFill>
                  <a:srgbClr val="0033CC"/>
                </a:solidFill>
                <a:latin typeface="Calibri"/>
              </a:rPr>
              <a:t> </a:t>
            </a:r>
            <a:r>
              <a:rPr lang="en-US" sz="3200" dirty="0" err="1">
                <a:solidFill>
                  <a:srgbClr val="0033CC"/>
                </a:solidFill>
                <a:latin typeface="Calibri"/>
              </a:rPr>
              <a:t>ngoèo</a:t>
            </a:r>
            <a:r>
              <a:rPr lang="en-US" sz="3200" dirty="0">
                <a:solidFill>
                  <a:srgbClr val="0033CC"/>
                </a:solidFill>
                <a:latin typeface="Calibri"/>
              </a:rPr>
              <a:t> </a:t>
            </a:r>
            <a:r>
              <a:rPr lang="en-US" sz="3200" dirty="0" err="1">
                <a:solidFill>
                  <a:srgbClr val="0033CC"/>
                </a:solidFill>
                <a:latin typeface="Calibri"/>
              </a:rPr>
              <a:t>nghĩa</a:t>
            </a:r>
            <a:r>
              <a:rPr lang="en-US" sz="3200" dirty="0">
                <a:solidFill>
                  <a:srgbClr val="0033CC"/>
                </a:solidFill>
                <a:latin typeface="Calibri"/>
              </a:rPr>
              <a:t> </a:t>
            </a:r>
            <a:r>
              <a:rPr lang="en-US" sz="3200" dirty="0" err="1">
                <a:solidFill>
                  <a:srgbClr val="0033CC"/>
                </a:solidFill>
                <a:latin typeface="Calibri"/>
              </a:rPr>
              <a:t>là</a:t>
            </a:r>
            <a:r>
              <a:rPr lang="en-US" sz="3200" dirty="0">
                <a:solidFill>
                  <a:srgbClr val="0033CC"/>
                </a:solidFill>
                <a:latin typeface="Calibri"/>
              </a:rPr>
              <a:t> </a:t>
            </a:r>
            <a:r>
              <a:rPr lang="en-US" sz="3200" dirty="0" err="1">
                <a:solidFill>
                  <a:srgbClr val="0033CC"/>
                </a:solidFill>
                <a:latin typeface="Calibri"/>
              </a:rPr>
              <a:t>gì</a:t>
            </a:r>
            <a:r>
              <a:rPr lang="en-US" sz="3200" dirty="0">
                <a:solidFill>
                  <a:srgbClr val="0033CC"/>
                </a:solidFill>
                <a:latin typeface="Calibri"/>
              </a:rPr>
              <a:t>?</a:t>
            </a:r>
          </a:p>
        </p:txBody>
      </p:sp>
      <p:sp>
        <p:nvSpPr>
          <p:cNvPr id="24" name="TextBox 23"/>
          <p:cNvSpPr txBox="1"/>
          <p:nvPr/>
        </p:nvSpPr>
        <p:spPr>
          <a:xfrm>
            <a:off x="3880175" y="4820791"/>
            <a:ext cx="4606655" cy="1077218"/>
          </a:xfrm>
          <a:prstGeom prst="rect">
            <a:avLst/>
          </a:prstGeom>
          <a:noFill/>
        </p:spPr>
        <p:txBody>
          <a:bodyPr wrap="square" rtlCol="0">
            <a:spAutoFit/>
          </a:bodyPr>
          <a:lstStyle/>
          <a:p>
            <a:pPr algn="ctr" defTabSz="1219072"/>
            <a:r>
              <a:rPr lang="en-US" sz="3200" dirty="0">
                <a:solidFill>
                  <a:srgbClr val="0033CC"/>
                </a:solidFill>
                <a:latin typeface="Calibri"/>
              </a:rPr>
              <a:t>U</a:t>
            </a:r>
            <a:r>
              <a:rPr lang="vi-VN" sz="3200" dirty="0">
                <a:solidFill>
                  <a:srgbClr val="0033CC"/>
                </a:solidFill>
                <a:latin typeface="Calibri"/>
              </a:rPr>
              <a:t>ốn lượn theo nhiều hướng khác nhau.</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401" y="3922867"/>
            <a:ext cx="2127940" cy="2781069"/>
          </a:xfrm>
          <a:prstGeom prst="rect">
            <a:avLst/>
          </a:prstGeom>
        </p:spPr>
      </p:pic>
    </p:spTree>
    <p:extLst>
      <p:ext uri="{BB962C8B-B14F-4D97-AF65-F5344CB8AC3E}">
        <p14:creationId xmlns:p14="http://schemas.microsoft.com/office/powerpoint/2010/main" val="6576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06378" y="1600201"/>
            <a:ext cx="4554260" cy="584775"/>
          </a:xfrm>
          <a:prstGeom prst="rect">
            <a:avLst/>
          </a:prstGeom>
          <a:noFill/>
        </p:spPr>
        <p:txBody>
          <a:bodyPr wrap="none" rtlCol="0">
            <a:spAutoFit/>
          </a:bodyPr>
          <a:lstStyle/>
          <a:p>
            <a:pPr algn="ctr" defTabSz="1219072"/>
            <a:r>
              <a:rPr lang="en-US" sz="3200" dirty="0" err="1">
                <a:solidFill>
                  <a:srgbClr val="0033CC"/>
                </a:solidFill>
                <a:latin typeface="Calibri"/>
              </a:rPr>
              <a:t>Trong</a:t>
            </a:r>
            <a:r>
              <a:rPr lang="en-US" sz="3200" dirty="0">
                <a:solidFill>
                  <a:srgbClr val="0033CC"/>
                </a:solidFill>
                <a:latin typeface="Calibri"/>
              </a:rPr>
              <a:t> </a:t>
            </a:r>
            <a:r>
              <a:rPr lang="en-US" sz="3200" dirty="0" err="1">
                <a:solidFill>
                  <a:srgbClr val="0033CC"/>
                </a:solidFill>
                <a:latin typeface="Calibri"/>
              </a:rPr>
              <a:t>bài</a:t>
            </a:r>
            <a:r>
              <a:rPr lang="en-US" sz="3200" dirty="0">
                <a:solidFill>
                  <a:srgbClr val="0033CC"/>
                </a:solidFill>
                <a:latin typeface="Calibri"/>
              </a:rPr>
              <a:t> </a:t>
            </a:r>
            <a:r>
              <a:rPr lang="en-US" sz="3200" dirty="0" err="1">
                <a:solidFill>
                  <a:srgbClr val="0033CC"/>
                </a:solidFill>
                <a:latin typeface="Calibri"/>
              </a:rPr>
              <a:t>chú</a:t>
            </a:r>
            <a:r>
              <a:rPr lang="en-US" sz="3200" dirty="0">
                <a:solidFill>
                  <a:srgbClr val="0033CC"/>
                </a:solidFill>
                <a:latin typeface="Calibri"/>
              </a:rPr>
              <a:t> </a:t>
            </a:r>
            <a:r>
              <a:rPr lang="en-US" sz="3200" dirty="0" err="1">
                <a:solidFill>
                  <a:srgbClr val="0033CC"/>
                </a:solidFill>
                <a:latin typeface="Calibri"/>
              </a:rPr>
              <a:t>cần</a:t>
            </a:r>
            <a:r>
              <a:rPr lang="en-US" sz="3200" dirty="0">
                <a:solidFill>
                  <a:srgbClr val="0033CC"/>
                </a:solidFill>
                <a:latin typeface="Calibri"/>
              </a:rPr>
              <a:t> </a:t>
            </a:r>
            <a:r>
              <a:rPr lang="en-US" sz="3200" dirty="0" err="1">
                <a:solidFill>
                  <a:srgbClr val="0033CC"/>
                </a:solidFill>
                <a:latin typeface="Calibri"/>
              </a:rPr>
              <a:t>vụ</a:t>
            </a:r>
            <a:r>
              <a:rPr lang="en-US" sz="3200" dirty="0">
                <a:solidFill>
                  <a:srgbClr val="0033CC"/>
                </a:solidFill>
                <a:latin typeface="Calibri"/>
              </a:rPr>
              <a:t> </a:t>
            </a:r>
            <a:r>
              <a:rPr lang="en-US" sz="3200" dirty="0" err="1">
                <a:solidFill>
                  <a:srgbClr val="0033CC"/>
                </a:solidFill>
                <a:latin typeface="Calibri"/>
              </a:rPr>
              <a:t>là</a:t>
            </a:r>
            <a:r>
              <a:rPr lang="en-US" sz="3200" dirty="0">
                <a:solidFill>
                  <a:srgbClr val="0033CC"/>
                </a:solidFill>
                <a:latin typeface="Calibri"/>
              </a:rPr>
              <a:t> ai?</a:t>
            </a:r>
          </a:p>
        </p:txBody>
      </p:sp>
      <p:sp>
        <p:nvSpPr>
          <p:cNvPr id="24" name="TextBox 23"/>
          <p:cNvSpPr txBox="1"/>
          <p:nvPr/>
        </p:nvSpPr>
        <p:spPr>
          <a:xfrm>
            <a:off x="4329022" y="4759404"/>
            <a:ext cx="4124847" cy="584775"/>
          </a:xfrm>
          <a:prstGeom prst="rect">
            <a:avLst/>
          </a:prstGeom>
          <a:noFill/>
        </p:spPr>
        <p:txBody>
          <a:bodyPr wrap="none" rtlCol="0">
            <a:spAutoFit/>
          </a:bodyPr>
          <a:lstStyle/>
          <a:p>
            <a:pPr algn="ctr" defTabSz="1219072"/>
            <a:r>
              <a:rPr lang="en-US" sz="3200" dirty="0" err="1">
                <a:solidFill>
                  <a:srgbClr val="0033CC"/>
                </a:solidFill>
                <a:latin typeface="Calibri"/>
              </a:rPr>
              <a:t>Người</a:t>
            </a:r>
            <a:r>
              <a:rPr lang="en-US" sz="3200" dirty="0">
                <a:solidFill>
                  <a:srgbClr val="0033CC"/>
                </a:solidFill>
                <a:latin typeface="Calibri"/>
              </a:rPr>
              <a:t> </a:t>
            </a:r>
            <a:r>
              <a:rPr lang="en-US" sz="3200" dirty="0" err="1">
                <a:solidFill>
                  <a:srgbClr val="0033CC"/>
                </a:solidFill>
                <a:latin typeface="Calibri"/>
              </a:rPr>
              <a:t>chăm</a:t>
            </a:r>
            <a:r>
              <a:rPr lang="en-US" sz="3200" dirty="0">
                <a:solidFill>
                  <a:srgbClr val="0033CC"/>
                </a:solidFill>
                <a:latin typeface="Calibri"/>
              </a:rPr>
              <a:t> </a:t>
            </a:r>
            <a:r>
              <a:rPr lang="en-US" sz="3200" dirty="0" err="1">
                <a:solidFill>
                  <a:srgbClr val="0033CC"/>
                </a:solidFill>
                <a:latin typeface="Calibri"/>
              </a:rPr>
              <a:t>sóc</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Hồ</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1" y="3873730"/>
            <a:ext cx="2127940" cy="2781069"/>
          </a:xfrm>
          <a:prstGeom prst="rect">
            <a:avLst/>
          </a:prstGeom>
        </p:spPr>
      </p:pic>
    </p:spTree>
    <p:extLst>
      <p:ext uri="{BB962C8B-B14F-4D97-AF65-F5344CB8AC3E}">
        <p14:creationId xmlns:p14="http://schemas.microsoft.com/office/powerpoint/2010/main" val="33406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99705" y="1327069"/>
            <a:ext cx="4992590" cy="1077218"/>
          </a:xfrm>
          <a:prstGeom prst="rect">
            <a:avLst/>
          </a:prstGeom>
          <a:noFill/>
        </p:spPr>
        <p:txBody>
          <a:bodyPr wrap="square" rtlCol="0">
            <a:spAutoFit/>
          </a:bodyPr>
          <a:lstStyle/>
          <a:p>
            <a:pPr algn="ctr" defTabSz="1219072"/>
            <a:r>
              <a:rPr lang="en-US" sz="3200" dirty="0" err="1">
                <a:solidFill>
                  <a:srgbClr val="0033CC"/>
                </a:solidFill>
                <a:latin typeface="Calibri"/>
              </a:rPr>
              <a:t>Tại</a:t>
            </a:r>
            <a:r>
              <a:rPr lang="en-US" sz="3200" dirty="0">
                <a:solidFill>
                  <a:srgbClr val="0033CC"/>
                </a:solidFill>
                <a:latin typeface="Calibri"/>
              </a:rPr>
              <a:t> </a:t>
            </a:r>
            <a:r>
              <a:rPr lang="en-US" sz="3200" dirty="0" err="1">
                <a:solidFill>
                  <a:srgbClr val="0033CC"/>
                </a:solidFill>
                <a:latin typeface="Calibri"/>
              </a:rPr>
              <a:t>sao</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cuộn</a:t>
            </a:r>
            <a:r>
              <a:rPr lang="en-US" sz="3200" dirty="0">
                <a:solidFill>
                  <a:srgbClr val="0033CC"/>
                </a:solidFill>
                <a:latin typeface="Calibri"/>
              </a:rPr>
              <a:t> </a:t>
            </a:r>
            <a:r>
              <a:rPr lang="en-US" sz="3200" dirty="0" err="1">
                <a:solidFill>
                  <a:srgbClr val="0033CC"/>
                </a:solidFill>
                <a:latin typeface="Calibri"/>
              </a:rPr>
              <a:t>chiếc</a:t>
            </a:r>
            <a:r>
              <a:rPr lang="en-US" sz="3200" dirty="0">
                <a:solidFill>
                  <a:srgbClr val="0033CC"/>
                </a:solidFill>
                <a:latin typeface="Calibri"/>
              </a:rPr>
              <a:t> </a:t>
            </a:r>
            <a:r>
              <a:rPr lang="en-US" sz="3200" dirty="0" err="1">
                <a:solidFill>
                  <a:srgbClr val="0033CC"/>
                </a:solidFill>
                <a:latin typeface="Calibri"/>
              </a:rPr>
              <a:t>rễ</a:t>
            </a:r>
            <a:r>
              <a:rPr lang="en-US" sz="3200" dirty="0">
                <a:solidFill>
                  <a:srgbClr val="0033CC"/>
                </a:solidFill>
                <a:latin typeface="Calibri"/>
              </a:rPr>
              <a:t> </a:t>
            </a:r>
            <a:r>
              <a:rPr lang="en-US" sz="3200" dirty="0" err="1">
                <a:solidFill>
                  <a:srgbClr val="0033CC"/>
                </a:solidFill>
                <a:latin typeface="Calibri"/>
              </a:rPr>
              <a:t>thành</a:t>
            </a:r>
            <a:r>
              <a:rPr lang="en-US" sz="3200" dirty="0">
                <a:solidFill>
                  <a:srgbClr val="0033CC"/>
                </a:solidFill>
                <a:latin typeface="Calibri"/>
              </a:rPr>
              <a:t> </a:t>
            </a:r>
            <a:r>
              <a:rPr lang="en-US" sz="3200" dirty="0" err="1">
                <a:solidFill>
                  <a:srgbClr val="0033CC"/>
                </a:solidFill>
                <a:latin typeface="Calibri"/>
              </a:rPr>
              <a:t>vòng</a:t>
            </a:r>
            <a:r>
              <a:rPr lang="en-US" sz="3200" dirty="0">
                <a:solidFill>
                  <a:srgbClr val="0033CC"/>
                </a:solidFill>
                <a:latin typeface="Calibri"/>
              </a:rPr>
              <a:t> </a:t>
            </a:r>
            <a:r>
              <a:rPr lang="en-US" sz="3200" dirty="0" err="1">
                <a:solidFill>
                  <a:srgbClr val="0033CC"/>
                </a:solidFill>
                <a:latin typeface="Calibri"/>
              </a:rPr>
              <a:t>tròn</a:t>
            </a:r>
            <a:r>
              <a:rPr lang="en-US" sz="3200" dirty="0">
                <a:solidFill>
                  <a:srgbClr val="0033CC"/>
                </a:solidFill>
                <a:latin typeface="Calibri"/>
              </a:rPr>
              <a:t>?</a:t>
            </a:r>
          </a:p>
        </p:txBody>
      </p:sp>
      <p:sp>
        <p:nvSpPr>
          <p:cNvPr id="24" name="TextBox 23"/>
          <p:cNvSpPr txBox="1"/>
          <p:nvPr/>
        </p:nvSpPr>
        <p:spPr>
          <a:xfrm>
            <a:off x="4552764" y="4725655"/>
            <a:ext cx="3086472" cy="1077218"/>
          </a:xfrm>
          <a:prstGeom prst="rect">
            <a:avLst/>
          </a:prstGeom>
          <a:noFill/>
        </p:spPr>
        <p:txBody>
          <a:bodyPr wrap="square" rtlCol="0">
            <a:spAutoFit/>
          </a:bodyPr>
          <a:lstStyle/>
          <a:p>
            <a:pPr algn="ctr" defTabSz="1219072"/>
            <a:r>
              <a:rPr lang="en-US" sz="3200" dirty="0" err="1">
                <a:solidFill>
                  <a:srgbClr val="0033CC"/>
                </a:solidFill>
              </a:rPr>
              <a:t>Lớn</a:t>
            </a:r>
            <a:r>
              <a:rPr lang="en-US" sz="3200" dirty="0">
                <a:solidFill>
                  <a:srgbClr val="0033CC"/>
                </a:solidFill>
              </a:rPr>
              <a:t> </a:t>
            </a:r>
            <a:r>
              <a:rPr lang="en-US" sz="3200" dirty="0" err="1">
                <a:solidFill>
                  <a:srgbClr val="0033CC"/>
                </a:solidFill>
              </a:rPr>
              <a:t>thành</a:t>
            </a:r>
            <a:r>
              <a:rPr lang="en-US" sz="3200" dirty="0">
                <a:solidFill>
                  <a:srgbClr val="0033CC"/>
                </a:solidFill>
              </a:rPr>
              <a:t> </a:t>
            </a:r>
            <a:r>
              <a:rPr lang="en-US" sz="3200" dirty="0" err="1">
                <a:solidFill>
                  <a:srgbClr val="0033CC"/>
                </a:solidFill>
              </a:rPr>
              <a:t>cây</a:t>
            </a:r>
            <a:r>
              <a:rPr lang="en-US" sz="3200" dirty="0">
                <a:solidFill>
                  <a:srgbClr val="0033CC"/>
                </a:solidFill>
              </a:rPr>
              <a:t> </a:t>
            </a:r>
            <a:r>
              <a:rPr lang="en-US" sz="3200" dirty="0" err="1">
                <a:solidFill>
                  <a:srgbClr val="0033CC"/>
                </a:solidFill>
              </a:rPr>
              <a:t>đa</a:t>
            </a:r>
            <a:r>
              <a:rPr lang="en-US" sz="3200" dirty="0">
                <a:solidFill>
                  <a:srgbClr val="0033CC"/>
                </a:solidFill>
              </a:rPr>
              <a:t> </a:t>
            </a:r>
            <a:r>
              <a:rPr lang="en-US" sz="3200" dirty="0" err="1">
                <a:solidFill>
                  <a:srgbClr val="0033CC"/>
                </a:solidFill>
              </a:rPr>
              <a:t>có</a:t>
            </a:r>
            <a:r>
              <a:rPr lang="en-US" sz="3200" dirty="0">
                <a:solidFill>
                  <a:srgbClr val="0033CC"/>
                </a:solidFill>
              </a:rPr>
              <a:t> </a:t>
            </a:r>
            <a:r>
              <a:rPr lang="en-US" sz="3200" dirty="0" err="1">
                <a:solidFill>
                  <a:srgbClr val="0033CC"/>
                </a:solidFill>
              </a:rPr>
              <a:t>vòng</a:t>
            </a:r>
            <a:r>
              <a:rPr lang="en-US" sz="3200" dirty="0">
                <a:solidFill>
                  <a:srgbClr val="0033CC"/>
                </a:solidFill>
              </a:rPr>
              <a:t> </a:t>
            </a:r>
            <a:r>
              <a:rPr lang="en-US" sz="3200" dirty="0" err="1">
                <a:solidFill>
                  <a:srgbClr val="0033CC"/>
                </a:solidFill>
              </a:rPr>
              <a:t>lá</a:t>
            </a:r>
            <a:r>
              <a:rPr lang="en-US" sz="3200" dirty="0">
                <a:solidFill>
                  <a:srgbClr val="0033CC"/>
                </a:solidFill>
              </a:rPr>
              <a:t> </a:t>
            </a:r>
            <a:r>
              <a:rPr lang="en-US" sz="3200" dirty="0" err="1">
                <a:solidFill>
                  <a:srgbClr val="0033CC"/>
                </a:solidFill>
              </a:rPr>
              <a:t>tròn</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248678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2934" y="1267692"/>
            <a:ext cx="5849333" cy="1077218"/>
          </a:xfrm>
          <a:prstGeom prst="rect">
            <a:avLst/>
          </a:prstGeom>
          <a:noFill/>
        </p:spPr>
        <p:txBody>
          <a:bodyPr wrap="square" rtlCol="0">
            <a:spAutoFit/>
          </a:bodyPr>
          <a:lstStyle/>
          <a:p>
            <a:pPr algn="ctr" defTabSz="1219072"/>
            <a:r>
              <a:rPr lang="en-US" sz="3200" dirty="0" err="1">
                <a:solidFill>
                  <a:srgbClr val="0033CC"/>
                </a:solidFill>
                <a:latin typeface="Calibri"/>
              </a:rPr>
              <a:t>Tình</a:t>
            </a:r>
            <a:r>
              <a:rPr lang="en-US" sz="3200" dirty="0">
                <a:solidFill>
                  <a:srgbClr val="0033CC"/>
                </a:solidFill>
                <a:latin typeface="Calibri"/>
              </a:rPr>
              <a:t> </a:t>
            </a:r>
            <a:r>
              <a:rPr lang="en-US" sz="3200" dirty="0" err="1">
                <a:solidFill>
                  <a:srgbClr val="0033CC"/>
                </a:solidFill>
                <a:latin typeface="Calibri"/>
              </a:rPr>
              <a:t>cảm</a:t>
            </a:r>
            <a:r>
              <a:rPr lang="en-US" sz="3200" dirty="0">
                <a:solidFill>
                  <a:srgbClr val="0033CC"/>
                </a:solidFill>
                <a:latin typeface="Calibri"/>
              </a:rPr>
              <a:t> </a:t>
            </a:r>
            <a:r>
              <a:rPr lang="en-US" sz="3200" dirty="0" err="1">
                <a:solidFill>
                  <a:srgbClr val="0033CC"/>
                </a:solidFill>
                <a:latin typeface="Calibri"/>
              </a:rPr>
              <a:t>của</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Hồ</a:t>
            </a:r>
            <a:r>
              <a:rPr lang="en-US" sz="3200" dirty="0">
                <a:solidFill>
                  <a:srgbClr val="0033CC"/>
                </a:solidFill>
                <a:latin typeface="Calibri"/>
              </a:rPr>
              <a:t> </a:t>
            </a:r>
            <a:r>
              <a:rPr lang="en-US" sz="3200" dirty="0" err="1">
                <a:solidFill>
                  <a:srgbClr val="0033CC"/>
                </a:solidFill>
                <a:latin typeface="Calibri"/>
              </a:rPr>
              <a:t>dành</a:t>
            </a:r>
            <a:r>
              <a:rPr lang="en-US" sz="3200" dirty="0">
                <a:solidFill>
                  <a:srgbClr val="0033CC"/>
                </a:solidFill>
                <a:latin typeface="Calibri"/>
              </a:rPr>
              <a:t> </a:t>
            </a:r>
            <a:r>
              <a:rPr lang="en-US" sz="3200" dirty="0" err="1">
                <a:solidFill>
                  <a:srgbClr val="0033CC"/>
                </a:solidFill>
                <a:latin typeface="Calibri"/>
              </a:rPr>
              <a:t>cho</a:t>
            </a:r>
            <a:r>
              <a:rPr lang="en-US" sz="3200" dirty="0">
                <a:solidFill>
                  <a:srgbClr val="0033CC"/>
                </a:solidFill>
                <a:latin typeface="Calibri"/>
              </a:rPr>
              <a:t> </a:t>
            </a:r>
            <a:r>
              <a:rPr lang="en-US" sz="3200" dirty="0" err="1">
                <a:solidFill>
                  <a:srgbClr val="0033CC"/>
                </a:solidFill>
                <a:latin typeface="Calibri"/>
              </a:rPr>
              <a:t>thiếu</a:t>
            </a:r>
            <a:r>
              <a:rPr lang="en-US" sz="3200" dirty="0">
                <a:solidFill>
                  <a:srgbClr val="0033CC"/>
                </a:solidFill>
                <a:latin typeface="Calibri"/>
              </a:rPr>
              <a:t> </a:t>
            </a:r>
            <a:r>
              <a:rPr lang="en-US" sz="3200" dirty="0" err="1">
                <a:solidFill>
                  <a:srgbClr val="0033CC"/>
                </a:solidFill>
                <a:latin typeface="Calibri"/>
              </a:rPr>
              <a:t>nhi</a:t>
            </a:r>
            <a:r>
              <a:rPr lang="en-US" sz="3200" dirty="0">
                <a:solidFill>
                  <a:srgbClr val="0033CC"/>
                </a:solidFill>
                <a:latin typeface="Calibri"/>
              </a:rPr>
              <a:t> </a:t>
            </a:r>
            <a:r>
              <a:rPr lang="en-US" sz="3200" dirty="0" err="1">
                <a:solidFill>
                  <a:srgbClr val="0033CC"/>
                </a:solidFill>
                <a:latin typeface="Calibri"/>
              </a:rPr>
              <a:t>như</a:t>
            </a:r>
            <a:r>
              <a:rPr lang="en-US" sz="3200" dirty="0">
                <a:solidFill>
                  <a:srgbClr val="0033CC"/>
                </a:solidFill>
                <a:latin typeface="Calibri"/>
              </a:rPr>
              <a:t> </a:t>
            </a:r>
            <a:r>
              <a:rPr lang="en-US" sz="3200" dirty="0" err="1">
                <a:solidFill>
                  <a:srgbClr val="0033CC"/>
                </a:solidFill>
                <a:latin typeface="Calibri"/>
              </a:rPr>
              <a:t>thế</a:t>
            </a:r>
            <a:r>
              <a:rPr lang="en-US" sz="3200" dirty="0">
                <a:solidFill>
                  <a:srgbClr val="0033CC"/>
                </a:solidFill>
                <a:latin typeface="Calibri"/>
              </a:rPr>
              <a:t> </a:t>
            </a:r>
            <a:r>
              <a:rPr lang="en-US" sz="3200" dirty="0" err="1">
                <a:solidFill>
                  <a:srgbClr val="0033CC"/>
                </a:solidFill>
                <a:latin typeface="Calibri"/>
              </a:rPr>
              <a:t>nào</a:t>
            </a:r>
            <a:r>
              <a:rPr lang="en-US" sz="3200" dirty="0">
                <a:solidFill>
                  <a:srgbClr val="0033CC"/>
                </a:solidFill>
                <a:latin typeface="Calibri"/>
              </a:rPr>
              <a:t>?</a:t>
            </a:r>
          </a:p>
        </p:txBody>
      </p:sp>
      <p:sp>
        <p:nvSpPr>
          <p:cNvPr id="24" name="TextBox 23"/>
          <p:cNvSpPr txBox="1"/>
          <p:nvPr/>
        </p:nvSpPr>
        <p:spPr>
          <a:xfrm>
            <a:off x="4563682" y="4820791"/>
            <a:ext cx="3480860" cy="1077218"/>
          </a:xfrm>
          <a:prstGeom prst="rect">
            <a:avLst/>
          </a:prstGeom>
          <a:noFill/>
        </p:spPr>
        <p:txBody>
          <a:bodyPr wrap="square" rtlCol="0">
            <a:spAutoFit/>
          </a:bodyPr>
          <a:lstStyle/>
          <a:p>
            <a:pPr algn="ctr" defTabSz="1219072"/>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rất</a:t>
            </a:r>
            <a:r>
              <a:rPr lang="en-US" sz="3200" dirty="0">
                <a:solidFill>
                  <a:srgbClr val="0033CC"/>
                </a:solidFill>
                <a:latin typeface="Calibri"/>
              </a:rPr>
              <a:t> </a:t>
            </a:r>
            <a:r>
              <a:rPr lang="en-US" sz="3200" dirty="0" err="1">
                <a:solidFill>
                  <a:srgbClr val="0033CC"/>
                </a:solidFill>
                <a:latin typeface="Calibri"/>
              </a:rPr>
              <a:t>yêu</a:t>
            </a:r>
            <a:r>
              <a:rPr lang="en-US" sz="3200" dirty="0">
                <a:solidFill>
                  <a:srgbClr val="0033CC"/>
                </a:solidFill>
                <a:latin typeface="Calibri"/>
              </a:rPr>
              <a:t> </a:t>
            </a:r>
            <a:r>
              <a:rPr lang="en-US" sz="3200" dirty="0" err="1">
                <a:solidFill>
                  <a:srgbClr val="0033CC"/>
                </a:solidFill>
                <a:latin typeface="Calibri"/>
              </a:rPr>
              <a:t>thiếu</a:t>
            </a:r>
            <a:r>
              <a:rPr lang="en-US" sz="3200" dirty="0">
                <a:solidFill>
                  <a:srgbClr val="0033CC"/>
                </a:solidFill>
                <a:latin typeface="Calibri"/>
              </a:rPr>
              <a:t> </a:t>
            </a:r>
            <a:r>
              <a:rPr lang="en-US" sz="3200" dirty="0" err="1">
                <a:solidFill>
                  <a:srgbClr val="0033CC"/>
                </a:solidFill>
                <a:latin typeface="Calibri"/>
              </a:rPr>
              <a:t>niên</a:t>
            </a:r>
            <a:r>
              <a:rPr lang="en-US" sz="3200" dirty="0">
                <a:solidFill>
                  <a:srgbClr val="0033CC"/>
                </a:solidFill>
                <a:latin typeface="Calibri"/>
              </a:rPr>
              <a:t> </a:t>
            </a:r>
            <a:r>
              <a:rPr lang="en-US" sz="3200" dirty="0" err="1">
                <a:solidFill>
                  <a:srgbClr val="0033CC"/>
                </a:solidFill>
                <a:latin typeface="Calibri"/>
              </a:rPr>
              <a:t>nhi</a:t>
            </a:r>
            <a:r>
              <a:rPr lang="en-US" sz="3200" dirty="0">
                <a:solidFill>
                  <a:srgbClr val="0033CC"/>
                </a:solidFill>
                <a:latin typeface="Calibri"/>
              </a:rPr>
              <a:t> </a:t>
            </a:r>
            <a:r>
              <a:rPr lang="en-US" sz="3200" dirty="0" err="1">
                <a:solidFill>
                  <a:srgbClr val="0033CC"/>
                </a:solidFill>
                <a:latin typeface="Calibri"/>
              </a:rPr>
              <a:t>đồng</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24303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1958</Words>
  <Application>Microsoft Office PowerPoint</Application>
  <PresentationFormat>Widescreen</PresentationFormat>
  <Paragraphs>171</Paragraphs>
  <Slides>32</Slides>
  <Notes>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等线</vt:lpstr>
      <vt:lpstr>等线 Light</vt:lpstr>
      <vt:lpstr>Arial</vt:lpstr>
      <vt:lpstr>Arial-Rounded</vt:lpstr>
      <vt:lpstr>Calibri</vt:lpstr>
      <vt:lpstr>DFPOP1-W9</vt:lpstr>
      <vt:lpstr>Times New Roman</vt:lpstr>
      <vt:lpstr>UTM Avo</vt:lpstr>
      <vt:lpstr>UTM Than Chien Tranh</vt:lpstr>
      <vt:lpstr>Office Theme</vt:lpstr>
      <vt:lpstr>1_Office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22</cp:revision>
  <dcterms:created xsi:type="dcterms:W3CDTF">2021-07-20T01:55:21Z</dcterms:created>
  <dcterms:modified xsi:type="dcterms:W3CDTF">2022-04-24T11:00:23Z</dcterms:modified>
</cp:coreProperties>
</file>