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11"/>
  </p:notesMasterIdLst>
  <p:sldIdLst>
    <p:sldId id="276" r:id="rId5"/>
    <p:sldId id="262" r:id="rId6"/>
    <p:sldId id="271" r:id="rId7"/>
    <p:sldId id="273" r:id="rId8"/>
    <p:sldId id="277"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660"/>
  </p:normalViewPr>
  <p:slideViewPr>
    <p:cSldViewPr snapToGrid="0">
      <p:cViewPr varScale="1">
        <p:scale>
          <a:sx n="65" d="100"/>
          <a:sy n="65" d="100"/>
        </p:scale>
        <p:origin x="7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4A44005-491F-4ADB-8929-A6A576E06C24}" type="datetimeFigureOut">
              <a:rPr lang="zh-CN" altLang="en-US"/>
              <a:t>2022/4/25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BAF95B7-AF74-4F24-B7FF-E0826487F92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0686DA7-3446-417F-9FB3-E9C34F1F8903}" type="datetimeFigureOut">
              <a:rPr lang="zh-CN" altLang="en-US"/>
              <a:t>2022/4/25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E3D3FBD-68E2-4DC6-950B-B0540DB3CAA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5171F85-F021-48E9-BB6B-2924F9D3CDEE}" type="datetimeFigureOut">
              <a:rPr lang="zh-CN" altLang="en-US"/>
              <a:t>2022/4/25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5CE101A-360A-49B2-BDE2-11BDFECFC0B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pPr eaLnBrk="1" fontAlgn="auto" hangingPunct="1">
              <a:spcBef>
                <a:spcPts val="0"/>
              </a:spcBef>
              <a:spcAft>
                <a:spcPts val="0"/>
              </a:spcAft>
            </a:pP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pPr eaLnBrk="1" fontAlgn="auto" hangingPunct="1">
              <a:spcBef>
                <a:spcPts val="0"/>
              </a:spcBef>
              <a:spcAft>
                <a:spcPts val="0"/>
              </a:spcAft>
            </a:pP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pPr eaLnBrk="1" fontAlgn="auto" hangingPunct="1">
              <a:spcBef>
                <a:spcPts val="0"/>
              </a:spcBef>
              <a:spcAft>
                <a:spcPts val="0"/>
              </a:spcAft>
            </a:pPr>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pPr eaLnBrk="1" fontAlgn="auto" hangingPunct="1">
              <a:spcBef>
                <a:spcPts val="0"/>
              </a:spcBef>
              <a:spcAft>
                <a:spcPts val="0"/>
              </a:spcAft>
            </a:pPr>
            <a:r>
              <a:rPr lang="en-US" altLang="zh-CN" sz="100" dirty="0">
                <a:solidFill>
                  <a:prstClr val="white"/>
                </a:solidFill>
                <a:latin typeface="Calibri" panose="020F0502020204030204"/>
                <a:ea typeface="SimSun" panose="02010600030101010101" pitchFamily="2" charset="-122"/>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A2192AB9-AB77-4044-9089-48A14947FD6F}" type="datetimeFigureOut">
              <a:rPr lang="zh-CN" altLang="en-US"/>
              <a:t>2022/4/25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638ECD6-8DA6-47E8-82EB-1538BF36956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198882A2-ED13-4A87-8D25-C0BB56A59C96}" type="datetimeFigureOut">
              <a:rPr lang="zh-CN" altLang="en-US"/>
              <a:t>2022/4/25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5045F94-1EF7-46DE-ADB9-BDA483E0F1D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FDE77F85-66DD-4863-8375-C15B6176C033}" type="datetimeFigureOut">
              <a:rPr lang="zh-CN" altLang="en-US"/>
              <a:t>2022/4/25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127F447-CC35-4472-BADC-C2DCC72ACD0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p:cNvSpPr>
            <a:spLocks noGrp="1"/>
          </p:cNvSpPr>
          <p:nvPr>
            <p:ph type="dt" sz="half" idx="10"/>
          </p:nvPr>
        </p:nvSpPr>
        <p:spPr/>
        <p:txBody>
          <a:bodyPr/>
          <a:lstStyle>
            <a:lvl1pPr>
              <a:defRPr/>
            </a:lvl1pPr>
          </a:lstStyle>
          <a:p>
            <a:pPr>
              <a:defRPr/>
            </a:pPr>
            <a:fld id="{390DD9D0-5B05-481D-BEA5-84714C70DA19}" type="datetimeFigureOut">
              <a:rPr lang="zh-CN" altLang="en-US"/>
              <a:t>2022/4/25</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1B0F7FA0-7FF1-4FC3-B763-B73535AB931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EA6FCE4-8E40-4168-A56D-D54C8044A839}" type="datetimeFigureOut">
              <a:rPr lang="zh-CN" altLang="en-US"/>
              <a:t>2022/4/25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25AC4C0-CD2F-4D25-A923-E60FF14E11E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9CBEB4-153F-47CE-A3C9-54F2181F20DF}" type="datetimeFigureOut">
              <a:rPr lang="zh-CN" altLang="en-US"/>
              <a:t>2022/4/25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A33A370-FBEC-42AB-AB07-05FBF86D751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E5DB8C0-222C-463C-8E56-759B012FC676}" type="datetimeFigureOut">
              <a:rPr lang="zh-CN" altLang="en-US"/>
              <a:t>2022/4/25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DC5514-7CD0-42C8-B21E-80E374F8230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ACF6F99-27A4-4DD0-BF62-F88B30BA8608}" type="datetimeFigureOut">
              <a:rPr lang="zh-CN" altLang="en-US"/>
              <a:t>2022/4/25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40E3AC6-ECA8-49FB-9D1A-87E00A9C4D9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2022/4/25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2022/4/25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2022/4/25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2022/4/25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t>2022/4/25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Microsoft YaHei"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2022/4/25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2022/4/25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7229" y="4064191"/>
            <a:ext cx="2923192" cy="2342943"/>
          </a:xfrm>
          <a:prstGeom prst="rect">
            <a:avLst/>
          </a:prstGeom>
        </p:spPr>
      </p:pic>
      <p:pic>
        <p:nvPicPr>
          <p:cNvPr id="326" name="图片 3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2" name="图片 3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750749"/>
            <a:ext cx="2601610" cy="3115700"/>
          </a:xfrm>
          <a:prstGeom prst="rect">
            <a:avLst/>
          </a:prstGeom>
        </p:spPr>
      </p:pic>
      <p:pic>
        <p:nvPicPr>
          <p:cNvPr id="334" name="图片 3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pic>
        <p:nvPicPr>
          <p:cNvPr id="338" name="图片 3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4119" y="268474"/>
            <a:ext cx="8711808" cy="1785066"/>
          </a:xfrm>
          <a:prstGeom prst="rect">
            <a:avLst/>
          </a:prstGeom>
        </p:spPr>
      </p:pic>
      <p:pic>
        <p:nvPicPr>
          <p:cNvPr id="342" name="图片 3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47049" y="5267135"/>
            <a:ext cx="4809553" cy="1653023"/>
          </a:xfrm>
          <a:prstGeom prst="rect">
            <a:avLst/>
          </a:prstGeom>
        </p:spPr>
      </p:pic>
      <p:sp>
        <p:nvSpPr>
          <p:cNvPr id="343" name="文本框 342"/>
          <p:cNvSpPr txBox="1"/>
          <p:nvPr/>
        </p:nvSpPr>
        <p:spPr>
          <a:xfrm>
            <a:off x="2936489" y="104683"/>
            <a:ext cx="6450740" cy="523220"/>
          </a:xfrm>
          <a:prstGeom prst="rect">
            <a:avLst/>
          </a:prstGeom>
          <a:noFill/>
        </p:spPr>
        <p:txBody>
          <a:bodyPr wrap="none" rtlCol="0">
            <a:spAutoFit/>
            <a:scene3d>
              <a:camera prst="orthographicFront"/>
              <a:lightRig rig="threePt" dir="t"/>
            </a:scene3d>
            <a:sp3d contourW="12700"/>
          </a:bodyPr>
          <a:lstStyle/>
          <a:p>
            <a:pPr algn="ctr"/>
            <a:r>
              <a:rPr lang="vi-VN" altLang="zh-CN" sz="28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8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2980460" y="506614"/>
            <a:ext cx="6275051" cy="584775"/>
          </a:xfrm>
          <a:prstGeom prst="rect">
            <a:avLst/>
          </a:prstGeom>
          <a:noFill/>
        </p:spPr>
        <p:txBody>
          <a:bodyPr wrap="none" rtlCol="0">
            <a:spAutoFit/>
            <a:scene3d>
              <a:camera prst="orthographicFront"/>
              <a:lightRig rig="threePt" dir="t"/>
            </a:scene3d>
            <a:sp3d contourW="12700"/>
          </a:bodyPr>
          <a:lstStyle/>
          <a:p>
            <a:pPr algn="ctr"/>
            <a:r>
              <a:rPr lang="vi-VN" altLang="zh-CN" sz="32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32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2803100" y="1929105"/>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TIẾNG VIỆT</a:t>
            </a:r>
          </a:p>
        </p:txBody>
      </p:sp>
      <p:sp>
        <p:nvSpPr>
          <p:cNvPr id="2055" name="TextBox 13"/>
          <p:cNvSpPr txBox="1">
            <a:spLocks noChangeArrowheads="1"/>
          </p:cNvSpPr>
          <p:nvPr/>
        </p:nvSpPr>
        <p:spPr bwMode="auto">
          <a:xfrm>
            <a:off x="1622734" y="28780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en-US" sz="4000" b="1" i="0" u="none" strike="noStrike" kern="1200" cap="none" spc="0" normalizeH="0" baseline="0" noProof="0" dirty="0">
                <a:ln>
                  <a:noFill/>
                </a:ln>
                <a:solidFill>
                  <a:srgbClr val="0070C0"/>
                </a:solidFill>
                <a:effectLst/>
                <a:uLnTx/>
                <a:uFillTx/>
                <a:latin typeface="Times New Roman" panose="02020603050405020304" pitchFamily="18" charset="0"/>
                <a:cs typeface="+mn-cs"/>
              </a:rPr>
              <a:t>PHÂN MÔN : LUYỆN TẬP</a:t>
            </a:r>
            <a:endParaRPr kumimoji="0" lang="en-US" sz="40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0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2" name="TextBox 14"/>
          <p:cNvSpPr txBox="1">
            <a:spLocks noChangeArrowheads="1"/>
          </p:cNvSpPr>
          <p:nvPr/>
        </p:nvSpPr>
        <p:spPr bwMode="auto">
          <a:xfrm>
            <a:off x="1534054" y="3750993"/>
            <a:ext cx="95948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Bài</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lang="en-US" sz="3600" b="1" noProof="0">
                <a:ln>
                  <a:noFill/>
                </a:ln>
                <a:solidFill>
                  <a:srgbClr val="7030A0"/>
                </a:solidFill>
                <a:effectLst/>
                <a:uLnTx/>
                <a:uFillTx/>
                <a:cs typeface="Times New Roman" panose="02020603050405020304" pitchFamily="18" charset="0"/>
                <a:sym typeface="+mn-ea"/>
              </a:rPr>
              <a:t>Viết đoạn văn kể một sự việc.</a:t>
            </a:r>
            <a:endPar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500"/>
                                  </p:stCondLst>
                                  <p:childTnLst>
                                    <p:set>
                                      <p:cBhvr>
                                        <p:cTn id="10" dur="1" fill="hold">
                                          <p:stCondLst>
                                            <p:cond delay="0"/>
                                          </p:stCondLst>
                                        </p:cTn>
                                        <p:tgtEl>
                                          <p:spTgt spid="336"/>
                                        </p:tgtEl>
                                        <p:attrNameLst>
                                          <p:attrName>style.visibility</p:attrName>
                                        </p:attrNameLst>
                                      </p:cBhvr>
                                      <p:to>
                                        <p:strVal val="visible"/>
                                      </p:to>
                                    </p:set>
                                    <p:animEffect transition="in" filter="wipe(down)">
                                      <p:cBhvr>
                                        <p:cTn id="11" dur="500"/>
                                        <p:tgtEl>
                                          <p:spTgt spid="336"/>
                                        </p:tgtEl>
                                      </p:cBhvr>
                                    </p:animEffect>
                                  </p:childTnLst>
                                </p:cTn>
                              </p:par>
                              <p:par>
                                <p:cTn id="12" presetID="42" presetClass="entr" presetSubtype="0" fill="hold" nodeType="withEffect">
                                  <p:stCondLst>
                                    <p:cond delay="1500"/>
                                  </p:stCondLst>
                                  <p:childTnLst>
                                    <p:set>
                                      <p:cBhvr>
                                        <p:cTn id="13" dur="1" fill="hold">
                                          <p:stCondLst>
                                            <p:cond delay="0"/>
                                          </p:stCondLst>
                                        </p:cTn>
                                        <p:tgtEl>
                                          <p:spTgt spid="334"/>
                                        </p:tgtEl>
                                        <p:attrNameLst>
                                          <p:attrName>style.visibility</p:attrName>
                                        </p:attrNameLst>
                                      </p:cBhvr>
                                      <p:to>
                                        <p:strVal val="visible"/>
                                      </p:to>
                                    </p:set>
                                    <p:animEffect transition="in" filter="fade">
                                      <p:cBhvr>
                                        <p:cTn id="14" dur="1000"/>
                                        <p:tgtEl>
                                          <p:spTgt spid="334"/>
                                        </p:tgtEl>
                                      </p:cBhvr>
                                    </p:animEffect>
                                    <p:anim calcmode="lin" valueType="num">
                                      <p:cBhvr>
                                        <p:cTn id="15" dur="1000" fill="hold"/>
                                        <p:tgtEl>
                                          <p:spTgt spid="334"/>
                                        </p:tgtEl>
                                        <p:attrNameLst>
                                          <p:attrName>ppt_x</p:attrName>
                                        </p:attrNameLst>
                                      </p:cBhvr>
                                      <p:tavLst>
                                        <p:tav tm="0">
                                          <p:val>
                                            <p:strVal val="#ppt_x"/>
                                          </p:val>
                                        </p:tav>
                                        <p:tav tm="100000">
                                          <p:val>
                                            <p:strVal val="#ppt_x"/>
                                          </p:val>
                                        </p:tav>
                                      </p:tavLst>
                                    </p:anim>
                                    <p:anim calcmode="lin" valueType="num">
                                      <p:cBhvr>
                                        <p:cTn id="16" dur="1000" fill="hold"/>
                                        <p:tgtEl>
                                          <p:spTgt spid="33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1500"/>
                                  </p:stCondLst>
                                  <p:childTnLst>
                                    <p:set>
                                      <p:cBhvr>
                                        <p:cTn id="18" dur="1" fill="hold">
                                          <p:stCondLst>
                                            <p:cond delay="0"/>
                                          </p:stCondLst>
                                        </p:cTn>
                                        <p:tgtEl>
                                          <p:spTgt spid="332"/>
                                        </p:tgtEl>
                                        <p:attrNameLst>
                                          <p:attrName>style.visibility</p:attrName>
                                        </p:attrNameLst>
                                      </p:cBhvr>
                                      <p:to>
                                        <p:strVal val="visible"/>
                                      </p:to>
                                    </p:set>
                                    <p:animEffect transition="in" filter="fade">
                                      <p:cBhvr>
                                        <p:cTn id="19" dur="1000"/>
                                        <p:tgtEl>
                                          <p:spTgt spid="332"/>
                                        </p:tgtEl>
                                      </p:cBhvr>
                                    </p:animEffect>
                                    <p:anim calcmode="lin" valueType="num">
                                      <p:cBhvr>
                                        <p:cTn id="20" dur="1000" fill="hold"/>
                                        <p:tgtEl>
                                          <p:spTgt spid="332"/>
                                        </p:tgtEl>
                                        <p:attrNameLst>
                                          <p:attrName>ppt_x</p:attrName>
                                        </p:attrNameLst>
                                      </p:cBhvr>
                                      <p:tavLst>
                                        <p:tav tm="0">
                                          <p:val>
                                            <p:strVal val="#ppt_x"/>
                                          </p:val>
                                        </p:tav>
                                        <p:tav tm="100000">
                                          <p:val>
                                            <p:strVal val="#ppt_x"/>
                                          </p:val>
                                        </p:tav>
                                      </p:tavLst>
                                    </p:anim>
                                    <p:anim calcmode="lin" valueType="num">
                                      <p:cBhvr>
                                        <p:cTn id="21" dur="1000" fill="hold"/>
                                        <p:tgtEl>
                                          <p:spTgt spid="332"/>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2000"/>
                                  </p:stCondLst>
                                  <p:childTnLst>
                                    <p:set>
                                      <p:cBhvr>
                                        <p:cTn id="23" dur="1" fill="hold">
                                          <p:stCondLst>
                                            <p:cond delay="0"/>
                                          </p:stCondLst>
                                        </p:cTn>
                                        <p:tgtEl>
                                          <p:spTgt spid="342"/>
                                        </p:tgtEl>
                                        <p:attrNameLst>
                                          <p:attrName>style.visibility</p:attrName>
                                        </p:attrNameLst>
                                      </p:cBhvr>
                                      <p:to>
                                        <p:strVal val="visible"/>
                                      </p:to>
                                    </p:set>
                                    <p:anim calcmode="lin" valueType="num">
                                      <p:cBhvr>
                                        <p:cTn id="24" dur="500" fill="hold"/>
                                        <p:tgtEl>
                                          <p:spTgt spid="342"/>
                                        </p:tgtEl>
                                        <p:attrNameLst>
                                          <p:attrName>ppt_w</p:attrName>
                                        </p:attrNameLst>
                                      </p:cBhvr>
                                      <p:tavLst>
                                        <p:tav tm="0">
                                          <p:val>
                                            <p:fltVal val="0"/>
                                          </p:val>
                                        </p:tav>
                                        <p:tav tm="100000">
                                          <p:val>
                                            <p:strVal val="#ppt_w"/>
                                          </p:val>
                                        </p:tav>
                                      </p:tavLst>
                                    </p:anim>
                                    <p:anim calcmode="lin" valueType="num">
                                      <p:cBhvr>
                                        <p:cTn id="25" dur="500" fill="hold"/>
                                        <p:tgtEl>
                                          <p:spTgt spid="342"/>
                                        </p:tgtEl>
                                        <p:attrNameLst>
                                          <p:attrName>ppt_h</p:attrName>
                                        </p:attrNameLst>
                                      </p:cBhvr>
                                      <p:tavLst>
                                        <p:tav tm="0">
                                          <p:val>
                                            <p:fltVal val="0"/>
                                          </p:val>
                                        </p:tav>
                                        <p:tav tm="100000">
                                          <p:val>
                                            <p:strVal val="#ppt_h"/>
                                          </p:val>
                                        </p:tav>
                                      </p:tavLst>
                                    </p:anim>
                                    <p:animEffect transition="in" filter="fade">
                                      <p:cBhvr>
                                        <p:cTn id="26" dur="500"/>
                                        <p:tgtEl>
                                          <p:spTgt spid="342"/>
                                        </p:tgtEl>
                                      </p:cBhvr>
                                    </p:animEffect>
                                  </p:childTnLst>
                                </p:cTn>
                              </p:par>
                              <p:par>
                                <p:cTn id="27" presetID="47" presetClass="entr" presetSubtype="0" fill="hold" nodeType="withEffect">
                                  <p:stCondLst>
                                    <p:cond delay="2250"/>
                                  </p:stCondLst>
                                  <p:childTnLst>
                                    <p:set>
                                      <p:cBhvr>
                                        <p:cTn id="28" dur="1" fill="hold">
                                          <p:stCondLst>
                                            <p:cond delay="0"/>
                                          </p:stCondLst>
                                        </p:cTn>
                                        <p:tgtEl>
                                          <p:spTgt spid="338"/>
                                        </p:tgtEl>
                                        <p:attrNameLst>
                                          <p:attrName>style.visibility</p:attrName>
                                        </p:attrNameLst>
                                      </p:cBhvr>
                                      <p:to>
                                        <p:strVal val="visible"/>
                                      </p:to>
                                    </p:set>
                                    <p:animEffect transition="in" filter="fade">
                                      <p:cBhvr>
                                        <p:cTn id="29" dur="1000"/>
                                        <p:tgtEl>
                                          <p:spTgt spid="338"/>
                                        </p:tgtEl>
                                      </p:cBhvr>
                                    </p:animEffect>
                                    <p:anim calcmode="lin" valueType="num">
                                      <p:cBhvr>
                                        <p:cTn id="30" dur="1000" fill="hold"/>
                                        <p:tgtEl>
                                          <p:spTgt spid="338"/>
                                        </p:tgtEl>
                                        <p:attrNameLst>
                                          <p:attrName>ppt_x</p:attrName>
                                        </p:attrNameLst>
                                      </p:cBhvr>
                                      <p:tavLst>
                                        <p:tav tm="0">
                                          <p:val>
                                            <p:strVal val="#ppt_x"/>
                                          </p:val>
                                        </p:tav>
                                        <p:tav tm="100000">
                                          <p:val>
                                            <p:strVal val="#ppt_x"/>
                                          </p:val>
                                        </p:tav>
                                      </p:tavLst>
                                    </p:anim>
                                    <p:anim calcmode="lin" valueType="num">
                                      <p:cBhvr>
                                        <p:cTn id="31" dur="1000" fill="hold"/>
                                        <p:tgtEl>
                                          <p:spTgt spid="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5382" y="810824"/>
            <a:ext cx="10334625" cy="4040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
        <p:nvSpPr>
          <p:cNvPr id="5" name="TextBox 4"/>
          <p:cNvSpPr txBox="1"/>
          <p:nvPr/>
        </p:nvSpPr>
        <p:spPr>
          <a:xfrm>
            <a:off x="1169582" y="918884"/>
            <a:ext cx="10384466" cy="2676525"/>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1</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Chiếc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rễ</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a:t>
            </a:r>
          </a:p>
          <a:p>
            <a:pPr marL="381000" indent="-381000">
              <a:lnSpc>
                <a:spcPct val="150000"/>
              </a:lnSpc>
              <a:buFontTx/>
              <a:buChar char="-"/>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a:t>
            </a:r>
          </a:p>
          <a:p>
            <a:pPr marL="381000" indent="-381000">
              <a:lnSpc>
                <a:spcPct val="150000"/>
              </a:lnSpc>
              <a:buFontTx/>
              <a:buChar char="-"/>
            </a:pP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marL="381000" indent="-381000">
              <a:lnSpc>
                <a:spcPct val="150000"/>
              </a:lnSpc>
              <a:buFontTx/>
              <a:buChar char="-"/>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2737" y="0"/>
            <a:ext cx="9411523" cy="737235"/>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4 – 5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p:txBody>
      </p:sp>
      <p:pic>
        <p:nvPicPr>
          <p:cNvPr id="15" name="Picture 14"/>
          <p:cNvPicPr>
            <a:picLocks noChangeAspect="1"/>
          </p:cNvPicPr>
          <p:nvPr/>
        </p:nvPicPr>
        <p:blipFill>
          <a:blip r:embed="rId3"/>
          <a:stretch>
            <a:fillRect/>
          </a:stretch>
        </p:blipFill>
        <p:spPr>
          <a:xfrm>
            <a:off x="2011680" y="819785"/>
            <a:ext cx="8168005" cy="3996690"/>
          </a:xfrm>
          <a:prstGeom prst="rect">
            <a:avLst/>
          </a:prstGeom>
        </p:spPr>
      </p:pic>
      <p:sp>
        <p:nvSpPr>
          <p:cNvPr id="2" name="Text Box 1"/>
          <p:cNvSpPr txBox="1"/>
          <p:nvPr/>
        </p:nvSpPr>
        <p:spPr>
          <a:xfrm>
            <a:off x="287020" y="4986655"/>
            <a:ext cx="11618595" cy="1568450"/>
          </a:xfrm>
          <a:prstGeom prst="rect">
            <a:avLst/>
          </a:prstGeom>
          <a:noFill/>
        </p:spPr>
        <p:txBody>
          <a:bodyPr wrap="square" rtlCol="0" anchor="t">
            <a:spAutoFit/>
          </a:bodyPr>
          <a:lstStyle/>
          <a:p>
            <a:r>
              <a:rPr lang="vi-VN" altLang="en-US"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Em muốn kể về việc làm nào của Bác Hồ?</a:t>
            </a:r>
          </a:p>
          <a:p>
            <a:r>
              <a:rPr lang="vi-VN" altLang="en-US"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Bác đã làm việc đó như thế nào?</a:t>
            </a:r>
          </a:p>
          <a:p>
            <a:r>
              <a:rPr lang="vi-VN" altLang="en-US"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Em có suy nghĩ gì về việc làm của Bác?</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19380" y="59055"/>
            <a:ext cx="12072620" cy="6739255"/>
          </a:xfrm>
          <a:prstGeom prst="rect">
            <a:avLst/>
          </a:prstGeom>
          <a:noFill/>
        </p:spPr>
        <p:txBody>
          <a:bodyPr wrap="square" rtlCol="0">
            <a:spAutoFit/>
          </a:bodyPr>
          <a:lstStyle/>
          <a:p>
            <a:pPr>
              <a:lnSpc>
                <a:spcPct val="150000"/>
              </a:lnSpc>
            </a:pPr>
            <a:r>
              <a:rPr lang="en-US" sz="3200" b="1">
                <a:latin typeface="Times New Roman" panose="02020603050405020304" pitchFamily="18" charset="0"/>
                <a:cs typeface="Times New Roman" panose="02020603050405020304" pitchFamily="18" charset="0"/>
              </a:rPr>
              <a:t>			Bài tham khảo:</a:t>
            </a:r>
          </a:p>
          <a:p>
            <a:pPr>
              <a:lnSpc>
                <a:spcPct val="150000"/>
              </a:lnSpc>
            </a:pP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Câu chuyện Chiếc rễ đa tròn đã kể về một việc làm vừa sáng tạo lại giàu tình yêu thương của Bác Hồ dành cho các em thiếu nhi. Đó chính là việc Bác tự mình trồng nên cây đa cho các bạn nhỏ khi đến thăm vườn Bác có chỗ để chơi. Cây đa ấy được trồng từ một cái rễ con nhỏ bị gió thổi bay xuống. Bác cuộn tròn nó lại, buộc hai đầu vào hai cái cọc, rồi đem trồng xuống đất. Thời gian thấm thoắt thoi đưa, giờ cây, vòng rễ ấy đã lớn lên, trưởng thành cao lớn đẹp như cái vòm che khổng lồ cho các cháu vui chơi.</a:t>
            </a:r>
            <a:endParaRPr lang="en-US" sz="32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29920" y="1087120"/>
            <a:ext cx="10626725" cy="4030980"/>
          </a:xfrm>
          <a:prstGeom prst="rect">
            <a:avLst/>
          </a:prstGeom>
          <a:noFill/>
        </p:spPr>
        <p:txBody>
          <a:bodyPr wrap="square" rtlCol="0" anchor="t">
            <a:spAutoFit/>
          </a:bodyPr>
          <a:lstStyle/>
          <a:p>
            <a:pPr algn="just"/>
            <a:r>
              <a:rPr lang="vi-VN" altLang="en-US"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Trong câu chuyện Chiếc rễ đa tròn, Bác Hồ đã tự tay trồng nên một cây đa vô cùng kì diệu.</a:t>
            </a:r>
            <a:r>
              <a:rPr lang="vi-VN" altLang="en-US"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Từ một chiếc rễ đa bị gió thổi bay, Bác đã cuộn tròn nó lại, sau đó mới đem đi trồng. Hai đầu rễ của cây, bác buộc chắc vào hai cái cọc rồi mới vùi xuống đất. Nhờ hành động ấy của Bác, mà sau này các em thiếu nhi đến thăm vườn Bác đã có một chiếc cổng tròn thú vị để vui chơi.  Qua hành động ấy, em cảm nhận được Bác là một người rất yêu thương các bạn thiếu nhi.</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652" t="1786" r="770"/>
          <a:stretch>
            <a:fillRect/>
          </a:stretch>
        </p:blipFill>
        <p:spPr>
          <a:xfrm>
            <a:off x="0" y="0"/>
            <a:ext cx="12192000" cy="6858000"/>
          </a:xfrm>
          <a:prstGeom prst="rect">
            <a:avLst/>
          </a:prstGeom>
        </p:spPr>
      </p:pic>
      <p:sp>
        <p:nvSpPr>
          <p:cNvPr id="6" name="文本框 5"/>
          <p:cNvSpPr txBox="1"/>
          <p:nvPr/>
        </p:nvSpPr>
        <p:spPr>
          <a:xfrm>
            <a:off x="3456940" y="2586355"/>
            <a:ext cx="5092065" cy="1340485"/>
          </a:xfrm>
          <a:prstGeom prst="rect">
            <a:avLst/>
          </a:prstGeom>
          <a:noFill/>
        </p:spPr>
        <p:txBody>
          <a:bodyPr wrap="square" rtlCol="0">
            <a:prstTxWarp prst="textArchUp">
              <a:avLst/>
            </a:prstTxWarp>
            <a:spAutoFit/>
          </a:bodyPr>
          <a:lstStyle/>
          <a:p>
            <a:pPr algn="ctr"/>
            <a:r>
              <a:rPr lang="vi-VN" altLang="en-US" sz="6000" b="1" dirty="0">
                <a:solidFill>
                  <a:srgbClr val="401010"/>
                </a:solidFill>
                <a:latin typeface="Times New Roman" panose="02020603050405020304" pitchFamily="18" charset="0"/>
                <a:cs typeface="Times New Roman" panose="02020603050405020304" pitchFamily="18" charset="0"/>
              </a:rPr>
              <a:t>TIẾT HỌC KẾT THÚC</a:t>
            </a:r>
          </a:p>
        </p:txBody>
      </p:sp>
      <p:pic>
        <p:nvPicPr>
          <p:cNvPr id="15" name="欢快卡通背景音乐伴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800" y="-987425"/>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 repeatCount="indefinite" fill="hold" display="0">
                  <p:stCondLst>
                    <p:cond delay="indefinite"/>
                  </p:stCondLst>
                  <p:endCondLst>
                    <p:cond evt="onStopAudio" delay="0">
                      <p:tgtEl>
                        <p:sldTgt/>
                      </p:tgtEl>
                    </p:cond>
                  </p:endCondLst>
                </p:cTn>
                <p:tgtEl>
                  <p:spTgt spid="15"/>
                </p:tgtEl>
              </p:cMediaNode>
            </p:audio>
          </p:childTnLst>
        </p:cTn>
      </p:par>
    </p:tnLst>
    <p:bldLst>
      <p:bldP spid="6" grpId="0"/>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Words>
  <Application>Microsoft Office PowerPoint</Application>
  <PresentationFormat>Widescreen</PresentationFormat>
  <Paragraphs>21</Paragraphs>
  <Slides>6</Slides>
  <Notes>4</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vt:i4>
      </vt:variant>
    </vt:vector>
  </HeadingPairs>
  <TitlesOfParts>
    <vt:vector size="15" baseType="lpstr">
      <vt:lpstr>等线</vt:lpstr>
      <vt:lpstr>Arial</vt:lpstr>
      <vt:lpstr>Arial-Rounded</vt:lpstr>
      <vt:lpstr>Calibri</vt:lpstr>
      <vt:lpstr>Times New Roman</vt:lpstr>
      <vt:lpstr>2_Office 主题</vt:lpstr>
      <vt:lpstr>第一PPT，www.1ppt.com</vt:lpstr>
      <vt:lpstr>https://www.freeppt7.com</vt:lpstr>
      <vt:lpstr>3_Office 主题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Ms Quyen</cp:lastModifiedBy>
  <cp:revision>49</cp:revision>
  <dcterms:created xsi:type="dcterms:W3CDTF">2021-07-20T01:55:00Z</dcterms:created>
  <dcterms:modified xsi:type="dcterms:W3CDTF">2022-04-25T05:52:55Z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5EAC706318DB47CEB1B9D4E5EB08A735</vt:lpwstr>
  </property>
  <property fmtid="{D5CDD505-2E9C-101B-9397-08002B2CF9AE}" pid="3" name="KSOProductBuildVer">
    <vt:lpwstr>1033-11.2.0.11074</vt:lpwstr>
  </property>
</Properties>
</file>