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407" r:id="rId2"/>
    <p:sldId id="399" r:id="rId3"/>
    <p:sldId id="400" r:id="rId4"/>
    <p:sldId id="350" r:id="rId5"/>
    <p:sldId id="401" r:id="rId6"/>
    <p:sldId id="352" r:id="rId7"/>
    <p:sldId id="402" r:id="rId8"/>
    <p:sldId id="403" r:id="rId9"/>
    <p:sldId id="405" r:id="rId10"/>
  </p:sldIdLst>
  <p:sldSz cx="6858000" cy="5143500"/>
  <p:notesSz cx="6858000" cy="9144000"/>
  <p:embeddedFontLst>
    <p:embeddedFont>
      <p:font typeface="Calibri" panose="020F0502020204030204" pitchFamily="34" charset="0"/>
      <p:regular r:id="rId12"/>
      <p:bold r:id="rId13"/>
      <p:italic r:id="rId14"/>
      <p:boldItalic r:id="rId15"/>
    </p:embeddedFont>
    <p:embeddedFont>
      <p:font typeface="Kalam" panose="020B0604020202020204" charset="0"/>
      <p:regular r:id="rId16"/>
    </p:embeddedFont>
    <p:embeddedFont>
      <p:font typeface="Montserrat" panose="00000500000000000000" pitchFamily="2" charset="0"/>
      <p:regular r:id="rId17"/>
    </p:embeddedFont>
  </p:embeddedFontLst>
  <p:custDataLst>
    <p:tags r:id="rId1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9C7"/>
    <a:srgbClr val="FFFFFF"/>
    <a:srgbClr val="000000"/>
    <a:srgbClr val="CC7500"/>
    <a:srgbClr val="1E5CC1"/>
    <a:srgbClr val="FB5B53"/>
    <a:srgbClr val="FB4C43"/>
    <a:srgbClr val="FFCC00"/>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7" autoAdjust="0"/>
    <p:restoredTop sz="94364" autoAdjust="0"/>
  </p:normalViewPr>
  <p:slideViewPr>
    <p:cSldViewPr snapToGrid="0">
      <p:cViewPr varScale="1">
        <p:scale>
          <a:sx n="86" d="100"/>
          <a:sy n="86" d="100"/>
        </p:scale>
        <p:origin x="13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8" y="4767263"/>
            <a:ext cx="1543050" cy="273844"/>
          </a:xfrm>
        </p:spPr>
        <p:txBody>
          <a:bodyPr/>
          <a:lstStyle/>
          <a:p>
            <a:fld id="{851456EF-EDA7-466D-90A9-97D47B7037CB}" type="datetimeFigureOut">
              <a:rPr lang="zh-CN" altLang="en-US" smtClean="0"/>
              <a:t>2022/4/17</a:t>
            </a:fld>
            <a:endParaRPr lang="zh-CN" altLang="en-US"/>
          </a:p>
        </p:txBody>
      </p:sp>
      <p:sp>
        <p:nvSpPr>
          <p:cNvPr id="5" name="页脚占位符 4"/>
          <p:cNvSpPr>
            <a:spLocks noGrp="1"/>
          </p:cNvSpPr>
          <p:nvPr>
            <p:ph type="ftr" sz="quarter" idx="11"/>
          </p:nvPr>
        </p:nvSpPr>
        <p:spPr>
          <a:xfrm>
            <a:off x="2271713" y="4767263"/>
            <a:ext cx="2314575" cy="273844"/>
          </a:xfrm>
        </p:spPr>
        <p:txBody>
          <a:bodyPr/>
          <a:lstStyle/>
          <a:p>
            <a:endParaRPr lang="zh-CN" altLang="en-US"/>
          </a:p>
        </p:txBody>
      </p:sp>
      <p:sp>
        <p:nvSpPr>
          <p:cNvPr id="6" name="灯片编号占位符 5"/>
          <p:cNvSpPr>
            <a:spLocks noGrp="1"/>
          </p:cNvSpPr>
          <p:nvPr>
            <p:ph type="sldNum" sz="quarter" idx="12"/>
          </p:nvPr>
        </p:nvSpPr>
        <p:spPr>
          <a:xfrm>
            <a:off x="4843463" y="4767263"/>
            <a:ext cx="1543050" cy="273844"/>
          </a:xfrm>
        </p:spPr>
        <p:txBody>
          <a:bodyPr/>
          <a:lstStyle/>
          <a:p>
            <a:fld id="{1A7D73ED-7EBB-4E11-B60B-79773C5177D3}" type="slidenum">
              <a:rPr lang="zh-CN" altLang="en-US" smtClean="0"/>
              <a:t>‹#›</a:t>
            </a:fld>
            <a:endParaRPr lang="zh-CN" altLang="en-US"/>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6858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2000505000000020004"/>
              <a:buChar char="●"/>
              <a:defRPr sz="1800">
                <a:solidFill>
                  <a:schemeClr val="dk1"/>
                </a:solidFill>
                <a:latin typeface="Montserrat" panose="02000505000000020004"/>
                <a:ea typeface="Montserrat" panose="02000505000000020004"/>
                <a:cs typeface="Montserrat" panose="02000505000000020004"/>
                <a:sym typeface="Montserrat" panose="02000505000000020004"/>
              </a:defRPr>
            </a:lvl1pPr>
            <a:lvl2pPr marL="914400" lvl="1"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2pPr>
            <a:lvl3pPr marL="1371600" lvl="2"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3pPr>
            <a:lvl4pPr marL="1828800" lvl="3"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4pPr>
            <a:lvl5pPr marL="2286000" lvl="4"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5pPr>
            <a:lvl6pPr marL="2743200" lvl="5"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6pPr>
            <a:lvl7pPr marL="3200400" lvl="6"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7pPr>
            <a:lvl8pPr marL="3657600" lvl="7"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8pPr>
            <a:lvl9pPr marL="4114800" lvl="8" indent="-317500">
              <a:lnSpc>
                <a:spcPct val="100000"/>
              </a:lnSpc>
              <a:spcBef>
                <a:spcPts val="1600"/>
              </a:spcBef>
              <a:spcAft>
                <a:spcPts val="160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316" y="2929045"/>
            <a:ext cx="1644296" cy="1317905"/>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577" y="4107423"/>
            <a:ext cx="4659423" cy="393139"/>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07423"/>
            <a:ext cx="4451933" cy="393139"/>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52734"/>
            <a:ext cx="1463406" cy="1752581"/>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529860"/>
            <a:ext cx="1031371" cy="97070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9100" y="3947453"/>
            <a:ext cx="2628899" cy="411115"/>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42" y="793954"/>
            <a:ext cx="4900392" cy="1004100"/>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8965" y="3605701"/>
            <a:ext cx="2705374" cy="929825"/>
          </a:xfrm>
          <a:prstGeom prst="rect">
            <a:avLst/>
          </a:prstGeom>
        </p:spPr>
      </p:pic>
      <p:sp>
        <p:nvSpPr>
          <p:cNvPr id="343" name="文本框 342"/>
          <p:cNvSpPr txBox="1"/>
          <p:nvPr/>
        </p:nvSpPr>
        <p:spPr>
          <a:xfrm>
            <a:off x="1621371" y="701822"/>
            <a:ext cx="3689350" cy="334010"/>
          </a:xfrm>
          <a:prstGeom prst="rect">
            <a:avLst/>
          </a:prstGeom>
          <a:noFill/>
        </p:spPr>
        <p:txBody>
          <a:bodyPr wrap="none" rtlCol="0">
            <a:spAutoFit/>
            <a:scene3d>
              <a:camera prst="orthographicFront"/>
              <a:lightRig rig="threePt" dir="t"/>
            </a:scene3d>
            <a:sp3d contourW="12700"/>
          </a:bodyPr>
          <a:lstStyle/>
          <a:p>
            <a:pPr algn="ctr"/>
            <a:r>
              <a:rPr lang="vi-VN" altLang="zh-CN"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1575"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1652254" y="927908"/>
            <a:ext cx="3578225" cy="368300"/>
          </a:xfrm>
          <a:prstGeom prst="rect">
            <a:avLst/>
          </a:prstGeom>
          <a:noFill/>
        </p:spPr>
        <p:txBody>
          <a:bodyPr wrap="none" rtlCol="0">
            <a:spAutoFit/>
            <a:scene3d>
              <a:camera prst="orthographicFront"/>
              <a:lightRig rig="threePt" dir="t"/>
            </a:scene3d>
            <a:sp3d contourW="12700"/>
          </a:bodyPr>
          <a:lstStyle/>
          <a:p>
            <a:pPr algn="ctr"/>
            <a:r>
              <a:rPr lang="vi-VN" altLang="zh-CN" sz="18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18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1" name="WordArt 5"/>
          <p:cNvSpPr>
            <a:spLocks noChangeArrowheads="1" noChangeShapeType="1" noTextEdit="1"/>
          </p:cNvSpPr>
          <p:nvPr/>
        </p:nvSpPr>
        <p:spPr bwMode="auto">
          <a:xfrm>
            <a:off x="1495532" y="1729507"/>
            <a:ext cx="4064347" cy="1110731"/>
          </a:xfrm>
          <a:prstGeom prst="rect">
            <a:avLst/>
          </a:prstGeom>
        </p:spPr>
        <p:txBody>
          <a:bodyPr spcFirstLastPara="1" wrap="none" fromWordArt="1">
            <a:prstTxWarp prst="textArchUp">
              <a:avLst>
                <a:gd name="adj" fmla="val 10861212"/>
              </a:avLst>
            </a:prstTxWarp>
            <a:scene3d>
              <a:camera prst="orthographicFront"/>
              <a:lightRig rig="threePt" dir="t"/>
            </a:scene3d>
          </a:bodyPr>
          <a:lstStyle/>
          <a:p>
            <a:pPr algn="ctr">
              <a:defRPr/>
            </a:pPr>
            <a:r>
              <a:rPr lang="en-US" sz="2475" kern="10" dirty="0">
                <a:ln/>
                <a:solidFill>
                  <a:schemeClr val="accent1"/>
                </a:solidFill>
                <a:effectLst>
                  <a:outerShdw blurRad="38100" dist="25400" dir="5400000" algn="ctr" rotWithShape="0">
                    <a:srgbClr val="6E747A">
                      <a:alpha val="43000"/>
                    </a:srgbClr>
                  </a:outerShdw>
                </a:effectLst>
                <a:latin typeface="Times New Roman" panose="02020603050405020304"/>
                <a:cs typeface="Times New Roman" panose="02020603050405020304"/>
              </a:rPr>
              <a:t> </a:t>
            </a:r>
          </a:p>
          <a:p>
            <a:pPr algn="ctr">
              <a:defRPr/>
            </a:pPr>
            <a:r>
              <a:rPr lang="vi-VN" altLang="en-US" sz="2475" b="1" kern="10" dirty="0">
                <a:ln/>
                <a:solidFill>
                  <a:schemeClr val="accent1"/>
                </a:solidFill>
                <a:effectLst>
                  <a:outerShdw blurRad="38100" dist="25400" dir="5400000" algn="ctr" rotWithShape="0">
                    <a:srgbClr val="6E747A">
                      <a:alpha val="43000"/>
                    </a:srgbClr>
                  </a:outerShdw>
                </a:effectLst>
                <a:latin typeface="Times New Roman" panose="02020603050405020304"/>
                <a:cs typeface="Times New Roman" panose="02020603050405020304"/>
              </a:rPr>
              <a:t>MÔN TIẾNG VIỆT</a:t>
            </a:r>
          </a:p>
        </p:txBody>
      </p:sp>
      <p:sp>
        <p:nvSpPr>
          <p:cNvPr id="2" name="TextBox 1"/>
          <p:cNvSpPr txBox="1"/>
          <p:nvPr/>
        </p:nvSpPr>
        <p:spPr>
          <a:xfrm>
            <a:off x="1031200" y="2223849"/>
            <a:ext cx="4899898" cy="1753235"/>
          </a:xfrm>
          <a:prstGeom prst="rect">
            <a:avLst/>
          </a:prstGeom>
          <a:noFill/>
        </p:spPr>
        <p:txBody>
          <a:bodyPr wrap="square" rtlCol="0">
            <a:spAutoFit/>
          </a:bodyPr>
          <a:lstStyle/>
          <a:p>
            <a:pPr algn="ctr"/>
            <a:endParaRPr lang="vi-VN" altLang="en-US" sz="2700" b="1" dirty="0">
              <a:ln w="22225">
                <a:solidFill>
                  <a:srgbClr val="7030A0"/>
                </a:solidFill>
                <a:prstDash val="solid"/>
              </a:ln>
              <a:solidFill>
                <a:schemeClr val="bg2">
                  <a:lumMod val="50000"/>
                </a:schemeClr>
              </a:solidFill>
            </a:endParaRPr>
          </a:p>
          <a:p>
            <a:pPr algn="ctr"/>
            <a:r>
              <a:rPr lang="vi-VN" altLang="en-US" sz="2700" b="1" noProof="0" dirty="0" err="1">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Luyện tậ</a:t>
            </a:r>
            <a:r>
              <a:rPr lang="en-US" sz="2700" b="1" noProof="0">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p</a:t>
            </a:r>
            <a:r>
              <a:rPr lang="en-US" sz="2700" b="1"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 </a:t>
            </a:r>
            <a:r>
              <a:rPr lang="vi-VN" altLang="en-US" sz="2700" b="1"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Viết lời cảm ơn các </a:t>
            </a:r>
          </a:p>
          <a:p>
            <a:pPr algn="ctr"/>
            <a:r>
              <a:rPr lang="vi-VN" altLang="en-US" sz="2700" b="1"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chú bộ đội hải quân</a:t>
            </a:r>
            <a:r>
              <a:rPr lang="en-US" sz="2700" b="1" noProof="0">
                <a:ln>
                  <a:noFill/>
                </a:ln>
                <a:solidFill>
                  <a:schemeClr val="bg2">
                    <a:lumMod val="50000"/>
                  </a:schemeClr>
                </a:solidFill>
                <a:effectLst/>
                <a:uLnTx/>
                <a:uFillTx/>
                <a:latin typeface="Times New Roman" panose="02020603050405020304" pitchFamily="18" charset="0"/>
                <a:cs typeface="Times New Roman" panose="02020603050405020304" pitchFamily="18" charset="0"/>
                <a:sym typeface="+mn-ea"/>
              </a:rPr>
              <a:t>.</a:t>
            </a:r>
            <a:endParaRPr kumimoji="0" lang="en-US" sz="27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endParaRPr>
          </a:p>
          <a:p>
            <a:pPr algn="ctr"/>
            <a:endParaRPr kumimoji="0" lang="en-US" altLang="en-US" sz="27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50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150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50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200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225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par>
                                <p:cTn id="32" presetID="21" presetClass="entr" presetSubtype="4" fill="hold" nodeType="withEffect">
                                  <p:stCondLst>
                                    <p:cond delay="3000"/>
                                  </p:stCondLst>
                                  <p:childTnLst>
                                    <p:set>
                                      <p:cBhvr>
                                        <p:cTn id="33" dur="1" fill="hold">
                                          <p:stCondLst>
                                            <p:cond delay="0"/>
                                          </p:stCondLst>
                                        </p:cTn>
                                        <p:tgtEl>
                                          <p:spTgt spid="21"/>
                                        </p:tgtEl>
                                        <p:attrNameLst>
                                          <p:attrName>style.visibility</p:attrName>
                                        </p:attrNameLst>
                                      </p:cBhvr>
                                      <p:to>
                                        <p:strVal val="visible"/>
                                      </p:to>
                                    </p:set>
                                    <p:animEffect transition="in" filter="wheel(4)">
                                      <p:cBhvr>
                                        <p:cTn id="34" dur="1000"/>
                                        <p:tgtEl>
                                          <p:spTgt spid="21"/>
                                        </p:tgtEl>
                                      </p:cBhvr>
                                    </p:animEffect>
                                  </p:childTnLst>
                                </p:cTn>
                              </p:par>
                              <p:par>
                                <p:cTn id="35" presetID="23" presetClass="entr" presetSubtype="16" fill="hold" grpId="0" nodeType="withEffect">
                                  <p:stCondLst>
                                    <p:cond delay="425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childTnLst>
                                </p:cTn>
                              </p:par>
                              <p:par>
                                <p:cTn id="39" presetID="21" presetClass="emph" presetSubtype="0" fill="hold" grpId="1" nodeType="withEffect">
                                  <p:stCondLst>
                                    <p:cond delay="4750"/>
                                  </p:stCondLst>
                                  <p:childTnLst>
                                    <p:animClr clrSpc="hsl" dir="cw">
                                      <p:cBhvr override="childStyle">
                                        <p:cTn id="40" dur="500" fill="hold"/>
                                        <p:tgtEl>
                                          <p:spTgt spid="2"/>
                                        </p:tgtEl>
                                        <p:attrNameLst>
                                          <p:attrName>style.color</p:attrName>
                                        </p:attrNameLst>
                                      </p:cBhvr>
                                      <p:by>
                                        <p:hsl h="7200000" s="0" l="0"/>
                                      </p:by>
                                    </p:animClr>
                                    <p:animClr clrSpc="hsl" dir="cw">
                                      <p:cBhvr>
                                        <p:cTn id="41" dur="500" fill="hold"/>
                                        <p:tgtEl>
                                          <p:spTgt spid="2"/>
                                        </p:tgtEl>
                                        <p:attrNameLst>
                                          <p:attrName>fillcolor</p:attrName>
                                        </p:attrNameLst>
                                      </p:cBhvr>
                                      <p:by>
                                        <p:hsl h="7200000" s="0" l="0"/>
                                      </p:by>
                                    </p:animClr>
                                    <p:animClr clrSpc="hsl" dir="cw">
                                      <p:cBhvr>
                                        <p:cTn id="42" dur="500" fill="hold"/>
                                        <p:tgtEl>
                                          <p:spTgt spid="2"/>
                                        </p:tgtEl>
                                        <p:attrNameLst>
                                          <p:attrName>stroke.color</p:attrName>
                                        </p:attrNameLst>
                                      </p:cBhvr>
                                      <p:by>
                                        <p:hsl h="7200000" s="0" l="0"/>
                                      </p:by>
                                    </p:animClr>
                                    <p:set>
                                      <p:cBhvr>
                                        <p:cTn id="4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 Cao Lê Hà Trang ❀ Nhạc thiếu nhi 2020 ❀ Nhạc Thiếu Nhi Hay, Ý Nghĩa Nhất Cho Bé Yêu">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6858000" cy="450024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p:nvPr/>
        </p:nvPicPr>
        <p:blipFill>
          <a:blip r:embed="rId2"/>
          <a:stretch>
            <a:fillRect/>
          </a:stretch>
        </p:blipFill>
        <p:spPr>
          <a:xfrm>
            <a:off x="573405" y="605155"/>
            <a:ext cx="2362200" cy="1700530"/>
          </a:xfrm>
          <a:prstGeom prst="rect">
            <a:avLst/>
          </a:prstGeom>
          <a:noFill/>
          <a:ln w="9525">
            <a:noFill/>
          </a:ln>
        </p:spPr>
      </p:pic>
      <p:pic>
        <p:nvPicPr>
          <p:cNvPr id="109" name="Picture 108"/>
          <p:cNvPicPr/>
          <p:nvPr/>
        </p:nvPicPr>
        <p:blipFill>
          <a:blip r:embed="rId3"/>
          <a:stretch>
            <a:fillRect/>
          </a:stretch>
        </p:blipFill>
        <p:spPr>
          <a:xfrm>
            <a:off x="3444875" y="605155"/>
            <a:ext cx="2609850" cy="1752600"/>
          </a:xfrm>
          <a:prstGeom prst="rect">
            <a:avLst/>
          </a:prstGeom>
          <a:noFill/>
          <a:ln w="9525">
            <a:noFill/>
          </a:ln>
        </p:spPr>
      </p:pic>
      <p:pic>
        <p:nvPicPr>
          <p:cNvPr id="110" name="Picture 109"/>
          <p:cNvPicPr/>
          <p:nvPr/>
        </p:nvPicPr>
        <p:blipFill>
          <a:blip r:embed="rId4"/>
          <a:stretch>
            <a:fillRect/>
          </a:stretch>
        </p:blipFill>
        <p:spPr>
          <a:xfrm>
            <a:off x="2094548" y="2634298"/>
            <a:ext cx="2390775" cy="1914525"/>
          </a:xfrm>
          <a:prstGeom prst="rect">
            <a:avLst/>
          </a:prstGeom>
          <a:noFill/>
          <a:ln w="9525">
            <a:noFill/>
          </a:ln>
        </p:spPr>
      </p:pic>
      <p:sp>
        <p:nvSpPr>
          <p:cNvPr id="5" name="TextBox 1"/>
          <p:cNvSpPr txBox="1"/>
          <p:nvPr/>
        </p:nvSpPr>
        <p:spPr>
          <a:xfrm>
            <a:off x="749935" y="2305685"/>
            <a:ext cx="2009775" cy="352425"/>
          </a:xfrm>
          <a:prstGeom prst="rect">
            <a:avLst/>
          </a:prstGeom>
          <a:noFill/>
        </p:spPr>
        <p:txBody>
          <a:bodyPr wrap="square" rtlCol="0">
            <a:spAutoFit/>
          </a:bodyPr>
          <a:lstStyle/>
          <a:p>
            <a:pPr algn="ctr"/>
            <a:r>
              <a:rPr lang="vi-VN" altLang="en-US" sz="1700" b="1" dirty="0">
                <a:solidFill>
                  <a:srgbClr val="FF0000"/>
                </a:solidFill>
                <a:latin typeface="Times New Roman" panose="02020603050405020304" pitchFamily="18" charset="0"/>
                <a:cs typeface="Times New Roman" panose="02020603050405020304" pitchFamily="18" charset="0"/>
              </a:rPr>
              <a:t>bộ đội lục quân</a:t>
            </a:r>
          </a:p>
        </p:txBody>
      </p:sp>
      <p:sp>
        <p:nvSpPr>
          <p:cNvPr id="6" name="TextBox 1"/>
          <p:cNvSpPr txBox="1"/>
          <p:nvPr/>
        </p:nvSpPr>
        <p:spPr>
          <a:xfrm>
            <a:off x="3197225" y="2305685"/>
            <a:ext cx="3179445" cy="352425"/>
          </a:xfrm>
          <a:prstGeom prst="rect">
            <a:avLst/>
          </a:prstGeom>
          <a:noFill/>
        </p:spPr>
        <p:txBody>
          <a:bodyPr wrap="square" rtlCol="0">
            <a:spAutoFit/>
          </a:bodyPr>
          <a:lstStyle/>
          <a:p>
            <a:pPr algn="ctr"/>
            <a:r>
              <a:rPr lang="vi-VN" altLang="en-US" sz="1700" b="1" dirty="0">
                <a:solidFill>
                  <a:srgbClr val="FF0000"/>
                </a:solidFill>
                <a:latin typeface="Times New Roman" panose="02020603050405020304" pitchFamily="18" charset="0"/>
                <a:cs typeface="Times New Roman" panose="02020603050405020304" pitchFamily="18" charset="0"/>
              </a:rPr>
              <a:t>bộ đội </a:t>
            </a:r>
            <a:r>
              <a:rPr lang="en-US" sz="17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p</a:t>
            </a:r>
            <a:r>
              <a:rPr lang="vi-VN" altLang="en-US" sz="1700" b="1" dirty="0">
                <a:solidFill>
                  <a:srgbClr val="FF0000"/>
                </a:solidFill>
                <a:latin typeface="Times New Roman" panose="02020603050405020304" pitchFamily="18" charset="0"/>
                <a:cs typeface="Times New Roman" panose="02020603050405020304" pitchFamily="18" charset="0"/>
              </a:rPr>
              <a:t>hòng không không quân</a:t>
            </a:r>
          </a:p>
        </p:txBody>
      </p:sp>
      <p:sp>
        <p:nvSpPr>
          <p:cNvPr id="7" name="TextBox 1"/>
          <p:cNvSpPr txBox="1"/>
          <p:nvPr/>
        </p:nvSpPr>
        <p:spPr>
          <a:xfrm>
            <a:off x="1700530" y="4549140"/>
            <a:ext cx="3179445" cy="352425"/>
          </a:xfrm>
          <a:prstGeom prst="rect">
            <a:avLst/>
          </a:prstGeom>
          <a:noFill/>
        </p:spPr>
        <p:txBody>
          <a:bodyPr wrap="square" rtlCol="0">
            <a:spAutoFit/>
          </a:bodyPr>
          <a:lstStyle/>
          <a:p>
            <a:pPr algn="ctr"/>
            <a:r>
              <a:rPr lang="vi-VN" altLang="en-US" sz="1700" b="1" dirty="0">
                <a:solidFill>
                  <a:srgbClr val="FF0000"/>
                </a:solidFill>
                <a:latin typeface="Times New Roman" panose="02020603050405020304" pitchFamily="18" charset="0"/>
                <a:cs typeface="Times New Roman" panose="02020603050405020304" pitchFamily="18" charset="0"/>
              </a:rPr>
              <a:t>bộ đội </a:t>
            </a:r>
            <a:r>
              <a:rPr lang="vi-VN" sz="17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hải quân</a:t>
            </a:r>
            <a:endParaRPr lang="vi-VN" sz="17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02" y="577658"/>
            <a:ext cx="5982195" cy="352425"/>
          </a:xfrm>
          <a:prstGeom prst="rect">
            <a:avLst/>
          </a:prstGeom>
          <a:noFill/>
        </p:spPr>
        <p:txBody>
          <a:bodyPr wrap="square" rtlCol="0">
            <a:spAutoFit/>
          </a:bodyPr>
          <a:lstStyle/>
          <a:p>
            <a:r>
              <a:rPr lang="en-US" sz="1700" b="1" dirty="0">
                <a:solidFill>
                  <a:srgbClr val="FF0000"/>
                </a:solidFill>
                <a:latin typeface="Times New Roman" panose="02020603050405020304" pitchFamily="18" charset="0"/>
                <a:cs typeface="Times New Roman" panose="02020603050405020304" pitchFamily="18" charset="0"/>
              </a:rPr>
              <a:t>1. </a:t>
            </a:r>
            <a:r>
              <a:rPr lang="en-US" sz="1700" b="1" dirty="0" err="1">
                <a:latin typeface="Times New Roman" panose="02020603050405020304" pitchFamily="18" charset="0"/>
                <a:cs typeface="Times New Roman" panose="02020603050405020304" pitchFamily="18" charset="0"/>
              </a:rPr>
              <a:t>Nói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những</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điều</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em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biết</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về</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các</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chú</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bộ</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đội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hải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quân</a:t>
            </a:r>
            <a:r>
              <a:rPr lang="en-US" sz="17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50000"/>
                    </a14:imgEffect>
                  </a14:imgLayer>
                </a14:imgProps>
              </a:ext>
            </a:extLst>
          </a:blip>
          <a:stretch>
            <a:fillRect/>
          </a:stretch>
        </p:blipFill>
        <p:spPr>
          <a:xfrm>
            <a:off x="623886" y="1281112"/>
            <a:ext cx="5610225" cy="28860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p:nvPr/>
        </p:nvPicPr>
        <p:blipFill>
          <a:blip r:embed="rId2"/>
          <a:stretch>
            <a:fillRect/>
          </a:stretch>
        </p:blipFill>
        <p:spPr>
          <a:xfrm>
            <a:off x="659765" y="1208405"/>
            <a:ext cx="2096770" cy="2726690"/>
          </a:xfrm>
          <a:prstGeom prst="rect">
            <a:avLst/>
          </a:prstGeom>
          <a:noFill/>
          <a:ln w="9525">
            <a:noFill/>
          </a:ln>
        </p:spPr>
      </p:pic>
      <p:sp>
        <p:nvSpPr>
          <p:cNvPr id="5" name="TextBox 1"/>
          <p:cNvSpPr txBox="1"/>
          <p:nvPr/>
        </p:nvSpPr>
        <p:spPr>
          <a:xfrm>
            <a:off x="2865120" y="494665"/>
            <a:ext cx="3436620" cy="4154170"/>
          </a:xfrm>
          <a:prstGeom prst="rect">
            <a:avLst/>
          </a:prstGeom>
          <a:noFill/>
        </p:spPr>
        <p:txBody>
          <a:bodyPr wrap="square" rtlCol="0">
            <a:spAutoFit/>
          </a:bodyPr>
          <a:lstStyle/>
          <a:p>
            <a:pPr algn="just"/>
            <a:r>
              <a:rPr lang="vi-VN" altLang="en-US" sz="2400" b="1" dirty="0">
                <a:solidFill>
                  <a:srgbClr val="FF0000"/>
                </a:solidFill>
                <a:latin typeface="Times New Roman" panose="02020603050405020304" pitchFamily="18" charset="0"/>
                <a:cs typeface="Times New Roman" panose="02020603050405020304" pitchFamily="18" charset="0"/>
              </a:rPr>
              <a:t>- Nơi làm việc: trên biển, đảo, quần đảo.</a:t>
            </a:r>
          </a:p>
          <a:p>
            <a:pPr algn="just"/>
            <a:r>
              <a:rPr lang="vi-VN" altLang="en-US" sz="2400" b="1" dirty="0">
                <a:solidFill>
                  <a:srgbClr val="FF0000"/>
                </a:solidFill>
                <a:latin typeface="Times New Roman" panose="02020603050405020304" pitchFamily="18" charset="0"/>
                <a:cs typeface="Times New Roman" panose="02020603050405020304" pitchFamily="18" charset="0"/>
              </a:rPr>
              <a:t>- N</a:t>
            </a:r>
            <a:r>
              <a:rPr lang="vi-VN" altLang="en-US" sz="2400" b="1" dirty="0">
                <a:solidFill>
                  <a:srgbClr val="FF0000"/>
                </a:solidFill>
                <a:latin typeface="Times New Roman" panose="02020603050405020304" pitchFamily="18" charset="0"/>
                <a:cs typeface="Times New Roman" panose="02020603050405020304" pitchFamily="18" charset="0"/>
                <a:sym typeface="+mn-ea"/>
              </a:rPr>
              <a:t>hiệm vụ: Bảo vệ biển đảo, cứu nạn trên biển.</a:t>
            </a:r>
          </a:p>
          <a:p>
            <a:pPr algn="just"/>
            <a:r>
              <a:rPr lang="vi-VN" altLang="en-US" sz="2400" b="1" dirty="0">
                <a:solidFill>
                  <a:srgbClr val="FF0000"/>
                </a:solidFill>
                <a:latin typeface="Times New Roman" panose="02020603050405020304" pitchFamily="18" charset="0"/>
                <a:cs typeface="Times New Roman" panose="02020603050405020304" pitchFamily="18" charset="0"/>
                <a:sym typeface="+mn-ea"/>
              </a:rPr>
              <a:t>- Trang </a:t>
            </a:r>
            <a:r>
              <a:rPr lang="en-US" sz="24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p</a:t>
            </a:r>
            <a:r>
              <a:rPr lang="vi-VN" altLang="en-US" sz="24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hục: Mũ Kê </a:t>
            </a:r>
            <a:r>
              <a:rPr lang="en-US" sz="24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p</a:t>
            </a:r>
            <a:r>
              <a:rPr lang="vi-VN" altLang="en-US" sz="24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i, áo trắng, vai áo có yếm màu xanh, quần xanh, giày vải.</a:t>
            </a:r>
            <a:endParaRPr lang="vi-VN" altLang="en-US" sz="24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altLang="en-US" sz="2400" b="1" dirty="0">
                <a:solidFill>
                  <a:srgbClr val="FF0000"/>
                </a:solidFill>
                <a:latin typeface="Times New Roman" panose="02020603050405020304" pitchFamily="18" charset="0"/>
                <a:cs typeface="Times New Roman" panose="02020603050405020304" pitchFamily="18" charset="0"/>
                <a:sym typeface="+mn-ea"/>
              </a:rPr>
              <a:t>- Khó khăn: Xa gia đình, gặ</a:t>
            </a:r>
            <a:r>
              <a:rPr lang="en-US" sz="24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p</a:t>
            </a:r>
            <a:r>
              <a:rPr lang="vi-VN" altLang="en-US" sz="2400" b="1" dirty="0">
                <a:solidFill>
                  <a:srgbClr val="FF0000"/>
                </a:solidFill>
                <a:latin typeface="Times New Roman" panose="02020603050405020304" pitchFamily="18" charset="0"/>
                <a:cs typeface="Times New Roman" panose="02020603050405020304" pitchFamily="18" charset="0"/>
                <a:sym typeface="+mn-ea"/>
              </a:rPr>
              <a:t> nhiều nguy hiểm.</a:t>
            </a:r>
            <a:endParaRPr lang="vi-VN" altLang="en-US" sz="2400" b="1" dirty="0">
              <a:solidFill>
                <a:srgbClr val="FF0000"/>
              </a:solidFill>
              <a:latin typeface="Times New Roman" panose="02020603050405020304" pitchFamily="18" charset="0"/>
              <a:cs typeface="Times New Roman" panose="02020603050405020304" pitchFamily="18" charset="0"/>
            </a:endParaRPr>
          </a:p>
          <a:p>
            <a:pPr algn="just"/>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87" y="588242"/>
            <a:ext cx="5860026" cy="875665"/>
          </a:xfrm>
          <a:prstGeom prst="rect">
            <a:avLst/>
          </a:prstGeom>
          <a:noFill/>
        </p:spPr>
        <p:txBody>
          <a:bodyPr wrap="square" rtlCol="0">
            <a:spAutoFit/>
          </a:bodyPr>
          <a:lstStyle/>
          <a:p>
            <a:pPr>
              <a:lnSpc>
                <a:spcPct val="150000"/>
              </a:lnSpc>
            </a:pPr>
            <a:r>
              <a:rPr lang="en-US" sz="1700" b="1" dirty="0">
                <a:solidFill>
                  <a:srgbClr val="FF0000"/>
                </a:solidFill>
                <a:latin typeface="Times New Roman" panose="02020603050405020304" pitchFamily="18" charset="0"/>
                <a:cs typeface="Times New Roman" panose="02020603050405020304" pitchFamily="18" charset="0"/>
              </a:rPr>
              <a:t>2. </a:t>
            </a:r>
            <a:r>
              <a:rPr lang="en-US" sz="1700" b="1" dirty="0" err="1">
                <a:latin typeface="Times New Roman" panose="02020603050405020304" pitchFamily="18" charset="0"/>
                <a:cs typeface="Times New Roman" panose="02020603050405020304" pitchFamily="18" charset="0"/>
              </a:rPr>
              <a:t>Viết</a:t>
            </a:r>
            <a:r>
              <a:rPr lang="en-US" sz="1700" b="1" dirty="0">
                <a:latin typeface="Times New Roman" panose="02020603050405020304" pitchFamily="18" charset="0"/>
                <a:cs typeface="Times New Roman" panose="02020603050405020304" pitchFamily="18" charset="0"/>
              </a:rPr>
              <a:t> 4 – 5 </a:t>
            </a:r>
            <a:r>
              <a:rPr lang="en-US" sz="1700" b="1" dirty="0" err="1">
                <a:latin typeface="Times New Roman" panose="02020603050405020304" pitchFamily="18" charset="0"/>
                <a:cs typeface="Times New Roman" panose="02020603050405020304" pitchFamily="18" charset="0"/>
              </a:rPr>
              <a:t>câu</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để</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cảm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ơn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các</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chú</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bộ</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đội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hải</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quân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đang</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làm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nhiệm</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vụ</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bảo</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vệ</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biển</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đảo</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của</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Tổ</a:t>
            </a:r>
            <a:r>
              <a:rPr lang="en-US" sz="1700" b="1" dirty="0">
                <a:latin typeface="Times New Roman" panose="02020603050405020304" pitchFamily="18" charset="0"/>
                <a:cs typeface="Times New Roman" panose="02020603050405020304" pitchFamily="18" charset="0"/>
              </a:rPr>
              <a:t> </a:t>
            </a:r>
            <a:r>
              <a:rPr lang="en-US" sz="1700" b="1" dirty="0" err="1">
                <a:latin typeface="Times New Roman" panose="02020603050405020304" pitchFamily="18" charset="0"/>
                <a:cs typeface="Times New Roman" panose="02020603050405020304" pitchFamily="18" charset="0"/>
              </a:rPr>
              <a:t>quốc</a:t>
            </a:r>
            <a:endParaRPr lang="en-US" sz="17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49960" y="1498461"/>
            <a:ext cx="6358079" cy="3186741"/>
            <a:chOff x="228317" y="1235702"/>
            <a:chExt cx="6358079" cy="3186741"/>
          </a:xfrm>
          <a:solidFill>
            <a:schemeClr val="accent1">
              <a:lumMod val="60000"/>
              <a:lumOff val="40000"/>
            </a:schemeClr>
          </a:solidFill>
        </p:grpSpPr>
        <p:grpSp>
          <p:nvGrpSpPr>
            <p:cNvPr id="5" name="Group 4"/>
            <p:cNvGrpSpPr/>
            <p:nvPr/>
          </p:nvGrpSpPr>
          <p:grpSpPr>
            <a:xfrm>
              <a:off x="1646571" y="1235702"/>
              <a:ext cx="3474242" cy="766472"/>
              <a:chOff x="-918948" y="2910642"/>
              <a:chExt cx="3474242" cy="766472"/>
            </a:xfrm>
            <a:grpFill/>
          </p:grpSpPr>
          <p:sp>
            <p:nvSpPr>
              <p:cNvPr id="23" name="Rectangle: Rounded Corners 22"/>
              <p:cNvSpPr/>
              <p:nvPr/>
            </p:nvSpPr>
            <p:spPr>
              <a:xfrm>
                <a:off x="-782936" y="2910642"/>
                <a:ext cx="3338230" cy="766472"/>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 name="TextBox 23"/>
              <p:cNvSpPr txBox="1"/>
              <p:nvPr/>
            </p:nvSpPr>
            <p:spPr>
              <a:xfrm>
                <a:off x="-918948" y="3001858"/>
                <a:ext cx="3474242" cy="583565"/>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Mở</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gửi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chào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nvGrpSpPr>
            <p:cNvPr id="6" name="Group 5"/>
            <p:cNvGrpSpPr/>
            <p:nvPr/>
          </p:nvGrpSpPr>
          <p:grpSpPr>
            <a:xfrm>
              <a:off x="4730238" y="2123872"/>
              <a:ext cx="1856158" cy="1084026"/>
              <a:chOff x="462846" y="3217333"/>
              <a:chExt cx="1856158" cy="1084026"/>
            </a:xfrm>
            <a:grpFill/>
          </p:grpSpPr>
          <p:sp>
            <p:nvSpPr>
              <p:cNvPr id="21" name="Rectangle: Rounded Corners 20"/>
              <p:cNvSpPr/>
              <p:nvPr/>
            </p:nvSpPr>
            <p:spPr>
              <a:xfrm>
                <a:off x="462846" y="3217333"/>
                <a:ext cx="1788477" cy="1084026"/>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 name="TextBox 21"/>
              <p:cNvSpPr txBox="1"/>
              <p:nvPr/>
            </p:nvSpPr>
            <p:spPr>
              <a:xfrm>
                <a:off x="462846" y="3392870"/>
                <a:ext cx="1856158" cy="829945"/>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Tiếp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theo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giới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thiệu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ngắn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gọn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mình</a:t>
                </a:r>
                <a:r>
                  <a:rPr lang="en-US" sz="1600" b="1" dirty="0">
                    <a:latin typeface="Times New Roman" panose="02020603050405020304" pitchFamily="18" charset="0"/>
                    <a:cs typeface="Times New Roman" panose="02020603050405020304" pitchFamily="18" charset="0"/>
                  </a:rPr>
                  <a:t>.</a:t>
                </a:r>
              </a:p>
            </p:txBody>
          </p:sp>
        </p:grpSp>
        <p:grpSp>
          <p:nvGrpSpPr>
            <p:cNvPr id="7" name="Group 6"/>
            <p:cNvGrpSpPr/>
            <p:nvPr/>
          </p:nvGrpSpPr>
          <p:grpSpPr>
            <a:xfrm>
              <a:off x="228317" y="2123871"/>
              <a:ext cx="1799307" cy="1172918"/>
              <a:chOff x="-1525549" y="1469259"/>
              <a:chExt cx="1799307" cy="1172918"/>
            </a:xfrm>
            <a:grpFill/>
          </p:grpSpPr>
          <p:sp>
            <p:nvSpPr>
              <p:cNvPr id="19" name="Rectangle: Rounded Corners 18"/>
              <p:cNvSpPr/>
              <p:nvPr/>
            </p:nvSpPr>
            <p:spPr>
              <a:xfrm>
                <a:off x="-1457869" y="1469259"/>
                <a:ext cx="1731627" cy="1172918"/>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 name="TextBox 19"/>
              <p:cNvSpPr txBox="1"/>
              <p:nvPr/>
            </p:nvSpPr>
            <p:spPr>
              <a:xfrm>
                <a:off x="-1525549" y="1564963"/>
                <a:ext cx="1774890" cy="1076325"/>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Cuối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cùng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gửi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nvGrpSpPr>
            <p:cNvPr id="8" name="Group 7"/>
            <p:cNvGrpSpPr/>
            <p:nvPr/>
          </p:nvGrpSpPr>
          <p:grpSpPr>
            <a:xfrm>
              <a:off x="2062365" y="2019899"/>
              <a:ext cx="2608714" cy="1532267"/>
              <a:chOff x="2107670" y="1990177"/>
              <a:chExt cx="2608714" cy="1532267"/>
            </a:xfrm>
            <a:grpFill/>
          </p:grpSpPr>
          <p:grpSp>
            <p:nvGrpSpPr>
              <p:cNvPr id="12" name="Group 11"/>
              <p:cNvGrpSpPr/>
              <p:nvPr/>
            </p:nvGrpSpPr>
            <p:grpSpPr>
              <a:xfrm>
                <a:off x="2468034" y="2357053"/>
                <a:ext cx="1896533" cy="821122"/>
                <a:chOff x="2269067" y="2204300"/>
                <a:chExt cx="1896533" cy="821122"/>
              </a:xfrm>
              <a:grpFill/>
            </p:grpSpPr>
            <p:sp>
              <p:nvSpPr>
                <p:cNvPr id="17" name="Oval 16"/>
                <p:cNvSpPr/>
                <p:nvPr/>
              </p:nvSpPr>
              <p:spPr>
                <a:xfrm>
                  <a:off x="2269067" y="2204300"/>
                  <a:ext cx="1896533" cy="821122"/>
                </a:xfrm>
                <a:prstGeom prst="ellipse">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732356" y="2291695"/>
                  <a:ext cx="956945" cy="645160"/>
                </a:xfrm>
                <a:prstGeom prst="rect">
                  <a:avLst/>
                </a:prstGeom>
                <a:solidFill>
                  <a:schemeClr val="tx2">
                    <a:lumMod val="75000"/>
                  </a:schemeClr>
                </a:solidFill>
              </p:spPr>
              <p:txBody>
                <a:bodyPr wrap="none" rtlCol="0">
                  <a:spAutoFit/>
                </a:bodyPr>
                <a:lstStyle/>
                <a:p>
                  <a:pPr algn="ctr"/>
                  <a:r>
                    <a:rPr lang="en-US" sz="1800" b="1" dirty="0" err="1">
                      <a:latin typeface="Times New Roman" panose="02020603050405020304" pitchFamily="18" charset="0"/>
                      <a:cs typeface="Times New Roman" panose="02020603050405020304" pitchFamily="18" charset="0"/>
                    </a:rPr>
                    <a:t>Viết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lời</a:t>
                  </a:r>
                  <a:endParaRPr lang="en-US" sz="1800" b="1" dirty="0">
                    <a:latin typeface="Times New Roman" panose="02020603050405020304" pitchFamily="18" charset="0"/>
                    <a:cs typeface="Times New Roman" panose="02020603050405020304" pitchFamily="18" charset="0"/>
                  </a:endParaRPr>
                </a:p>
                <a:p>
                  <a:pPr algn="ct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cảm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ơn</a:t>
                  </a:r>
                  <a:endParaRPr lang="en-US" sz="1800" b="1" dirty="0">
                    <a:latin typeface="Times New Roman" panose="02020603050405020304" pitchFamily="18" charset="0"/>
                    <a:cs typeface="Times New Roman" panose="02020603050405020304" pitchFamily="18" charset="0"/>
                  </a:endParaRPr>
                </a:p>
              </p:txBody>
            </p:sp>
          </p:grpSp>
          <p:cxnSp>
            <p:nvCxnSpPr>
              <p:cNvPr id="13" name="Straight Arrow Connector 12"/>
              <p:cNvCxnSpPr/>
              <p:nvPr/>
            </p:nvCxnSpPr>
            <p:spPr>
              <a:xfrm flipH="1" flipV="1">
                <a:off x="3428997" y="1990177"/>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flipV="1">
                <a:off x="2290084" y="2577347"/>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V="1">
                <a:off x="4533969" y="2585200"/>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8997" y="3157615"/>
                <a:ext cx="1" cy="364829"/>
              </a:xfrm>
              <a:prstGeom prst="straightConnector1">
                <a:avLst/>
              </a:prstGeom>
              <a:grpFill/>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26478" y="3592498"/>
              <a:ext cx="3394334" cy="829945"/>
              <a:chOff x="-572661" y="3178995"/>
              <a:chExt cx="3394334" cy="829945"/>
            </a:xfrm>
            <a:grpFill/>
          </p:grpSpPr>
          <p:sp>
            <p:nvSpPr>
              <p:cNvPr id="10" name="Rectangle: Rounded Corners 9"/>
              <p:cNvSpPr/>
              <p:nvPr/>
            </p:nvSpPr>
            <p:spPr>
              <a:xfrm>
                <a:off x="-516556" y="3217333"/>
                <a:ext cx="3338229" cy="76647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1" name="TextBox 10"/>
              <p:cNvSpPr txBox="1"/>
              <p:nvPr/>
            </p:nvSpPr>
            <p:spPr>
              <a:xfrm>
                <a:off x="-572661" y="3178995"/>
                <a:ext cx="3394333" cy="829945"/>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viết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cảm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nêu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rõ</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lí</a:t>
                </a:r>
                <a:r>
                  <a:rPr lang="en-US" sz="1600" b="1" dirty="0">
                    <a:latin typeface="Times New Roman" panose="02020603050405020304" pitchFamily="18" charset="0"/>
                    <a:cs typeface="Times New Roman" panose="02020603050405020304" pitchFamily="18" charset="0"/>
                  </a:rPr>
                  <a:t> do </a:t>
                </a:r>
                <a:r>
                  <a:rPr lang="en-US" sz="1600" b="1" dirty="0" err="1">
                    <a:latin typeface="Times New Roman" panose="02020603050405020304" pitchFamily="18" charset="0"/>
                    <a:cs typeface="Times New Roman" panose="02020603050405020304" pitchFamily="18" charset="0"/>
                  </a:rPr>
                  <a:t>khiến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em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biết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chú</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bộ</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hải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quân</a:t>
                </a:r>
                <a:r>
                  <a:rPr lang="en-US" sz="1600" b="1" dirty="0">
                    <a:latin typeface="Times New Roman" panose="02020603050405020304" pitchFamily="18" charset="0"/>
                    <a:cs typeface="Times New Roman" panose="02020603050405020304" pitchFamily="18" charset="0"/>
                  </a:rPr>
                  <a:t>.</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0"/>
          <p:cNvSpPr/>
          <p:nvPr/>
        </p:nvSpPr>
        <p:spPr>
          <a:xfrm>
            <a:off x="1355660" y="361996"/>
            <a:ext cx="4146142" cy="651467"/>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dirty="0" err="1">
                <a:solidFill>
                  <a:srgbClr val="000000"/>
                </a:solidFill>
                <a:latin typeface="Times New Roman" panose="02020603050405020304" pitchFamily="18" charset="0"/>
                <a:cs typeface="Times New Roman" panose="02020603050405020304" pitchFamily="18" charset="0"/>
              </a:rPr>
              <a:t>Viết lời cảm ơn</a:t>
            </a:r>
            <a:endParaRPr lang="vi-VN" altLang="en-US" sz="3600" dirty="0">
              <a:solidFill>
                <a:srgbClr val="000000"/>
              </a:solidFill>
              <a:latin typeface="Times New Roman" panose="02020603050405020304" pitchFamily="18" charset="0"/>
              <a:cs typeface="Times New Roman" panose="02020603050405020304" pitchFamily="18" charset="0"/>
            </a:endParaRPr>
          </a:p>
        </p:txBody>
      </p:sp>
      <p:sp>
        <p:nvSpPr>
          <p:cNvPr id="2" name="Rounded Rectangle 10"/>
          <p:cNvSpPr/>
          <p:nvPr/>
        </p:nvSpPr>
        <p:spPr>
          <a:xfrm>
            <a:off x="2626995" y="1465580"/>
            <a:ext cx="1431290" cy="34163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1. Lời chào</a:t>
            </a:r>
          </a:p>
        </p:txBody>
      </p:sp>
      <p:sp>
        <p:nvSpPr>
          <p:cNvPr id="4" name="Rounded Rectangle 10"/>
          <p:cNvSpPr/>
          <p:nvPr/>
        </p:nvSpPr>
        <p:spPr>
          <a:xfrm>
            <a:off x="2182495" y="2125345"/>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2. Lời giới thiệu ngắn gọn về mình</a:t>
            </a:r>
          </a:p>
        </p:txBody>
      </p:sp>
      <p:cxnSp>
        <p:nvCxnSpPr>
          <p:cNvPr id="5" name="Straight Arrow Connector 4"/>
          <p:cNvCxnSpPr/>
          <p:nvPr/>
        </p:nvCxnSpPr>
        <p:spPr>
          <a:xfrm flipH="1">
            <a:off x="3347720" y="1807210"/>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42005" y="2756535"/>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Rounded Rectangle 10"/>
          <p:cNvSpPr/>
          <p:nvPr/>
        </p:nvSpPr>
        <p:spPr>
          <a:xfrm>
            <a:off x="2181860" y="3074670"/>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3. Lời cảm ơn, lí do</a:t>
            </a:r>
          </a:p>
        </p:txBody>
      </p:sp>
      <p:cxnSp>
        <p:nvCxnSpPr>
          <p:cNvPr id="9" name="Straight Arrow Connector 8"/>
          <p:cNvCxnSpPr/>
          <p:nvPr/>
        </p:nvCxnSpPr>
        <p:spPr>
          <a:xfrm flipH="1">
            <a:off x="3340735" y="3705860"/>
            <a:ext cx="1270" cy="3181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Rounded Rectangle 10"/>
          <p:cNvSpPr/>
          <p:nvPr/>
        </p:nvSpPr>
        <p:spPr>
          <a:xfrm>
            <a:off x="2182495" y="4023995"/>
            <a:ext cx="2332355" cy="631190"/>
          </a:xfrm>
          <a:prstGeom prst="roundRect">
            <a:avLst/>
          </a:prstGeom>
          <a:solidFill>
            <a:schemeClr val="accent1">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dirty="0" err="1">
                <a:solidFill>
                  <a:srgbClr val="000000"/>
                </a:solidFill>
                <a:latin typeface="Times New Roman" panose="02020603050405020304" pitchFamily="18" charset="0"/>
                <a:cs typeface="Times New Roman" panose="02020603050405020304" pitchFamily="18" charset="0"/>
              </a:rPr>
              <a:t>4. Lời chúc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4" grpId="0" bldLvl="0" animBg="1"/>
      <p:bldP spid="8"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70865" y="909955"/>
            <a:ext cx="5694680" cy="3138170"/>
          </a:xfrm>
          <a:prstGeom prst="rect">
            <a:avLst/>
          </a:prstGeom>
          <a:noFill/>
        </p:spPr>
        <p:txBody>
          <a:bodyPr wrap="square" rtlCol="0" anchor="t">
            <a:spAutoFit/>
          </a:bodyPr>
          <a:lstStyle/>
          <a:p>
            <a:pPr algn="just"/>
            <a:r>
              <a:rPr lang="vi-VN" altLang="en-US" sz="2200">
                <a:latin typeface="Times New Roman" panose="02020603050405020304" pitchFamily="18" charset="0"/>
                <a:cs typeface="Times New Roman" panose="02020603050405020304" pitchFamily="18" charset="0"/>
              </a:rPr>
              <a:t>   </a:t>
            </a:r>
            <a:r>
              <a:rPr lang="en-US" sz="2200">
                <a:latin typeface="Times New Roman" panose="02020603050405020304" pitchFamily="18" charset="0"/>
                <a:cs typeface="Times New Roman" panose="02020603050405020304" pitchFamily="18" charset="0"/>
              </a:rPr>
              <a:t>Các chú bộ đội hải quân kính yêu ơi!</a:t>
            </a:r>
            <a:r>
              <a:rPr lang="vi-VN" altLang="en-US" sz="2200">
                <a:latin typeface="Times New Roman" panose="02020603050405020304" pitchFamily="18" charset="0"/>
                <a:cs typeface="Times New Roman" panose="02020603050405020304" pitchFamily="18" charset="0"/>
              </a:rPr>
              <a:t> </a:t>
            </a:r>
            <a:r>
              <a:rPr lang="en-US" sz="2200">
                <a:latin typeface="Times New Roman" panose="02020603050405020304" pitchFamily="18" charset="0"/>
                <a:cs typeface="Times New Roman" panose="02020603050405020304" pitchFamily="18" charset="0"/>
              </a:rPr>
              <a:t>Cháu biết ơn và ngưỡng mộ các chú lắm.Vì các chú phải rời xa quê hương đến biển đảo xa xôi để rèn luyện vất vả và bảo vệ đất nước.</a:t>
            </a:r>
            <a:r>
              <a:rPr lang="vi-VN" altLang="en-US" sz="2200">
                <a:latin typeface="Times New Roman" panose="02020603050405020304" pitchFamily="18" charset="0"/>
                <a:cs typeface="Times New Roman" panose="02020603050405020304" pitchFamily="18" charset="0"/>
              </a:rPr>
              <a:t> </a:t>
            </a:r>
            <a:r>
              <a:rPr lang="en-US" sz="2200">
                <a:latin typeface="Times New Roman" panose="02020603050405020304" pitchFamily="18" charset="0"/>
                <a:cs typeface="Times New Roman" panose="02020603050405020304" pitchFamily="18" charset="0"/>
              </a:rPr>
              <a:t>Nhờ sự hi sinh ấy của các chú, mà chúng cháu được sống cuộc sống bình yên, hạnh phúc. Cháu kính chúc các chú lúc nào cũng vui vẻ, tươi trẻ và khỏe mạnh để mãi là tấm chắn vững chãi nhất cho hậu phương.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rotWithShape="1">
          <a:blip r:embed="rId2">
            <a:extLst>
              <a:ext uri="{28A0092B-C50C-407E-A947-70E740481C1C}">
                <a14:useLocalDpi xmlns:a14="http://schemas.microsoft.com/office/drawing/2010/main" val="0"/>
              </a:ext>
            </a:extLst>
          </a:blip>
          <a:srcRect r="41771" b="65434"/>
          <a:stretch>
            <a:fillRect/>
          </a:stretch>
        </p:blipFill>
        <p:spPr>
          <a:xfrm>
            <a:off x="0" y="642938"/>
            <a:ext cx="3613337" cy="1505333"/>
          </a:xfrm>
          <a:prstGeom prst="rect">
            <a:avLst/>
          </a:prstGeom>
        </p:spPr>
      </p:pic>
      <p:pic>
        <p:nvPicPr>
          <p:cNvPr id="9" name="图片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0776" y="2300288"/>
            <a:ext cx="6286499" cy="2195395"/>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3432">
            <a:off x="5919487" y="748442"/>
            <a:ext cx="771250" cy="1092539"/>
          </a:xfrm>
          <a:prstGeom prst="rect">
            <a:avLst/>
          </a:prstGeom>
        </p:spPr>
      </p:pic>
      <p:pic>
        <p:nvPicPr>
          <p:cNvPr id="11"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625" y="2192060"/>
            <a:ext cx="696873" cy="376476"/>
          </a:xfrm>
          <a:prstGeom prst="rect">
            <a:avLst/>
          </a:prstGeom>
        </p:spPr>
      </p:pic>
      <p:pic>
        <p:nvPicPr>
          <p:cNvPr id="1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2124551" y="3240226"/>
            <a:ext cx="557927" cy="1151215"/>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60979" t="1142" r="11883" b="-1142"/>
          <a:stretch>
            <a:fillRect/>
          </a:stretch>
        </p:blipFill>
        <p:spPr>
          <a:xfrm>
            <a:off x="3043237" y="2882536"/>
            <a:ext cx="590788" cy="1244798"/>
          </a:xfrm>
          <a:prstGeom prst="rect">
            <a:avLst/>
          </a:prstGeom>
        </p:spPr>
      </p:pic>
      <p:sp>
        <p:nvSpPr>
          <p:cNvPr id="14" name="TextBox 13"/>
          <p:cNvSpPr txBox="1"/>
          <p:nvPr/>
        </p:nvSpPr>
        <p:spPr>
          <a:xfrm>
            <a:off x="1089422" y="1912577"/>
            <a:ext cx="4922043" cy="88293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normalizeH="0" baseline="0" noProof="0" dirty="0">
                <a:ln w="22225">
                  <a:solidFill>
                    <a:schemeClr val="accent2"/>
                  </a:solidFill>
                  <a:prstDash val="solid"/>
                </a:ln>
                <a:solidFill>
                  <a:srgbClr val="FF0000"/>
                </a:solidFill>
                <a:uLnTx/>
                <a:uFillTx/>
                <a:cs typeface="Times New Roman" panose="02020603050405020304" pitchFamily="18" charset="0"/>
              </a:rPr>
              <a:t>CHÚC CÁC EM</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normalizeH="0" baseline="0" noProof="0" dirty="0">
                <a:ln w="22225">
                  <a:solidFill>
                    <a:schemeClr val="accent2"/>
                  </a:solidFill>
                  <a:prstDash val="solid"/>
                </a:ln>
                <a:solidFill>
                  <a:srgbClr val="FF0000"/>
                </a:solidFill>
                <a:uLnTx/>
                <a:uFillTx/>
                <a:cs typeface="Times New Roman" panose="02020603050405020304" pitchFamily="18" charset="0"/>
              </a:rPr>
              <a:t> </a:t>
            </a:r>
            <a:r>
              <a:rPr kumimoji="0" lang="vi-VN" sz="2700" b="1" i="0" u="none" strike="noStrike" kern="1200" normalizeH="0" baseline="0" noProof="0" dirty="0">
                <a:ln w="22225">
                  <a:solidFill>
                    <a:schemeClr val="accent2"/>
                  </a:solidFill>
                  <a:prstDash val="solid"/>
                </a:ln>
                <a:solidFill>
                  <a:srgbClr val="FF0000"/>
                </a:solidFill>
                <a:uLnTx/>
                <a:uFillTx/>
                <a:latin typeface="Calibri" panose="020F0502020204030204" charset="0"/>
                <a:cs typeface="Calibri" panose="020F0502020204030204" charset="0"/>
              </a:rPr>
              <a:t>CHĂM</a:t>
            </a:r>
            <a:r>
              <a:rPr kumimoji="0" lang="vi-VN" sz="2700" b="1" i="0" u="none" strike="noStrike" kern="1200" normalizeH="0" noProof="0" dirty="0">
                <a:ln w="22225">
                  <a:solidFill>
                    <a:schemeClr val="accent2"/>
                  </a:solidFill>
                  <a:prstDash val="solid"/>
                </a:ln>
                <a:solidFill>
                  <a:srgbClr val="FF0000"/>
                </a:solidFill>
                <a:uLnTx/>
                <a:uFillTx/>
                <a:latin typeface="Calibri" panose="020F0502020204030204" charset="0"/>
                <a:cs typeface="Calibri" panose="020F0502020204030204" charset="0"/>
              </a:rPr>
              <a:t> NGOAN, </a:t>
            </a:r>
            <a:r>
              <a:rPr kumimoji="0" lang="en-US" sz="2700" b="1" i="0" u="none" strike="noStrike" kern="1200" normalizeH="0" baseline="0" noProof="0" dirty="0">
                <a:ln w="22225">
                  <a:solidFill>
                    <a:schemeClr val="accent2"/>
                  </a:solidFill>
                  <a:prstDash val="solid"/>
                </a:ln>
                <a:solidFill>
                  <a:srgbClr val="FF0000"/>
                </a:solidFill>
                <a:uLnTx/>
                <a:uFillTx/>
                <a:cs typeface="Times New Roman" panose="02020603050405020304" pitchFamily="18" charset="0"/>
              </a:rPr>
              <a:t>HỌC TỐT</a:t>
            </a:r>
            <a:r>
              <a:rPr kumimoji="0" lang="vi-VN" sz="2700" b="1" i="0" u="none" strike="noStrike" kern="1200" normalizeH="0" baseline="0" noProof="0" dirty="0">
                <a:ln w="22225">
                  <a:solidFill>
                    <a:schemeClr val="accent2"/>
                  </a:solidFill>
                  <a:prstDash val="solid"/>
                </a:ln>
                <a:solidFill>
                  <a:srgbClr val="FF0000"/>
                </a:solidFill>
                <a:uLnTx/>
                <a:uFillTx/>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par>
                          <p:cTn id="38" fill="hold">
                            <p:stCondLst>
                              <p:cond delay="4050"/>
                            </p:stCondLst>
                            <p:childTnLst>
                              <p:par>
                                <p:cTn id="39" presetID="21" presetClass="emph" presetSubtype="0" fill="hold" grpId="1" nodeType="afterEffect">
                                  <p:stCondLst>
                                    <p:cond delay="0"/>
                                  </p:stCondLst>
                                  <p:iterate type="lt">
                                    <p:tmPct val="0"/>
                                  </p:iterate>
                                  <p:childTnLst>
                                    <p:animClr clrSpc="hsl" dir="cw">
                                      <p:cBhvr override="childStyle">
                                        <p:cTn id="40" dur="500" fill="hold"/>
                                        <p:tgtEl>
                                          <p:spTgt spid="14"/>
                                        </p:tgtEl>
                                        <p:attrNameLst>
                                          <p:attrName>style.color</p:attrName>
                                        </p:attrNameLst>
                                      </p:cBhvr>
                                      <p:by>
                                        <p:hsl h="7200000" s="0" l="0"/>
                                      </p:by>
                                    </p:animClr>
                                    <p:animClr clrSpc="hsl" dir="cw">
                                      <p:cBhvr>
                                        <p:cTn id="41" dur="500" fill="hold"/>
                                        <p:tgtEl>
                                          <p:spTgt spid="14"/>
                                        </p:tgtEl>
                                        <p:attrNameLst>
                                          <p:attrName>fillcolor</p:attrName>
                                        </p:attrNameLst>
                                      </p:cBhvr>
                                      <p:by>
                                        <p:hsl h="7200000" s="0" l="0"/>
                                      </p:by>
                                    </p:animClr>
                                    <p:animClr clrSpc="hsl" dir="cw">
                                      <p:cBhvr>
                                        <p:cTn id="42" dur="500" fill="hold"/>
                                        <p:tgtEl>
                                          <p:spTgt spid="14"/>
                                        </p:tgtEl>
                                        <p:attrNameLst>
                                          <p:attrName>stroke.color</p:attrName>
                                        </p:attrNameLst>
                                      </p:cBhvr>
                                      <p:by>
                                        <p:hsl h="7200000" s="0" l="0"/>
                                      </p:by>
                                    </p:animClr>
                                    <p:set>
                                      <p:cBhvr>
                                        <p:cTn id="43"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0.Thoikhoabieu[2021061717395699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Words>
  <Application>Microsoft Office PowerPoint</Application>
  <PresentationFormat>Custom</PresentationFormat>
  <Paragraphs>31</Paragraphs>
  <Slides>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Kalam</vt:lpstr>
      <vt:lpstr>Calibri</vt:lpstr>
      <vt:lpstr>Montserrat</vt:lpstr>
      <vt:lpstr>Times New Roman</vt:lpstr>
      <vt:lpstr>Arial</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Ms Quyen</cp:lastModifiedBy>
  <cp:revision>139</cp:revision>
  <dcterms:created xsi:type="dcterms:W3CDTF">2022-04-17T09:14:00Z</dcterms:created>
  <dcterms:modified xsi:type="dcterms:W3CDTF">2022-04-17T14:05:10Z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A1B24D9576A24155964FA1ABF06C8F3A</vt:lpwstr>
  </property>
  <property fmtid="{D5CDD505-2E9C-101B-9397-08002B2CF9AE}" pid="3" name="KSOProductBuildVer">
    <vt:lpwstr>1033-11.2.0.11074</vt:lpwstr>
  </property>
</Properties>
</file>