
<file path=[Content_Types].xml><?xml version="1.0" encoding="utf-8"?>
<Types xmlns="http://schemas.openxmlformats.org/package/2006/content-types">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416" r:id="rId2"/>
    <p:sldId id="3406" r:id="rId3"/>
    <p:sldId id="3407" r:id="rId4"/>
    <p:sldId id="3408" r:id="rId5"/>
    <p:sldId id="3405" r:id="rId6"/>
    <p:sldId id="256" r:id="rId7"/>
    <p:sldId id="3410" r:id="rId8"/>
    <p:sldId id="3411" r:id="rId9"/>
    <p:sldId id="3413" r:id="rId10"/>
    <p:sldId id="3412" r:id="rId11"/>
    <p:sldId id="3415" r:id="rId12"/>
    <p:sldId id="487" r:id="rId13"/>
    <p:sldId id="20075771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30" autoAdjust="0"/>
    <p:restoredTop sz="94660"/>
  </p:normalViewPr>
  <p:slideViewPr>
    <p:cSldViewPr snapToGrid="0">
      <p:cViewPr varScale="1">
        <p:scale>
          <a:sx n="58" d="100"/>
          <a:sy n="58" d="100"/>
        </p:scale>
        <p:origin x="9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3077A-458A-4B6A-9E2C-681A3DB0B918}" type="datetimeFigureOut">
              <a:rPr lang="en-US" smtClean="0"/>
              <a:t>3/27/2022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070AB-D76C-4547-9610-18ED2E2D7938}" type="slidenum">
              <a:rPr lang="en-US" smtClean="0"/>
              <a:t>‹#›</a:t>
            </a:fld>
            <a:endParaRPr lang="en-US"/>
          </a:p>
        </p:txBody>
      </p:sp>
    </p:spTree>
    <p:extLst>
      <p:ext uri="{BB962C8B-B14F-4D97-AF65-F5344CB8AC3E}">
        <p14:creationId xmlns:p14="http://schemas.microsoft.com/office/powerpoint/2010/main" val="182992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13</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6C71-BD0D-4404-A45C-A2B715819A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932728-F6BC-4B93-B79B-F4FDC8B03A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0FB563-2000-45E8-8013-1715B9A877BE}"/>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5" name="Footer Placeholder 4">
            <a:extLst>
              <a:ext uri="{FF2B5EF4-FFF2-40B4-BE49-F238E27FC236}">
                <a16:creationId xmlns:a16="http://schemas.microsoft.com/office/drawing/2014/main" id="{3A45F14E-0322-400D-9C30-DB3E19262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7F070-9BBE-4834-BE42-4DD59351E050}"/>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31712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3319-9F50-404B-90F3-4D25C7F157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45A77-4D63-401C-A08D-344E4D9CF7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DC00C-83D8-4273-9159-9AFAA9EC0F86}"/>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5" name="Footer Placeholder 4">
            <a:extLst>
              <a:ext uri="{FF2B5EF4-FFF2-40B4-BE49-F238E27FC236}">
                <a16:creationId xmlns:a16="http://schemas.microsoft.com/office/drawing/2014/main" id="{0556886B-2720-44B8-B952-2B4BEB17B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FC550-8DE8-4730-BB7B-87A1B6A2E44D}"/>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3104873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F3DE1B-84BC-46D7-8949-63B1325696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1CA814-B858-47D3-A3EF-BD48E659AE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7FF05-3069-49B7-B459-C8E870CD5E8E}"/>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5" name="Footer Placeholder 4">
            <a:extLst>
              <a:ext uri="{FF2B5EF4-FFF2-40B4-BE49-F238E27FC236}">
                <a16:creationId xmlns:a16="http://schemas.microsoft.com/office/drawing/2014/main" id="{0262545C-61A2-4575-B2CC-329FA37A3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FD842-703F-4F17-9A81-1E62D7A22FFD}"/>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356234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24358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535252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6794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ADFF3-6D4D-4CEF-9596-D6017819E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A273A2-C805-40BF-AB1F-807C60B0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F33F9-C7EB-4A45-B862-9E74356D5A92}"/>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5" name="Footer Placeholder 4">
            <a:extLst>
              <a:ext uri="{FF2B5EF4-FFF2-40B4-BE49-F238E27FC236}">
                <a16:creationId xmlns:a16="http://schemas.microsoft.com/office/drawing/2014/main" id="{7B280437-B1F5-469A-998F-4CAB85865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3A501-B654-4C25-B0F1-52BCFAF433A0}"/>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268022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ECAE-62EC-433C-B2F7-FC3B458B6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DB8FB-CF76-49E1-A046-21F0850D6A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37CF87-98E5-4141-8081-9B8C49BE7DB5}"/>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5" name="Footer Placeholder 4">
            <a:extLst>
              <a:ext uri="{FF2B5EF4-FFF2-40B4-BE49-F238E27FC236}">
                <a16:creationId xmlns:a16="http://schemas.microsoft.com/office/drawing/2014/main" id="{738EB850-ED49-4528-8B5D-864E4F6818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CBD5C-7777-41A9-A844-B961692426FF}"/>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219848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C07E-D631-4C2A-B9FD-1753600A8B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09AC1-95D7-4796-BAA4-189D59357F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5A3E60-86C4-430E-82D5-55DA8792B9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26F73-F4C1-4F7D-9388-5F55203C63E5}"/>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6" name="Footer Placeholder 5">
            <a:extLst>
              <a:ext uri="{FF2B5EF4-FFF2-40B4-BE49-F238E27FC236}">
                <a16:creationId xmlns:a16="http://schemas.microsoft.com/office/drawing/2014/main" id="{204A5C5A-5FBA-46C0-9C66-F8FD00476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B8E86-1F34-40A1-AAB1-31B4C6B3C0FD}"/>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412462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08FE-9556-4B3D-8EA0-59F5A51835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72F18-B41D-4A04-9572-8EF1979FDE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A46690-F92C-40A2-A016-DA1D0B6286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02E1A-20D5-4455-8E5F-0A2D544985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7F130-5EBE-4511-8E40-9D38C3E743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95C17-6015-4749-9D42-C9A7682F3ABA}"/>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8" name="Footer Placeholder 7">
            <a:extLst>
              <a:ext uri="{FF2B5EF4-FFF2-40B4-BE49-F238E27FC236}">
                <a16:creationId xmlns:a16="http://schemas.microsoft.com/office/drawing/2014/main" id="{D04C3694-533F-4C9A-8FD8-73C1DA7D3B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52E011-B7E4-491C-812D-3FA67903C8B7}"/>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416591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3158-596F-4C49-881A-E149FFEDB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25EFCB-16F7-451F-8BEE-C5631E10ED45}"/>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4" name="Footer Placeholder 3">
            <a:extLst>
              <a:ext uri="{FF2B5EF4-FFF2-40B4-BE49-F238E27FC236}">
                <a16:creationId xmlns:a16="http://schemas.microsoft.com/office/drawing/2014/main" id="{1E15BD9D-B54C-4FDF-8854-5F2026123A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3D19A4-5405-42B0-B5C3-B19745D00C4F}"/>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137085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D2007-B086-4623-8866-B5313B4F588D}"/>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3" name="Footer Placeholder 2">
            <a:extLst>
              <a:ext uri="{FF2B5EF4-FFF2-40B4-BE49-F238E27FC236}">
                <a16:creationId xmlns:a16="http://schemas.microsoft.com/office/drawing/2014/main" id="{845F978A-DC4E-49C3-809A-BF079BCB8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93C6E6-05DC-423B-B5A7-48F91235B4FE}"/>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50966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A3FF-5DCD-41C4-ABC7-EA5C0DB7A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DF8A2B-67CE-429E-9ADA-A313F308B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B0E68F-C58E-43EC-9DCB-F8C0A3687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D3F51-3973-4F1A-86A0-09592D8E2E51}"/>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6" name="Footer Placeholder 5">
            <a:extLst>
              <a:ext uri="{FF2B5EF4-FFF2-40B4-BE49-F238E27FC236}">
                <a16:creationId xmlns:a16="http://schemas.microsoft.com/office/drawing/2014/main" id="{97768BF4-10FD-4E6C-B466-8A05F9460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74F7A3-B459-401D-AE03-D7FE2A854983}"/>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157593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3AAE-8FD7-435C-A2E9-372030D49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DA6AB0-8DFB-45EC-B9D7-CE19D91C3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A7EE2B-55C7-4A27-B9CB-167F3FB3D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7BC28-E2F1-41D8-BB92-D6565CECF7F4}"/>
              </a:ext>
            </a:extLst>
          </p:cNvPr>
          <p:cNvSpPr>
            <a:spLocks noGrp="1"/>
          </p:cNvSpPr>
          <p:nvPr>
            <p:ph type="dt" sz="half" idx="10"/>
          </p:nvPr>
        </p:nvSpPr>
        <p:spPr/>
        <p:txBody>
          <a:bodyPr/>
          <a:lstStyle/>
          <a:p>
            <a:fld id="{1B543438-1153-4674-91D2-C4030E288E2B}" type="datetimeFigureOut">
              <a:rPr lang="en-US" smtClean="0"/>
              <a:t>3/27/2022</a:t>
            </a:fld>
            <a:endParaRPr lang="en-US"/>
          </a:p>
        </p:txBody>
      </p:sp>
      <p:sp>
        <p:nvSpPr>
          <p:cNvPr id="6" name="Footer Placeholder 5">
            <a:extLst>
              <a:ext uri="{FF2B5EF4-FFF2-40B4-BE49-F238E27FC236}">
                <a16:creationId xmlns:a16="http://schemas.microsoft.com/office/drawing/2014/main" id="{8C4FEF35-9C37-473E-8371-D106A5305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ADBC5-459E-45E0-AAE1-56F3FF1E4579}"/>
              </a:ext>
            </a:extLst>
          </p:cNvPr>
          <p:cNvSpPr>
            <a:spLocks noGrp="1"/>
          </p:cNvSpPr>
          <p:nvPr>
            <p:ph type="sldNum" sz="quarter" idx="12"/>
          </p:nvPr>
        </p:nvSpPr>
        <p:spPr/>
        <p:txBody>
          <a:bodyPr/>
          <a:lstStyle/>
          <a:p>
            <a:fld id="{9E9D867B-A5D8-4863-A9C9-41DFF02D26C3}" type="slidenum">
              <a:rPr lang="en-US" smtClean="0"/>
              <a:t>‹#›</a:t>
            </a:fld>
            <a:endParaRPr lang="en-US"/>
          </a:p>
        </p:txBody>
      </p:sp>
    </p:spTree>
    <p:extLst>
      <p:ext uri="{BB962C8B-B14F-4D97-AF65-F5344CB8AC3E}">
        <p14:creationId xmlns:p14="http://schemas.microsoft.com/office/powerpoint/2010/main" val="1397272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A58A7B-F527-428B-A799-736A5F572B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767EC7-31F0-4083-95DD-059CFC66B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435CE-8A36-47C8-891C-3E40D3B5F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43438-1153-4674-91D2-C4030E288E2B}" type="datetimeFigureOut">
              <a:rPr lang="en-US" smtClean="0"/>
              <a:t>3/27/2022</a:t>
            </a:fld>
            <a:endParaRPr lang="en-US"/>
          </a:p>
        </p:txBody>
      </p:sp>
      <p:sp>
        <p:nvSpPr>
          <p:cNvPr id="5" name="Footer Placeholder 4">
            <a:extLst>
              <a:ext uri="{FF2B5EF4-FFF2-40B4-BE49-F238E27FC236}">
                <a16:creationId xmlns:a16="http://schemas.microsoft.com/office/drawing/2014/main" id="{96ED3344-D832-48E8-86B7-A1EC03063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2D525F-BD06-4CB5-84CC-77F8D7F46D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D867B-A5D8-4863-A9C9-41DFF02D26C3}" type="slidenum">
              <a:rPr lang="en-US" smtClean="0"/>
              <a:t>‹#›</a:t>
            </a:fld>
            <a:endParaRPr lang="en-US"/>
          </a:p>
        </p:txBody>
      </p:sp>
    </p:spTree>
    <p:extLst>
      <p:ext uri="{BB962C8B-B14F-4D97-AF65-F5344CB8AC3E}">
        <p14:creationId xmlns:p14="http://schemas.microsoft.com/office/powerpoint/2010/main" val="1710029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654AD5F-5065-429F-B736-A5C193DC7B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1" y="0"/>
            <a:ext cx="12190413" cy="6857107"/>
          </a:xfrm>
          <a:prstGeom prst="rect">
            <a:avLst/>
          </a:prstGeom>
        </p:spPr>
      </p:pic>
      <p:sp>
        <p:nvSpPr>
          <p:cNvPr id="4" name="矩形 16">
            <a:extLst>
              <a:ext uri="{FF2B5EF4-FFF2-40B4-BE49-F238E27FC236}">
                <a16:creationId xmlns:a16="http://schemas.microsoft.com/office/drawing/2014/main" id="{B980FCD4-7FC7-4B5A-8EA3-D554378B557A}"/>
              </a:ext>
            </a:extLst>
          </p:cNvPr>
          <p:cNvSpPr/>
          <p:nvPr/>
        </p:nvSpPr>
        <p:spPr>
          <a:xfrm>
            <a:off x="354012" y="342900"/>
            <a:ext cx="11482388" cy="6173786"/>
          </a:xfrm>
          <a:prstGeom prst="rect">
            <a:avLst/>
          </a:prstGeom>
          <a:noFill/>
          <a:ln>
            <a:solidFill>
              <a:srgbClr val="49B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5" name="Rectangle 4">
            <a:extLst>
              <a:ext uri="{FF2B5EF4-FFF2-40B4-BE49-F238E27FC236}">
                <a16:creationId xmlns:a16="http://schemas.microsoft.com/office/drawing/2014/main" id="{DF51BDA7-1B6B-4BBD-BBB0-D6ED9D0C6BC6}"/>
              </a:ext>
            </a:extLst>
          </p:cNvPr>
          <p:cNvSpPr/>
          <p:nvPr/>
        </p:nvSpPr>
        <p:spPr>
          <a:xfrm>
            <a:off x="840658" y="958645"/>
            <a:ext cx="10751574" cy="477847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F18ABB-FDC8-44D3-A6DF-696B38A8473B}"/>
              </a:ext>
            </a:extLst>
          </p:cNvPr>
          <p:cNvSpPr txBox="1"/>
          <p:nvPr/>
        </p:nvSpPr>
        <p:spPr>
          <a:xfrm>
            <a:off x="807422" y="2116415"/>
            <a:ext cx="10782043" cy="30469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TIẾNG VIỆT</a:t>
            </a:r>
          </a:p>
          <a:p>
            <a:pPr algn="ctr" defTabSz="914377">
              <a:defRPr/>
            </a:pP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TẬP</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defRPr/>
            </a:pP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18: VIẾT ĐOẠN VĂN GIỚI THIỆU VỀ MỘT ĐỒ DÙNG HỌC TẬP</a:t>
            </a:r>
            <a:endPar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37EE4CBA-8FC2-410E-ABE9-5282333A89DB}"/>
              </a:ext>
            </a:extLst>
          </p:cNvPr>
          <p:cNvSpPr txBox="1"/>
          <p:nvPr/>
        </p:nvSpPr>
        <p:spPr>
          <a:xfrm>
            <a:off x="4092332" y="481591"/>
            <a:ext cx="4488729" cy="954107"/>
          </a:xfrm>
          <a:prstGeom prst="rect">
            <a:avLst/>
          </a:prstGeom>
          <a:noFill/>
        </p:spPr>
        <p:txBody>
          <a:bodyPr wrap="none" rtlCol="0">
            <a:spAutoFit/>
          </a:bodyP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8" name="Picture 7">
            <a:extLst>
              <a:ext uri="{FF2B5EF4-FFF2-40B4-BE49-F238E27FC236}">
                <a16:creationId xmlns:a16="http://schemas.microsoft.com/office/drawing/2014/main" id="{3382C808-D41D-4C0E-B3F7-474540F87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46" y="492841"/>
            <a:ext cx="1256072" cy="1256072"/>
          </a:xfrm>
          <a:prstGeom prst="rect">
            <a:avLst/>
          </a:prstGeom>
        </p:spPr>
      </p:pic>
    </p:spTree>
    <p:extLst>
      <p:ext uri="{BB962C8B-B14F-4D97-AF65-F5344CB8AC3E}">
        <p14:creationId xmlns:p14="http://schemas.microsoft.com/office/powerpoint/2010/main" val="232328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0" y="610648"/>
            <a:ext cx="11974556"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a:fillRect/>
          </a:stretch>
        </p:blipFill>
        <p:spPr>
          <a:xfrm flipH="1">
            <a:off x="772916" y="3658498"/>
            <a:ext cx="1366362" cy="1977797"/>
          </a:xfrm>
          <a:prstGeom prst="rect">
            <a:avLst/>
          </a:prstGeom>
        </p:spPr>
      </p:pic>
      <p:sp>
        <p:nvSpPr>
          <p:cNvPr id="14" name="TextBox 13"/>
          <p:cNvSpPr txBox="1"/>
          <p:nvPr/>
        </p:nvSpPr>
        <p:spPr>
          <a:xfrm>
            <a:off x="2199342" y="1533721"/>
            <a:ext cx="8131810" cy="4401205"/>
          </a:xfrm>
          <a:prstGeom prst="rect">
            <a:avLst/>
          </a:prstGeom>
          <a:noFill/>
        </p:spPr>
        <p:txBody>
          <a:bodyPr wrap="square">
            <a:spAutoFit/>
          </a:bodyPr>
          <a:lstStyle/>
          <a:p>
            <a:pPr indent="457200" algn="just"/>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C</a:t>
            </a:r>
            <a:r>
              <a:rPr lang="vi-VN" sz="2800" dirty="0">
                <a:latin typeface="Arial-Rounded" panose="020B0500000000000000" pitchFamily="34" charset="0"/>
                <a:ea typeface="Arial-Rounded" panose="020B0500000000000000" pitchFamily="34" charset="0"/>
                <a:cs typeface="Arial-Rounded" panose="020B0500000000000000" pitchFamily="34" charset="0"/>
              </a:rPr>
              <a:t>ây thước kẻ là một đồ dùng không thể thiếu mỗi khi em đến lớp hay học tập ở nhà. Cây thước em đang dùng có màu trắng, được làm bằng nhựa cứng. Khi mới mua về, cây thước được bọc bởi một bao nilon màu vàng, trên đó có ghi nhà sản xuất, mã vạch. Trên cây thước có in các số từ một đến ba mươi đơn vị xăng-ti-mét và được chia vạch nhỏ hơn cả ở đơn vị mi-li-mét. Cây thước giúp em rất nhiều trong học tập. Em sẽ luôn giữ gìn cây thước cẩn 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4846240-2120-43D5-8240-6442DE9BE973}"/>
              </a:ext>
            </a:extLst>
          </p:cNvPr>
          <p:cNvSpPr/>
          <p:nvPr/>
        </p:nvSpPr>
        <p:spPr>
          <a:xfrm>
            <a:off x="3190715" y="1061884"/>
            <a:ext cx="6439982" cy="2566219"/>
          </a:xfrm>
          <a:prstGeom prst="roundRect">
            <a:avLst/>
          </a:prstGeom>
          <a:solidFill>
            <a:srgbClr val="41A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9">
            <a:extLst>
              <a:ext uri="{FF2B5EF4-FFF2-40B4-BE49-F238E27FC236}">
                <a16:creationId xmlns:a16="http://schemas.microsoft.com/office/drawing/2014/main" id="{13E3A4E0-7F3C-44EF-9B7B-02C0D3CC6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457" y="3965608"/>
            <a:ext cx="1941756" cy="2808379"/>
          </a:xfrm>
          <a:prstGeom prst="rect">
            <a:avLst/>
          </a:prstGeom>
        </p:spPr>
      </p:pic>
      <p:pic>
        <p:nvPicPr>
          <p:cNvPr id="8" name="图片 2">
            <a:extLst>
              <a:ext uri="{FF2B5EF4-FFF2-40B4-BE49-F238E27FC236}">
                <a16:creationId xmlns:a16="http://schemas.microsoft.com/office/drawing/2014/main" id="{E744CF80-A0F2-4713-B57E-C2DB41456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a:extLst>
              <a:ext uri="{FF2B5EF4-FFF2-40B4-BE49-F238E27FC236}">
                <a16:creationId xmlns:a16="http://schemas.microsoft.com/office/drawing/2014/main" id="{85275155-49E6-4AB8-8D24-271D2CCBC9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sp>
        <p:nvSpPr>
          <p:cNvPr id="10" name="Rectangle 9">
            <a:extLst>
              <a:ext uri="{FF2B5EF4-FFF2-40B4-BE49-F238E27FC236}">
                <a16:creationId xmlns:a16="http://schemas.microsoft.com/office/drawing/2014/main" id="{117B3D88-1B05-47E7-A1DA-53EC3AB47E05}"/>
              </a:ext>
            </a:extLst>
          </p:cNvPr>
          <p:cNvSpPr/>
          <p:nvPr/>
        </p:nvSpPr>
        <p:spPr>
          <a:xfrm>
            <a:off x="4305802" y="1257876"/>
            <a:ext cx="4209807" cy="2062296"/>
          </a:xfrm>
          <a:prstGeom prst="rect">
            <a:avLst/>
          </a:prstGeom>
        </p:spPr>
        <p:txBody>
          <a:bodyPr wrap="none">
            <a:spAutoFit/>
          </a:bodyPr>
          <a:lstStyle/>
          <a:p>
            <a:pPr algn="ctr" defTabSz="914377"/>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Hôm</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nay, </a:t>
            </a:r>
          </a:p>
          <a:p>
            <a:pPr algn="ctr" defTabSz="914377"/>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đã</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endPar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nội</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dung </a:t>
            </a:r>
            <a:r>
              <a:rPr lang="en-US" sz="4267"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4267"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235692-1340-4461-AAD3-8067AEE18407}"/>
              </a:ext>
            </a:extLst>
          </p:cNvPr>
          <p:cNvPicPr>
            <a:picLocks noChangeAspect="1"/>
          </p:cNvPicPr>
          <p:nvPr/>
        </p:nvPicPr>
        <p:blipFill>
          <a:blip r:embed="rId2"/>
          <a:stretch>
            <a:fillRect/>
          </a:stretch>
        </p:blipFill>
        <p:spPr>
          <a:xfrm>
            <a:off x="0" y="0"/>
            <a:ext cx="12192000" cy="6860956"/>
          </a:xfrm>
          <a:prstGeom prst="rect">
            <a:avLst/>
          </a:prstGeom>
        </p:spPr>
      </p:pic>
      <p:sp>
        <p:nvSpPr>
          <p:cNvPr id="7" name="TextBox 6">
            <a:extLst>
              <a:ext uri="{FF2B5EF4-FFF2-40B4-BE49-F238E27FC236}">
                <a16:creationId xmlns:a16="http://schemas.microsoft.com/office/drawing/2014/main" id="{5E2E5F9E-A452-4774-AE39-043E6AD91033}"/>
              </a:ext>
            </a:extLst>
          </p:cNvPr>
          <p:cNvSpPr txBox="1"/>
          <p:nvPr/>
        </p:nvSpPr>
        <p:spPr>
          <a:xfrm>
            <a:off x="2164201" y="969667"/>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741888" y="2351782"/>
            <a:ext cx="6590805" cy="1077218"/>
          </a:xfrm>
          <a:prstGeom prst="rect">
            <a:avLst/>
          </a:prstGeom>
          <a:noFill/>
        </p:spPr>
        <p:txBody>
          <a:bodyPr wrap="square" rtlCol="0">
            <a:spAutoFit/>
          </a:bodyPr>
          <a:lstStyle/>
          <a:p>
            <a:pPr marL="285750" indent="-285750">
              <a:buFontTx/>
              <a:buChar char="-"/>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Chuẩn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err="1">
                <a:latin typeface="Arial-Rounded" panose="020B0500000000000000" pitchFamily="34" charset="0"/>
                <a:ea typeface="Arial-Rounded" panose="020B0500000000000000" pitchFamily="34" charset="0"/>
                <a:cs typeface="Arial-Rounded" panose="020B0500000000000000" pitchFamily="34" charset="0"/>
              </a:rPr>
              <a:t>bị</a:t>
            </a:r>
            <a:r>
              <a:rPr lang="en-US" sz="3200" b="1">
                <a:latin typeface="Arial-Rounded" panose="020B0500000000000000" pitchFamily="34" charset="0"/>
                <a:ea typeface="Arial-Rounded" panose="020B0500000000000000" pitchFamily="34" charset="0"/>
                <a:cs typeface="Arial-Rounded" panose="020B0500000000000000" pitchFamily="34" charset="0"/>
              </a:rPr>
              <a:t> bài học sau.</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543532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ED685-3A53-4910-B652-8F4B56956C1E}"/>
              </a:ext>
            </a:extLst>
          </p:cNvPr>
          <p:cNvPicPr>
            <a:picLocks noChangeAspect="1"/>
          </p:cNvPicPr>
          <p:nvPr/>
        </p:nvPicPr>
        <p:blipFill>
          <a:blip r:embed="rId3"/>
          <a:stretch>
            <a:fillRect/>
          </a:stretch>
        </p:blipFill>
        <p:spPr>
          <a:xfrm>
            <a:off x="0" y="0"/>
            <a:ext cx="12192000" cy="6857999"/>
          </a:xfrm>
          <a:prstGeom prst="rect">
            <a:avLst/>
          </a:prstGeom>
        </p:spPr>
      </p:pic>
      <p:sp>
        <p:nvSpPr>
          <p:cNvPr id="21" name="TextBox 31">
            <a:extLst>
              <a:ext uri="{FF2B5EF4-FFF2-40B4-BE49-F238E27FC236}">
                <a16:creationId xmlns:a16="http://schemas.microsoft.com/office/drawing/2014/main" id="{CC5C2710-0B33-4CA3-A744-7B034A62AFC8}"/>
              </a:ext>
            </a:extLst>
          </p:cNvPr>
          <p:cNvSpPr txBox="1"/>
          <p:nvPr/>
        </p:nvSpPr>
        <p:spPr>
          <a:xfrm>
            <a:off x="1908790" y="1537099"/>
            <a:ext cx="8374419" cy="1733680"/>
          </a:xfrm>
          <a:prstGeom prst="rect">
            <a:avLst/>
          </a:prstGeom>
          <a:noFill/>
          <a:ln w="9525">
            <a:noFill/>
          </a:ln>
        </p:spPr>
        <p:txBody>
          <a:bodyPr wrap="square">
            <a:spAutoFit/>
          </a:bodyPr>
          <a:lstStyle/>
          <a:p>
            <a:pPr algn="ctr" defTabSz="914377"/>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p>
          <a:p>
            <a:pPr algn="ctr" defTabSz="914377"/>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ngoan</a:t>
            </a:r>
            <a:r>
              <a:rPr lang="en-US" altLang="zh-CN"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3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53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giỏi</a:t>
            </a:r>
            <a:endParaRPr lang="zh-CN" altLang="en-US" sz="53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6187490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flipH="1">
            <a:off x="354012" y="342900"/>
            <a:ext cx="11482388" cy="6173786"/>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Rectangle 1"/>
          <p:cNvSpPr/>
          <p:nvPr/>
        </p:nvSpPr>
        <p:spPr>
          <a:xfrm>
            <a:off x="2314453" y="2205697"/>
            <a:ext cx="7524817" cy="1862048"/>
          </a:xfrm>
          <a:prstGeom prst="rect">
            <a:avLst/>
          </a:prstGeom>
          <a:noFill/>
        </p:spPr>
        <p:txBody>
          <a:bodyPr wrap="none" lIns="91440" tIns="45720" rIns="91440" bIns="45720">
            <a:spAutoFit/>
          </a:bodyPr>
          <a:lstStyle/>
          <a:p>
            <a:pPr algn="ctr"/>
            <a:r>
              <a:rPr lang="en-US" sz="11500" b="1" cap="none" spc="0" dirty="0">
                <a:ln w="0"/>
                <a:solidFill>
                  <a:srgbClr val="FF0000"/>
                </a:solidFill>
                <a:effectLst>
                  <a:outerShdw blurRad="38100" dist="19050" dir="2700000" algn="tl" rotWithShape="0">
                    <a:schemeClr val="dk1">
                      <a:alpha val="40000"/>
                    </a:schemeClr>
                  </a:outerShdw>
                </a:effectLst>
              </a:rPr>
              <a:t>KHỞI ĐỘNG</a:t>
            </a:r>
          </a:p>
        </p:txBody>
      </p:sp>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Effect transition="in" filter="fade">
                                      <p:cBhvr>
                                        <p:cTn id="1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9"/>
        <p:cNvGrpSpPr/>
        <p:nvPr/>
      </p:nvGrpSpPr>
      <p:grpSpPr>
        <a:xfrm>
          <a:off x="0" y="0"/>
          <a:ext cx="0" cy="0"/>
          <a:chOff x="0" y="0"/>
          <a:chExt cx="0" cy="0"/>
        </a:xfrm>
      </p:grpSpPr>
      <p:grpSp>
        <p:nvGrpSpPr>
          <p:cNvPr id="398" name="Google Shape;398;p38"/>
          <p:cNvGrpSpPr/>
          <p:nvPr/>
        </p:nvGrpSpPr>
        <p:grpSpPr>
          <a:xfrm flipH="1">
            <a:off x="9282305" y="170632"/>
            <a:ext cx="2372967" cy="1179947"/>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26" name="Google Shape;426;p38"/>
          <p:cNvGrpSpPr/>
          <p:nvPr/>
        </p:nvGrpSpPr>
        <p:grpSpPr>
          <a:xfrm>
            <a:off x="5666684" y="6279134"/>
            <a:ext cx="858600" cy="260900"/>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3074" name="Picture 2" descr="Thinking Boy PNG Images | Vector and PSD Files | Free Download o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43330" y="2826235"/>
            <a:ext cx="4144972" cy="414497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2507649" y="989190"/>
            <a:ext cx="7024263" cy="2674548"/>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sp>
        <p:nvSpPr>
          <p:cNvPr id="38" name="TextBox 37"/>
          <p:cNvSpPr txBox="1"/>
          <p:nvPr/>
        </p:nvSpPr>
        <p:spPr>
          <a:xfrm>
            <a:off x="3755708" y="1403133"/>
            <a:ext cx="4865189" cy="1828800"/>
          </a:xfrm>
          <a:prstGeom prst="rect">
            <a:avLst/>
          </a:prstGeom>
          <a:noFill/>
        </p:spPr>
        <p:txBody>
          <a:bodyPr wrap="square" lIns="121917" tIns="60958" rIns="121917" bIns="60958" rtlCol="0">
            <a:spAutoFit/>
          </a:bodyPr>
          <a:lstStyle/>
          <a:p>
            <a:r>
              <a:rPr lang="en-US" sz="3700" b="1" dirty="0">
                <a:solidFill>
                  <a:schemeClr val="bg1">
                    <a:lumMod val="10000"/>
                  </a:schemeClr>
                </a:solidFill>
                <a:latin typeface="Cambria" panose="02040503050406030204" pitchFamily="18" charset="0"/>
                <a:ea typeface="Cambria" panose="02040503050406030204" pitchFamily="18" charset="0"/>
              </a:rPr>
              <a:t>   </a:t>
            </a:r>
            <a:r>
              <a:rPr lang="vi-VN" altLang="en-US" sz="3700" b="1" dirty="0" err="1">
                <a:solidFill>
                  <a:schemeClr val="bg1">
                    <a:lumMod val="10000"/>
                  </a:schemeClr>
                </a:solidFill>
                <a:latin typeface="Cambria" panose="02040503050406030204" pitchFamily="18" charset="0"/>
                <a:ea typeface="Cambria" panose="02040503050406030204" pitchFamily="18" charset="0"/>
              </a:rPr>
              <a:t>Trong lời bài hát nhắc tên những </a:t>
            </a:r>
            <a:r>
              <a:rPr lang="vi-VN" altLang="en-US" sz="3700" b="1" dirty="0" err="1">
                <a:solidFill>
                  <a:srgbClr val="FF0000"/>
                </a:solidFill>
                <a:latin typeface="Cambria" panose="02040503050406030204" pitchFamily="18" charset="0"/>
                <a:ea typeface="Cambria" panose="02040503050406030204" pitchFamily="18" charset="0"/>
              </a:rPr>
              <a:t>đồ dùng học tậ</a:t>
            </a:r>
            <a:r>
              <a:rPr lang="en-US" sz="3700" b="1" dirty="0" err="1">
                <a:solidFill>
                  <a:srgbClr val="FF0000"/>
                </a:solidFill>
                <a:latin typeface="Times New Roman" panose="02020603050405020304" pitchFamily="18" charset="0"/>
                <a:cs typeface="Times New Roman" panose="02020603050405020304" pitchFamily="18" charset="0"/>
                <a:sym typeface="+mn-ea"/>
              </a:rPr>
              <a:t>p</a:t>
            </a:r>
            <a:r>
              <a:rPr lang="vi-VN" altLang="en-US" sz="3700" b="1" dirty="0" err="1">
                <a:solidFill>
                  <a:schemeClr val="bg1">
                    <a:lumMod val="10000"/>
                  </a:schemeClr>
                </a:solidFill>
                <a:latin typeface="Cambria" panose="02040503050406030204" pitchFamily="18" charset="0"/>
                <a:ea typeface="Cambria" panose="02040503050406030204" pitchFamily="18" charset="0"/>
              </a:rPr>
              <a:t> nào?</a:t>
            </a:r>
            <a:endParaRPr lang="en-US" sz="3700" dirty="0">
              <a:solidFill>
                <a:schemeClr val="bg1">
                  <a:lumMod val="1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Tập bài hát lớp 3- Bài 8- Em yêu Trường em">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11820525" cy="6650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7900" y="1031240"/>
            <a:ext cx="892365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1</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4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p:txBody>
      </p:sp>
      <p:sp>
        <p:nvSpPr>
          <p:cNvPr id="6" name="TextBox 5"/>
          <p:cNvSpPr txBox="1"/>
          <p:nvPr/>
        </p:nvSpPr>
        <p:spPr>
          <a:xfrm>
            <a:off x="3009016" y="1704752"/>
            <a:ext cx="2232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Việt</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1413626" y="2372935"/>
            <a:ext cx="14173200" cy="583565"/>
          </a:xfrm>
          <a:prstGeom prst="rect">
            <a:avLst/>
          </a:prstGeom>
          <a:noFill/>
        </p:spPr>
        <p:txBody>
          <a:bodyPr wrap="square" rtlCol="0">
            <a:spAutoFit/>
          </a:bodyPr>
          <a:lstStyle/>
          <a:p>
            <a:pPr algn="ctr" eaLnBrk="1" hangingPunct="1"/>
            <a:r>
              <a:rPr kumimoji="0" lang="vi-VN" altLang="en-US"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 tậ</a:t>
            </a:r>
            <a:r>
              <a:rPr lang="en-US" sz="3200" b="1" dirty="0" err="1">
                <a:solidFill>
                  <a:srgbClr val="FFFF00"/>
                </a:solidFill>
                <a:latin typeface="HP001 5 hàng" panose="020B0603050302020204" charset="0"/>
                <a:cs typeface="HP001 5 hàng" panose="020B0603050302020204" charset="0"/>
                <a:sym typeface="+mn-ea"/>
              </a:rPr>
              <a:t>p</a:t>
            </a:r>
            <a:r>
              <a:rPr kumimoji="0" lang="en-US" sz="3200" b="1" i="0" u="none" strike="noStrike" kern="1200" cap="none" spc="0" normalizeH="0" noProof="0" dirty="0">
                <a:ln>
                  <a:noFill/>
                </a:ln>
                <a:solidFill>
                  <a:srgbClr val="FFFF00"/>
                </a:solidFill>
                <a:effectLst/>
                <a:uLnTx/>
                <a:uFillTx/>
                <a:latin typeface="HP001 5 hàng" panose="020B0603050302020204" charset="0"/>
                <a:ea typeface="+mn-ea"/>
                <a:cs typeface="HP001 5 hàng" panose="020B0603050302020204" charset="0"/>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Viết</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đoạn</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văn</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giới</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thiệu</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về</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một</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a:ln>
                  <a:noFill/>
                </a:ln>
                <a:solidFill>
                  <a:srgbClr val="FFFF00"/>
                </a:solidFill>
                <a:effectLst/>
                <a:uLnTx/>
                <a:uFillTx/>
                <a:latin typeface="HP001 5 hàng" panose="020B0603050302020204" charset="0"/>
                <a:cs typeface="HP001 5 hàng" panose="020B0603050302020204" charset="0"/>
                <a:sym typeface="+mn-ea"/>
              </a:rPr>
              <a:t>đồ</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dùng</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học</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tập</a:t>
            </a:r>
            <a:r>
              <a:rPr lang="en-US" sz="3200" b="1" noProof="0" dirty="0">
                <a:ln>
                  <a:noFill/>
                </a:ln>
                <a:solidFill>
                  <a:srgbClr val="FFFF00"/>
                </a:solidFill>
                <a:effectLst/>
                <a:uLnTx/>
                <a:uFillTx/>
                <a:latin typeface="HP001 5 hàng" panose="020B0603050302020204" charset="0"/>
                <a:cs typeface="HP001 5 hàng" panose="020B0603050302020204" charset="0"/>
                <a:sym typeface="+mn-ea"/>
              </a:rPr>
              <a:t>.</a:t>
            </a:r>
            <a:endParaRPr kumimoji="0" lang="en-US" sz="3200" b="1" i="0" u="none" strike="noStrike" kern="1200" cap="none" spc="0" normalizeH="0" baseline="0" noProof="0" dirty="0">
              <a:ln>
                <a:noFill/>
              </a:ln>
              <a:solidFill>
                <a:srgbClr val="FFFF00"/>
              </a:solidFill>
              <a:effectLst/>
              <a:uLnTx/>
              <a:uFillTx/>
              <a:latin typeface="HP001 5 hàng" panose="020B0603050302020204" charset="0"/>
              <a:ea typeface="+mn-ea"/>
              <a:cs typeface="HP001 5 hàng" panose="020B06030503020202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2D26AD-6792-41DA-A797-8E2A4287285C}"/>
              </a:ext>
            </a:extLst>
          </p:cNvPr>
          <p:cNvPicPr>
            <a:picLocks noChangeAspect="1"/>
          </p:cNvPicPr>
          <p:nvPr/>
        </p:nvPicPr>
        <p:blipFill>
          <a:blip r:embed="rId3"/>
          <a:stretch>
            <a:fillRect/>
          </a:stretch>
        </p:blipFill>
        <p:spPr>
          <a:xfrm>
            <a:off x="0" y="0"/>
            <a:ext cx="12192000" cy="6860956"/>
          </a:xfrm>
          <a:prstGeom prst="rect">
            <a:avLst/>
          </a:prstGeom>
        </p:spPr>
      </p:pic>
      <p:sp>
        <p:nvSpPr>
          <p:cNvPr id="5" name="Rectangle 4">
            <a:extLst>
              <a:ext uri="{FF2B5EF4-FFF2-40B4-BE49-F238E27FC236}">
                <a16:creationId xmlns:a16="http://schemas.microsoft.com/office/drawing/2014/main" id="{261DFAD0-50F3-4BFB-AECD-BBE562048F2F}"/>
              </a:ext>
            </a:extLst>
          </p:cNvPr>
          <p:cNvSpPr/>
          <p:nvPr/>
        </p:nvSpPr>
        <p:spPr>
          <a:xfrm>
            <a:off x="840658" y="958645"/>
            <a:ext cx="10751574" cy="477847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59ABE3-FF38-4A32-972C-3CC1B714AAFF}"/>
              </a:ext>
            </a:extLst>
          </p:cNvPr>
          <p:cNvSpPr txBox="1"/>
          <p:nvPr/>
        </p:nvSpPr>
        <p:spPr>
          <a:xfrm>
            <a:off x="840658" y="1120877"/>
            <a:ext cx="2568575" cy="378565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i="0" u="none" strike="noStrike" kern="1200" normalizeH="0" baseline="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6000" i="0" u="none" strike="noStrike" kern="1200" normalizeH="0" noProof="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rPr>
              <a:t> CẦU CẦN ĐẠT</a:t>
            </a:r>
            <a:endParaRPr kumimoji="0" lang="zh-CN" altLang="en-US" sz="6000" i="0" u="none" strike="noStrike" kern="1200" normalizeH="0" baseline="0" noProof="0" dirty="0">
              <a:solidFill>
                <a:srgbClr val="FF00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38678DC9-211C-4545-B2BA-056B23507225}"/>
              </a:ext>
            </a:extLst>
          </p:cNvPr>
          <p:cNvSpPr txBox="1"/>
          <p:nvPr/>
        </p:nvSpPr>
        <p:spPr>
          <a:xfrm>
            <a:off x="3797256" y="1334512"/>
            <a:ext cx="7406953" cy="4026743"/>
          </a:xfrm>
          <a:prstGeom prst="rect">
            <a:avLst/>
          </a:prstGeom>
          <a:noFill/>
        </p:spPr>
        <p:txBody>
          <a:bodyPr wrap="square">
            <a:spAutoFit/>
          </a:bodyPr>
          <a:lstStyle/>
          <a:p>
            <a:pPr algn="just">
              <a:lnSpc>
                <a:spcPct val="106000"/>
              </a:lnSpc>
              <a:spcAft>
                <a:spcPts val="800"/>
              </a:spcAft>
            </a:pPr>
            <a:r>
              <a:rPr lang="en-US" sz="3200">
                <a:effectLst/>
                <a:latin typeface="Arial-Rounded" panose="020B0500000000000000" pitchFamily="34" charset="0"/>
                <a:ea typeface="Arial-Rounded" panose="020B0500000000000000" pitchFamily="34" charset="0"/>
                <a:cs typeface="Arial-Rounded" panose="020B0500000000000000" pitchFamily="34" charset="0"/>
              </a:rPr>
              <a:t>- Viết được 2-3 câu tự giới thiệu về đồ dùng học tập.</a:t>
            </a:r>
          </a:p>
          <a:p>
            <a:pPr>
              <a:lnSpc>
                <a:spcPct val="106000"/>
              </a:lnSpc>
              <a:spcAft>
                <a:spcPts val="800"/>
              </a:spcAft>
            </a:pPr>
            <a:r>
              <a:rPr lang="en-US" sz="3200">
                <a:effectLst/>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Đ</a:t>
            </a:r>
            <a:r>
              <a:rPr lang="en-US" sz="3200">
                <a:effectLst/>
                <a:latin typeface="Arial-Rounded" panose="020B0500000000000000" pitchFamily="34" charset="0"/>
                <a:ea typeface="Arial-Rounded" panose="020B0500000000000000" pitchFamily="34" charset="0"/>
                <a:cs typeface="Arial-Rounded" panose="020B0500000000000000" pitchFamily="34" charset="0"/>
              </a:rPr>
              <a:t>ặt </a:t>
            </a:r>
            <a:r>
              <a:rPr lang="en-US" sz="3200">
                <a:latin typeface="Arial-Rounded" panose="020B0500000000000000" pitchFamily="34" charset="0"/>
                <a:ea typeface="Arial-Rounded" panose="020B0500000000000000" pitchFamily="34" charset="0"/>
                <a:cs typeface="Arial-Rounded" panose="020B0500000000000000" pitchFamily="34" charset="0"/>
              </a:rPr>
              <a:t>được câu</a:t>
            </a:r>
            <a:r>
              <a:rPr lang="en-US" sz="3200">
                <a:effectLst/>
                <a:latin typeface="Arial-Rounded" panose="020B0500000000000000" pitchFamily="34" charset="0"/>
                <a:ea typeface="Arial-Rounded" panose="020B0500000000000000" pitchFamily="34" charset="0"/>
                <a:cs typeface="Arial-Rounded" panose="020B0500000000000000" pitchFamily="34" charset="0"/>
              </a:rPr>
              <a:t>giới thiệu về đồ dùng học học tập.</a:t>
            </a:r>
          </a:p>
          <a:p>
            <a:pPr algn="just">
              <a:lnSpc>
                <a:spcPct val="115000"/>
              </a:lnSpc>
            </a:pPr>
            <a:r>
              <a:rPr lang="vi-VN" sz="3200" u="none" strike="noStrike" spc="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 Dựa vào </a:t>
            </a:r>
            <a:r>
              <a:rPr lang="en-US" sz="3200" u="none" strike="noStrike" spc="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 </a:t>
            </a:r>
            <a:r>
              <a:rPr lang="vi-VN" sz="3200" u="none" strike="noStrike" spc="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 viết được đoạn văn (3 - 4 câu) rõ ràng, rành mạch</a:t>
            </a:r>
            <a:r>
              <a:rPr lang="vi-VN" sz="320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kể về đồ</a:t>
            </a:r>
            <a:r>
              <a:rPr lang="en-US" sz="320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dùng học tập.</a:t>
            </a:r>
            <a:endParaRPr lang="en-US" sz="320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61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958" t="7289" r="85745" b="87276"/>
          <a:stretch>
            <a:fillRect/>
          </a:stretch>
        </p:blipFill>
        <p:spPr bwMode="auto">
          <a:xfrm>
            <a:off x="703065" y="53346"/>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81663" y="53346"/>
            <a:ext cx="7835425" cy="546881"/>
          </a:xfrm>
          <a:prstGeom prst="rect">
            <a:avLst/>
          </a:prstGeom>
          <a:noFill/>
        </p:spPr>
        <p:txBody>
          <a:bodyPr wrap="square" rtlCol="0">
            <a:spAutoFit/>
          </a:bodyPr>
          <a:lstStyle/>
          <a:p>
            <a:pPr>
              <a:lnSpc>
                <a:spcPts val="4000"/>
              </a:lnSpc>
            </a:pP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endParaRPr lang="en-US" sz="266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Effect>
                      <a14:sharpenSoften amount="50000"/>
                    </a14:imgEffect>
                  </a14:imgLayer>
                </a14:imgProps>
              </a:ext>
            </a:extLst>
          </a:blip>
          <a:srcRect l="9287"/>
          <a:stretch>
            <a:fillRect/>
          </a:stretch>
        </p:blipFill>
        <p:spPr>
          <a:xfrm>
            <a:off x="4417665" y="2019722"/>
            <a:ext cx="4630623" cy="3717134"/>
          </a:xfrm>
          <a:prstGeom prst="rect">
            <a:avLst/>
          </a:prstGeom>
        </p:spPr>
      </p:pic>
      <p:pic>
        <p:nvPicPr>
          <p:cNvPr id="8" name="Picture 2" descr="Free Pen Cartoon Image｜Charato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2445" y="290744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790" y="2320024"/>
            <a:ext cx="2657000" cy="27777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Box 27"/>
          <p:cNvSpPr txBox="1"/>
          <p:nvPr/>
        </p:nvSpPr>
        <p:spPr>
          <a:xfrm>
            <a:off x="806774" y="0"/>
            <a:ext cx="10527208" cy="550472"/>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defRPr/>
            </a:pP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4 – 5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9" name="Group 28"/>
          <p:cNvGrpSpPr/>
          <p:nvPr/>
        </p:nvGrpSpPr>
        <p:grpSpPr>
          <a:xfrm>
            <a:off x="858017" y="1085105"/>
            <a:ext cx="10633215" cy="3657600"/>
            <a:chOff x="383219" y="1655378"/>
            <a:chExt cx="6252019" cy="1996898"/>
          </a:xfrm>
        </p:grpSpPr>
        <p:grpSp>
          <p:nvGrpSpPr>
            <p:cNvPr id="30" name="Group 29"/>
            <p:cNvGrpSpPr/>
            <p:nvPr/>
          </p:nvGrpSpPr>
          <p:grpSpPr>
            <a:xfrm>
              <a:off x="2144876" y="1655378"/>
              <a:ext cx="2575862" cy="821122"/>
              <a:chOff x="1945909" y="2204300"/>
              <a:chExt cx="2575862" cy="821122"/>
            </a:xfrm>
          </p:grpSpPr>
          <p:sp>
            <p:nvSpPr>
              <p:cNvPr id="48" name="Oval 47"/>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p:cNvSpPr txBox="1"/>
              <p:nvPr/>
            </p:nvSpPr>
            <p:spPr>
              <a:xfrm>
                <a:off x="2161100" y="2363762"/>
                <a:ext cx="2137867" cy="49878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thiệu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tập</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383219" y="3165040"/>
              <a:ext cx="6252019" cy="487236"/>
              <a:chOff x="462847" y="3217333"/>
              <a:chExt cx="6252019" cy="487236"/>
            </a:xfrm>
          </p:grpSpPr>
          <p:grpSp>
            <p:nvGrpSpPr>
              <p:cNvPr id="36" name="Group 35"/>
              <p:cNvGrpSpPr/>
              <p:nvPr/>
            </p:nvGrpSpPr>
            <p:grpSpPr>
              <a:xfrm>
                <a:off x="462847" y="3217333"/>
                <a:ext cx="596334" cy="483794"/>
                <a:chOff x="462847" y="3217333"/>
                <a:chExt cx="596334" cy="483794"/>
              </a:xfrm>
            </p:grpSpPr>
            <p:sp>
              <p:nvSpPr>
                <p:cNvPr id="46" name="Rectangle: Rounded Corners 45"/>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p:cNvSpPr txBox="1"/>
                <p:nvPr/>
              </p:nvSpPr>
              <p:spPr>
                <a:xfrm>
                  <a:off x="463938" y="3262545"/>
                  <a:ext cx="594154" cy="43858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p>
              </p:txBody>
            </p:sp>
          </p:grpSp>
          <p:grpSp>
            <p:nvGrpSpPr>
              <p:cNvPr id="37" name="Group 36"/>
              <p:cNvGrpSpPr/>
              <p:nvPr/>
            </p:nvGrpSpPr>
            <p:grpSpPr>
              <a:xfrm>
                <a:off x="795521" y="3220776"/>
                <a:ext cx="2750994" cy="483793"/>
                <a:chOff x="124659" y="3217333"/>
                <a:chExt cx="2750994" cy="483793"/>
              </a:xfrm>
            </p:grpSpPr>
            <p:sp>
              <p:nvSpPr>
                <p:cNvPr id="44" name="Rectangle: Rounded Corners 43"/>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p:cNvSpPr txBox="1"/>
                <p:nvPr/>
              </p:nvSpPr>
              <p:spPr>
                <a:xfrm>
                  <a:off x="124659" y="3262545"/>
                  <a:ext cx="2750994"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dáng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màu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sắc</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8" name="Group 37"/>
              <p:cNvGrpSpPr/>
              <p:nvPr/>
            </p:nvGrpSpPr>
            <p:grpSpPr>
              <a:xfrm>
                <a:off x="3223979" y="3217333"/>
                <a:ext cx="1570382" cy="483793"/>
                <a:chOff x="344666" y="3217333"/>
                <a:chExt cx="1570382" cy="483793"/>
              </a:xfrm>
            </p:grpSpPr>
            <p:sp>
              <p:nvSpPr>
                <p:cNvPr id="42" name="Rectangle: Rounded Corners 41"/>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p:cNvSpPr txBox="1"/>
                <p:nvPr/>
              </p:nvSpPr>
              <p:spPr>
                <a:xfrm>
                  <a:off x="344666" y="3262545"/>
                  <a:ext cx="1570382"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38"/>
              <p:cNvGrpSpPr/>
              <p:nvPr/>
            </p:nvGrpSpPr>
            <p:grpSpPr>
              <a:xfrm>
                <a:off x="4590246" y="3217333"/>
                <a:ext cx="2124620" cy="483793"/>
                <a:chOff x="287164" y="3217333"/>
                <a:chExt cx="2124620" cy="483793"/>
              </a:xfrm>
            </p:grpSpPr>
            <p:sp>
              <p:nvSpPr>
                <p:cNvPr id="40" name="Rectangle: Rounded Corners 39"/>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p:cNvSpPr txBox="1"/>
                <p:nvPr/>
              </p:nvSpPr>
              <p:spPr>
                <a:xfrm>
                  <a:off x="287164" y="3262545"/>
                  <a:ext cx="2124620"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Cách</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bảo</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quản</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cxnSp>
          <p:nvCxnSpPr>
            <p:cNvPr id="32" name="Straight Arrow Connector 31"/>
            <p:cNvCxnSpPr>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p:cNvCxnSpPr>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p:cNvCxnSpPr>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p:cNvCxnSpPr>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pic>
        <p:nvPicPr>
          <p:cNvPr id="27" name="Picture 2" descr="20210409090849_wm_shs-tieng-viet-2-tap-1">
            <a:extLst>
              <a:ext uri="{FF2B5EF4-FFF2-40B4-BE49-F238E27FC236}">
                <a16:creationId xmlns:a16="http://schemas.microsoft.com/office/drawing/2014/main" id="{E0CCAE3C-0488-432B-B44F-FA1F88F9AA5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a:fillRect/>
          </a:stretch>
        </p:blipFill>
        <p:spPr bwMode="auto">
          <a:xfrm>
            <a:off x="515725" y="3875"/>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8"/>
          <p:cNvSpPr txBox="1"/>
          <p:nvPr/>
        </p:nvSpPr>
        <p:spPr>
          <a:xfrm>
            <a:off x="2119689" y="63475"/>
            <a:ext cx="830072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46"/>
          <p:cNvSpPr txBox="1"/>
          <p:nvPr/>
        </p:nvSpPr>
        <p:spPr>
          <a:xfrm>
            <a:off x="430212" y="1391146"/>
            <a:ext cx="11331575" cy="7378174"/>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vi-VN" alt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vi-VN" alt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bút mực, cặ</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a:t>
            </a: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thước kẻ, hộ</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a:t>
            </a: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màu, vở, ...</a:t>
            </a:r>
          </a:p>
          <a:p>
            <a:pPr marL="0" marR="0" lvl="0" indent="0" algn="just" defTabSz="914400" eaLnBrk="1" fontAlgn="auto" latinLnBrk="0" hangingPunct="1">
              <a:lnSpc>
                <a:spcPct val="150000"/>
              </a:lnSpc>
              <a:spcBef>
                <a:spcPts val="0"/>
              </a:spcBef>
              <a:spcAft>
                <a:spcPts val="0"/>
              </a:spcAft>
              <a:buClrTx/>
              <a:buSzTx/>
              <a:buFontTx/>
              <a:buNone/>
              <a:defRPr/>
            </a:pP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Hình</a:t>
            </a:r>
            <a:r>
              <a:rPr lang="en-US" sz="3200" kern="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dáng</a:t>
            </a: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màu</a:t>
            </a:r>
            <a:r>
              <a:rPr lang="en-US" sz="3200" kern="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sắc</a:t>
            </a: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hình chữ nhật, màu hồng, màu xanh dương, ...</a:t>
            </a:r>
          </a:p>
          <a:p>
            <a:pPr marL="0" marR="0" lvl="0" indent="0" algn="just" defTabSz="914400" eaLnBrk="1" fontAlgn="auto" latinLnBrk="0" hangingPunct="1">
              <a:lnSpc>
                <a:spcPct val="150000"/>
              </a:lnSpc>
              <a:spcBef>
                <a:spcPts val="0"/>
              </a:spcBef>
              <a:spcAft>
                <a:spcPts val="0"/>
              </a:spcAft>
              <a:buClrTx/>
              <a:buSzTx/>
              <a:buFontTx/>
              <a:buNone/>
              <a:defRPr/>
            </a:pP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200" kern="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dụng</a:t>
            </a: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để viết, để đựng sách vở, để tô màu, ...</a:t>
            </a:r>
          </a:p>
          <a:p>
            <a:pPr marL="0" marR="0" lvl="0" indent="0" algn="just" defTabSz="914400" eaLnBrk="1" fontAlgn="auto" latinLnBrk="0" hangingPunct="1">
              <a:lnSpc>
                <a:spcPct val="150000"/>
              </a:lnSpc>
              <a:spcBef>
                <a:spcPts val="0"/>
              </a:spcBef>
              <a:spcAft>
                <a:spcPts val="0"/>
              </a:spcAft>
              <a:buClrTx/>
              <a:buSzTx/>
              <a:buFontTx/>
              <a:buNone/>
              <a:defRPr/>
            </a:pP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Cách</a:t>
            </a:r>
            <a:r>
              <a:rPr lang="en-US" sz="3200" kern="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bảo</a:t>
            </a:r>
            <a:r>
              <a:rPr lang="en-US" sz="3200" kern="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quản</a:t>
            </a:r>
            <a:r>
              <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giữ gìn cẩn thận, ...</a:t>
            </a:r>
          </a:p>
          <a:p>
            <a:pPr marL="0" marR="0" lvl="0" indent="0" algn="just" defTabSz="914400" eaLnBrk="1" fontAlgn="auto" latinLnBrk="0" hangingPunct="1">
              <a:lnSpc>
                <a:spcPct val="150000"/>
              </a:lnSpc>
              <a:spcBef>
                <a:spcPts val="0"/>
              </a:spcBef>
              <a:spcAft>
                <a:spcPts val="0"/>
              </a:spcAft>
              <a:buClrTx/>
              <a:buSzTx/>
              <a:buFontTx/>
              <a:buNone/>
              <a:defRPr/>
            </a:pP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eaLnBrk="1" fontAlgn="auto" latinLnBrk="0" hangingPunct="1">
              <a:lnSpc>
                <a:spcPct val="150000"/>
              </a:lnSpc>
              <a:spcBef>
                <a:spcPts val="0"/>
              </a:spcBef>
              <a:spcAft>
                <a:spcPts val="0"/>
              </a:spcAft>
              <a:buClrTx/>
              <a:buSzTx/>
              <a:buFontTx/>
              <a:buNone/>
              <a:defRPr/>
            </a:pPr>
            <a:endParaRPr lang="vi-VN" altLang="en-US" sz="3200" kern="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a:p>
            <a:pPr marL="0" marR="0" lvl="0" indent="0" algn="just" defTabSz="914400" eaLnBrk="1" fontAlgn="auto" latinLnBrk="0" hangingPunct="1">
              <a:lnSpc>
                <a:spcPct val="150000"/>
              </a:lnSpc>
              <a:spcBef>
                <a:spcPts val="0"/>
              </a:spcBef>
              <a:spcAft>
                <a:spcPts val="0"/>
              </a:spcAft>
              <a:buClrTx/>
              <a:buSzTx/>
              <a:buFontTx/>
              <a:buNone/>
              <a:defRPr/>
            </a:pP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eaLnBrk="1" fontAlgn="auto" latinLnBrk="0" hangingPunct="1">
              <a:lnSpc>
                <a:spcPct val="150000"/>
              </a:lnSpc>
              <a:spcBef>
                <a:spcPts val="0"/>
              </a:spcBef>
              <a:spcAft>
                <a:spcPts val="0"/>
              </a:spcAft>
              <a:buClrTx/>
              <a:buSzTx/>
              <a:buFontTx/>
              <a:buNone/>
              <a:defRPr/>
            </a:pP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vi-VN" alt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40"/>
          <p:cNvSpPr txBox="1"/>
          <p:nvPr/>
        </p:nvSpPr>
        <p:spPr>
          <a:xfrm>
            <a:off x="9707780" y="5080233"/>
            <a:ext cx="184731"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417</Words>
  <Application>Microsoft Office PowerPoint</Application>
  <PresentationFormat>Widescreen</PresentationFormat>
  <Paragraphs>46</Paragraphs>
  <Slides>13</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等线</vt:lpstr>
      <vt:lpstr>Arial</vt:lpstr>
      <vt:lpstr>Arial-Rounded</vt:lpstr>
      <vt:lpstr>Calibri</vt:lpstr>
      <vt:lpstr>Calibri Light</vt:lpstr>
      <vt:lpstr>Cambria</vt:lpstr>
      <vt:lpstr>HP001 4 hàng</vt:lpstr>
      <vt:lpstr>HP001 5 hàng</vt:lpstr>
      <vt:lpstr>Times New Roman</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1</cp:revision>
  <dcterms:created xsi:type="dcterms:W3CDTF">2022-03-27T16:03:45Z</dcterms:created>
  <dcterms:modified xsi:type="dcterms:W3CDTF">2022-03-27T16:11:39Z</dcterms:modified>
</cp:coreProperties>
</file>